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8288000" cy="10287000"/>
  <p:notesSz cx="6858000" cy="9144000"/>
  <p:embeddedFontLst>
    <p:embeddedFont>
      <p:font typeface="Montserrat Bold" charset="1" panose="00000800000000000000"/>
      <p:regular r:id="rId18"/>
    </p:embeddedFont>
    <p:embeddedFont>
      <p:font typeface="Montserrat" charset="1" panose="00000500000000000000"/>
      <p:regular r:id="rId19"/>
    </p:embeddedFont>
    <p:embeddedFont>
      <p:font typeface="Eastman Condensed Bold" charset="1" panose="00000806000000000000"/>
      <p:regular r:id="rId20"/>
    </p:embeddedFont>
    <p:embeddedFont>
      <p:font typeface="Public Sans Bold" charset="1" panose="00000000000000000000"/>
      <p:regular r:id="rId21"/>
    </p:embeddedFont>
    <p:embeddedFont>
      <p:font typeface="Cloud" charset="1" panose="02000000000000000000"/>
      <p:regular r:id="rId22"/>
    </p:embeddedFont>
    <p:embeddedFont>
      <p:font typeface="Public Sans" charset="1" panose="0000000000000000000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svg" Type="http://schemas.openxmlformats.org/officeDocument/2006/relationships/image"/><Relationship Id="rId11" Target="../media/image11.png" Type="http://schemas.openxmlformats.org/officeDocument/2006/relationships/image"/><Relationship Id="rId12" Target="../media/image2.png" Type="http://schemas.openxmlformats.org/officeDocument/2006/relationships/image"/><Relationship Id="rId13" Target="../media/image12.png" Type="http://schemas.openxmlformats.org/officeDocument/2006/relationships/image"/><Relationship Id="rId14" Target="../media/image43.png" Type="http://schemas.openxmlformats.org/officeDocument/2006/relationships/image"/><Relationship Id="rId2" Target="../media/image3.jpeg" Type="http://schemas.openxmlformats.org/officeDocument/2006/relationships/image"/><Relationship Id="rId3" Target="../media/image37.pn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 Id="rId6" Target="../media/image38.png" Type="http://schemas.openxmlformats.org/officeDocument/2006/relationships/image"/><Relationship Id="rId7" Target="../media/image39.png" Type="http://schemas.openxmlformats.org/officeDocument/2006/relationships/image"/><Relationship Id="rId8" Target="../media/image40.png" Type="http://schemas.openxmlformats.org/officeDocument/2006/relationships/image"/><Relationship Id="rId9" Target="../media/image17.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2.png" Type="http://schemas.openxmlformats.org/officeDocument/2006/relationships/image"/><Relationship Id="rId11" Target="../media/image30.png" Type="http://schemas.openxmlformats.org/officeDocument/2006/relationships/image"/><Relationship Id="rId12" Target="../media/image31.svg" Type="http://schemas.openxmlformats.org/officeDocument/2006/relationships/image"/><Relationship Id="rId2" Target="../media/image3.jpeg" Type="http://schemas.openxmlformats.org/officeDocument/2006/relationships/image"/><Relationship Id="rId3" Target="../media/image28.png" Type="http://schemas.openxmlformats.org/officeDocument/2006/relationships/image"/><Relationship Id="rId4" Target="../media/image29.svg" Type="http://schemas.openxmlformats.org/officeDocument/2006/relationships/image"/><Relationship Id="rId5" Target="../media/image16.png" Type="http://schemas.openxmlformats.org/officeDocument/2006/relationships/image"/><Relationship Id="rId6" Target="../media/image34.png" Type="http://schemas.openxmlformats.org/officeDocument/2006/relationships/image"/><Relationship Id="rId7" Target="../media/image35.svg" Type="http://schemas.openxmlformats.org/officeDocument/2006/relationships/image"/><Relationship Id="rId8" Target="../media/image11.png" Type="http://schemas.openxmlformats.org/officeDocument/2006/relationships/image"/><Relationship Id="rId9" Target="../media/image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11.png" Type="http://schemas.openxmlformats.org/officeDocument/2006/relationships/image"/><Relationship Id="rId4" Target="../media/image2.png" Type="http://schemas.openxmlformats.org/officeDocument/2006/relationships/image"/><Relationship Id="rId5" Target="../media/image1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2.png" Type="http://schemas.openxmlformats.org/officeDocument/2006/relationships/image"/><Relationship Id="rId12" Target="../media/image12.png" Type="http://schemas.openxmlformats.org/officeDocument/2006/relationships/image"/><Relationship Id="rId2" Target="../media/image3.jpe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6.png" Type="http://schemas.openxmlformats.org/officeDocument/2006/relationships/image"/><Relationship Id="rId6" Target="../media/image7.png" Type="http://schemas.openxmlformats.org/officeDocument/2006/relationships/image"/><Relationship Id="rId7" Target="../media/image8.jpeg" Type="http://schemas.openxmlformats.org/officeDocument/2006/relationships/image"/><Relationship Id="rId8" Target="../media/image9.png" Type="http://schemas.openxmlformats.org/officeDocument/2006/relationships/image"/><Relationship Id="rId9" Target="../media/image10.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1.png" Type="http://schemas.openxmlformats.org/officeDocument/2006/relationships/image"/><Relationship Id="rId11" Target="../media/image2.png" Type="http://schemas.openxmlformats.org/officeDocument/2006/relationships/image"/><Relationship Id="rId12" Target="../media/image12.png" Type="http://schemas.openxmlformats.org/officeDocument/2006/relationships/image"/><Relationship Id="rId2" Target="../media/image3.jpeg" Type="http://schemas.openxmlformats.org/officeDocument/2006/relationships/image"/><Relationship Id="rId3" Target="../media/image13.png" Type="http://schemas.openxmlformats.org/officeDocument/2006/relationships/image"/><Relationship Id="rId4" Target="../media/image7.png" Type="http://schemas.openxmlformats.org/officeDocument/2006/relationships/image"/><Relationship Id="rId5" Target="../media/image14.jpeg" Type="http://schemas.openxmlformats.org/officeDocument/2006/relationships/image"/><Relationship Id="rId6" Target="../media/image15.png" Type="http://schemas.openxmlformats.org/officeDocument/2006/relationships/image"/><Relationship Id="rId7" Target="../media/image16.pn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4.jpeg" Type="http://schemas.openxmlformats.org/officeDocument/2006/relationships/image"/><Relationship Id="rId2" Target="../media/image3.jpeg" Type="http://schemas.openxmlformats.org/officeDocument/2006/relationships/image"/><Relationship Id="rId3" Target="../media/image6.png" Type="http://schemas.openxmlformats.org/officeDocument/2006/relationships/image"/><Relationship Id="rId4" Target="../media/image19.png" Type="http://schemas.openxmlformats.org/officeDocument/2006/relationships/image"/><Relationship Id="rId5" Target="../media/image16.pn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2.png" Type="http://schemas.openxmlformats.org/officeDocument/2006/relationships/image"/><Relationship Id="rId9" Target="../media/image2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png" Type="http://schemas.openxmlformats.org/officeDocument/2006/relationships/image"/><Relationship Id="rId11" Target="../media/image12.png" Type="http://schemas.openxmlformats.org/officeDocument/2006/relationships/image"/><Relationship Id="rId12" Target="../media/image27.png" Type="http://schemas.openxmlformats.org/officeDocument/2006/relationships/image"/><Relationship Id="rId2" Target="../media/image3.jpeg" Type="http://schemas.openxmlformats.org/officeDocument/2006/relationships/image"/><Relationship Id="rId3" Target="../media/image25.png" Type="http://schemas.openxmlformats.org/officeDocument/2006/relationships/image"/><Relationship Id="rId4" Target="../media/image26.svg" Type="http://schemas.openxmlformats.org/officeDocument/2006/relationships/image"/><Relationship Id="rId5" Target="../media/image15.png" Type="http://schemas.openxmlformats.org/officeDocument/2006/relationships/image"/><Relationship Id="rId6" Target="../media/image16.png" Type="http://schemas.openxmlformats.org/officeDocument/2006/relationships/image"/><Relationship Id="rId7" Target="../media/image17.png" Type="http://schemas.openxmlformats.org/officeDocument/2006/relationships/image"/><Relationship Id="rId8" Target="../media/image18.svg" Type="http://schemas.openxmlformats.org/officeDocument/2006/relationships/image"/><Relationship Id="rId9" Target="../media/image11.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4.png" Type="http://schemas.openxmlformats.org/officeDocument/2006/relationships/image"/><Relationship Id="rId11" Target="../media/image35.svg" Type="http://schemas.openxmlformats.org/officeDocument/2006/relationships/image"/><Relationship Id="rId12" Target="../media/image11.png" Type="http://schemas.openxmlformats.org/officeDocument/2006/relationships/image"/><Relationship Id="rId13" Target="../media/image2.png" Type="http://schemas.openxmlformats.org/officeDocument/2006/relationships/image"/><Relationship Id="rId14" Target="../media/image12.png" Type="http://schemas.openxmlformats.org/officeDocument/2006/relationships/image"/><Relationship Id="rId2" Target="../media/image3.jpeg" Type="http://schemas.openxmlformats.org/officeDocument/2006/relationships/image"/><Relationship Id="rId3" Target="../media/image28.png" Type="http://schemas.openxmlformats.org/officeDocument/2006/relationships/image"/><Relationship Id="rId4" Target="../media/image29.svg" Type="http://schemas.openxmlformats.org/officeDocument/2006/relationships/image"/><Relationship Id="rId5" Target="../media/image30.png" Type="http://schemas.openxmlformats.org/officeDocument/2006/relationships/image"/><Relationship Id="rId6" Target="../media/image31.svg" Type="http://schemas.openxmlformats.org/officeDocument/2006/relationships/image"/><Relationship Id="rId7" Target="../media/image32.png" Type="http://schemas.openxmlformats.org/officeDocument/2006/relationships/image"/><Relationship Id="rId8" Target="../media/image33.svg" Type="http://schemas.openxmlformats.org/officeDocument/2006/relationships/image"/><Relationship Id="rId9" Target="../media/image1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jpeg" Type="http://schemas.openxmlformats.org/officeDocument/2006/relationships/image"/><Relationship Id="rId2" Target="../media/image3.jpeg" Type="http://schemas.openxmlformats.org/officeDocument/2006/relationships/image"/><Relationship Id="rId3" Target="../media/image6.png" Type="http://schemas.openxmlformats.org/officeDocument/2006/relationships/image"/><Relationship Id="rId4" Target="../media/image19.png" Type="http://schemas.openxmlformats.org/officeDocument/2006/relationships/image"/><Relationship Id="rId5" Target="../media/image16.pn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2.png" Type="http://schemas.openxmlformats.org/officeDocument/2006/relationships/image"/><Relationship Id="rId9" Target="../media/image23.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svg" Type="http://schemas.openxmlformats.org/officeDocument/2006/relationships/image"/><Relationship Id="rId11" Target="../media/image11.png" Type="http://schemas.openxmlformats.org/officeDocument/2006/relationships/image"/><Relationship Id="rId12" Target="../media/image2.png" Type="http://schemas.openxmlformats.org/officeDocument/2006/relationships/image"/><Relationship Id="rId13" Target="../media/image12.png" Type="http://schemas.openxmlformats.org/officeDocument/2006/relationships/image"/><Relationship Id="rId14" Target="../media/image41.png" Type="http://schemas.openxmlformats.org/officeDocument/2006/relationships/image"/><Relationship Id="rId2" Target="../media/image3.jpeg" Type="http://schemas.openxmlformats.org/officeDocument/2006/relationships/image"/><Relationship Id="rId3" Target="../media/image37.pn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 Id="rId6" Target="../media/image38.png" Type="http://schemas.openxmlformats.org/officeDocument/2006/relationships/image"/><Relationship Id="rId7" Target="../media/image39.png" Type="http://schemas.openxmlformats.org/officeDocument/2006/relationships/image"/><Relationship Id="rId8" Target="../media/image40.png" Type="http://schemas.openxmlformats.org/officeDocument/2006/relationships/image"/><Relationship Id="rId9" Target="../media/image1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svg" Type="http://schemas.openxmlformats.org/officeDocument/2006/relationships/image"/><Relationship Id="rId11" Target="../media/image11.png" Type="http://schemas.openxmlformats.org/officeDocument/2006/relationships/image"/><Relationship Id="rId12" Target="../media/image2.png" Type="http://schemas.openxmlformats.org/officeDocument/2006/relationships/image"/><Relationship Id="rId13" Target="../media/image12.png" Type="http://schemas.openxmlformats.org/officeDocument/2006/relationships/image"/><Relationship Id="rId14" Target="../media/image42.png" Type="http://schemas.openxmlformats.org/officeDocument/2006/relationships/image"/><Relationship Id="rId2" Target="../media/image3.jpeg" Type="http://schemas.openxmlformats.org/officeDocument/2006/relationships/image"/><Relationship Id="rId3" Target="../media/image37.png" Type="http://schemas.openxmlformats.org/officeDocument/2006/relationships/image"/><Relationship Id="rId4" Target="../media/image15.png" Type="http://schemas.openxmlformats.org/officeDocument/2006/relationships/image"/><Relationship Id="rId5" Target="../media/image16.png" Type="http://schemas.openxmlformats.org/officeDocument/2006/relationships/image"/><Relationship Id="rId6" Target="../media/image38.png" Type="http://schemas.openxmlformats.org/officeDocument/2006/relationships/image"/><Relationship Id="rId7" Target="../media/image39.png" Type="http://schemas.openxmlformats.org/officeDocument/2006/relationships/image"/><Relationship Id="rId8" Target="../media/image40.png" Type="http://schemas.openxmlformats.org/officeDocument/2006/relationships/image"/><Relationship Id="rId9" Target="../media/image1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gradFill rotWithShape="true">
          <a:gsLst>
            <a:gs pos="0">
              <a:srgbClr val="CBCBCB">
                <a:alpha val="100000"/>
              </a:srgbClr>
            </a:gs>
            <a:gs pos="100000">
              <a:srgbClr val="FFFFFF">
                <a:alpha val="100000"/>
              </a:srgbClr>
            </a:gs>
          </a:gsLst>
          <a:lin ang="0"/>
        </a:gradFill>
      </p:bgPr>
    </p:bg>
    <p:spTree>
      <p:nvGrpSpPr>
        <p:cNvPr id="1" name=""/>
        <p:cNvGrpSpPr/>
        <p:nvPr/>
      </p:nvGrpSpPr>
      <p:grpSpPr>
        <a:xfrm>
          <a:off x="0" y="0"/>
          <a:ext cx="0" cy="0"/>
          <a:chOff x="0" y="0"/>
          <a:chExt cx="0" cy="0"/>
        </a:xfrm>
      </p:grpSpPr>
      <p:sp>
        <p:nvSpPr>
          <p:cNvPr name="Freeform 2" id="2"/>
          <p:cNvSpPr/>
          <p:nvPr/>
        </p:nvSpPr>
        <p:spPr>
          <a:xfrm flipH="false" flipV="false" rot="0">
            <a:off x="6684827" y="1939553"/>
            <a:ext cx="4918346" cy="5525857"/>
          </a:xfrm>
          <a:custGeom>
            <a:avLst/>
            <a:gdLst/>
            <a:ahLst/>
            <a:cxnLst/>
            <a:rect r="r" b="b" t="t" l="l"/>
            <a:pathLst>
              <a:path h="5525857" w="4918346">
                <a:moveTo>
                  <a:pt x="0" y="0"/>
                </a:moveTo>
                <a:lnTo>
                  <a:pt x="4918346" y="0"/>
                </a:lnTo>
                <a:lnTo>
                  <a:pt x="4918346" y="5525857"/>
                </a:lnTo>
                <a:lnTo>
                  <a:pt x="0" y="5525857"/>
                </a:lnTo>
                <a:lnTo>
                  <a:pt x="0" y="0"/>
                </a:lnTo>
                <a:close/>
              </a:path>
            </a:pathLst>
          </a:custGeom>
          <a:blipFill>
            <a:blip r:embed="rId2"/>
            <a:stretch>
              <a:fillRect l="0" t="0" r="0" b="0"/>
            </a:stretch>
          </a:blipFill>
        </p:spPr>
      </p:sp>
      <p:grpSp>
        <p:nvGrpSpPr>
          <p:cNvPr name="Group 3" id="3"/>
          <p:cNvGrpSpPr/>
          <p:nvPr/>
        </p:nvGrpSpPr>
        <p:grpSpPr>
          <a:xfrm rot="0">
            <a:off x="191186" y="150523"/>
            <a:ext cx="1005887" cy="1028698"/>
            <a:chOff x="0" y="0"/>
            <a:chExt cx="1009933" cy="1032836"/>
          </a:xfrm>
        </p:grpSpPr>
        <p:sp>
          <p:nvSpPr>
            <p:cNvPr name="Freeform 4" id="4"/>
            <p:cNvSpPr/>
            <p:nvPr/>
          </p:nvSpPr>
          <p:spPr>
            <a:xfrm flipH="false" flipV="false" rot="0">
              <a:off x="0" y="0"/>
              <a:ext cx="1009904" cy="1032891"/>
            </a:xfrm>
            <a:custGeom>
              <a:avLst/>
              <a:gdLst/>
              <a:ahLst/>
              <a:cxnLst/>
              <a:rect r="r" b="b" t="t" l="l"/>
              <a:pathLst>
                <a:path h="1032891" w="1009904">
                  <a:moveTo>
                    <a:pt x="0" y="0"/>
                  </a:moveTo>
                  <a:lnTo>
                    <a:pt x="1009904" y="0"/>
                  </a:lnTo>
                  <a:lnTo>
                    <a:pt x="1009904" y="1032891"/>
                  </a:lnTo>
                  <a:lnTo>
                    <a:pt x="0" y="1032891"/>
                  </a:lnTo>
                  <a:lnTo>
                    <a:pt x="0" y="0"/>
                  </a:lnTo>
                  <a:close/>
                </a:path>
              </a:pathLst>
            </a:custGeom>
            <a:blipFill>
              <a:blip r:embed="rId3"/>
              <a:stretch>
                <a:fillRect l="-1133" t="0" r="-1136" b="5"/>
              </a:stretch>
            </a:blipFill>
          </p:spPr>
        </p:sp>
      </p:grpSp>
      <p:sp>
        <p:nvSpPr>
          <p:cNvPr name="TextBox 5" id="5"/>
          <p:cNvSpPr txBox="true"/>
          <p:nvPr/>
        </p:nvSpPr>
        <p:spPr>
          <a:xfrm rot="0">
            <a:off x="1401121" y="112423"/>
            <a:ext cx="6335093" cy="1066798"/>
          </a:xfrm>
          <a:prstGeom prst="rect">
            <a:avLst/>
          </a:prstGeom>
        </p:spPr>
        <p:txBody>
          <a:bodyPr anchor="t" rtlCol="false" tIns="0" lIns="0" bIns="0" rIns="0">
            <a:spAutoFit/>
          </a:bodyPr>
          <a:lstStyle/>
          <a:p>
            <a:pPr algn="l">
              <a:lnSpc>
                <a:spcPts val="2100"/>
              </a:lnSpc>
            </a:pPr>
            <a:r>
              <a:rPr lang="en-US" sz="1500">
                <a:solidFill>
                  <a:srgbClr val="474545"/>
                </a:solidFill>
                <a:latin typeface="Montserrat Bold"/>
                <a:ea typeface="Montserrat Bold"/>
                <a:cs typeface="Montserrat Bold"/>
                <a:sym typeface="Montserrat Bold"/>
              </a:rPr>
              <a:t>SUPPORT BY</a:t>
            </a:r>
          </a:p>
          <a:p>
            <a:pPr algn="l">
              <a:lnSpc>
                <a:spcPts val="2100"/>
              </a:lnSpc>
            </a:pPr>
            <a:r>
              <a:rPr lang="en-US" sz="1500">
                <a:solidFill>
                  <a:srgbClr val="474545"/>
                </a:solidFill>
                <a:latin typeface="Montserrat"/>
                <a:ea typeface="Montserrat"/>
                <a:cs typeface="Montserrat"/>
                <a:sym typeface="Montserrat"/>
              </a:rPr>
              <a:t>Direktorat Pembelajaran dan Kemahasiswaan</a:t>
            </a:r>
          </a:p>
          <a:p>
            <a:pPr algn="l">
              <a:lnSpc>
                <a:spcPts val="2100"/>
              </a:lnSpc>
            </a:pPr>
            <a:r>
              <a:rPr lang="en-US" sz="1500">
                <a:solidFill>
                  <a:srgbClr val="474545"/>
                </a:solidFill>
                <a:latin typeface="Montserrat"/>
                <a:ea typeface="Montserrat"/>
                <a:cs typeface="Montserrat"/>
                <a:sym typeface="Montserrat"/>
              </a:rPr>
              <a:t>Direktorat Jendral Pendidikan Tinggi, Ristek, dan Teknologi</a:t>
            </a:r>
          </a:p>
          <a:p>
            <a:pPr algn="l">
              <a:lnSpc>
                <a:spcPts val="2100"/>
              </a:lnSpc>
            </a:pPr>
            <a:r>
              <a:rPr lang="en-US" sz="1500">
                <a:solidFill>
                  <a:srgbClr val="474545"/>
                </a:solidFill>
                <a:latin typeface="Montserrat"/>
                <a:ea typeface="Montserrat"/>
                <a:cs typeface="Montserrat"/>
                <a:sym typeface="Montserrat"/>
              </a:rPr>
              <a:t>Kementerian Pendidikan, Kebudayaan, Ristek, dan TeknologI</a:t>
            </a:r>
          </a:p>
        </p:txBody>
      </p:sp>
      <p:sp>
        <p:nvSpPr>
          <p:cNvPr name="TextBox 6" id="6"/>
          <p:cNvSpPr txBox="true"/>
          <p:nvPr/>
        </p:nvSpPr>
        <p:spPr>
          <a:xfrm rot="0">
            <a:off x="3146029" y="8326757"/>
            <a:ext cx="11995943" cy="931543"/>
          </a:xfrm>
          <a:prstGeom prst="rect">
            <a:avLst/>
          </a:prstGeom>
        </p:spPr>
        <p:txBody>
          <a:bodyPr anchor="t" rtlCol="false" tIns="0" lIns="0" bIns="0" rIns="0">
            <a:spAutoFit/>
          </a:bodyPr>
          <a:lstStyle/>
          <a:p>
            <a:pPr algn="ctr">
              <a:lnSpc>
                <a:spcPts val="3780"/>
              </a:lnSpc>
            </a:pPr>
            <a:r>
              <a:rPr lang="en-US" sz="2700">
                <a:solidFill>
                  <a:srgbClr val="474545"/>
                </a:solidFill>
                <a:latin typeface="Montserrat Bold"/>
                <a:ea typeface="Montserrat Bold"/>
                <a:cs typeface="Montserrat Bold"/>
                <a:sym typeface="Montserrat Bold"/>
              </a:rPr>
              <a:t>Pengembangan dan Penyelenggaraan Pembelajaran Digital (P3D) Kategori 1 Tahun 2024</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13745119" y="7351938"/>
            <a:ext cx="984559" cy="967329"/>
            <a:chOff x="0" y="0"/>
            <a:chExt cx="1312745" cy="1289772"/>
          </a:xfrm>
        </p:grpSpPr>
        <p:sp>
          <p:nvSpPr>
            <p:cNvPr name="Freeform 5" id="5"/>
            <p:cNvSpPr/>
            <p:nvPr/>
          </p:nvSpPr>
          <p:spPr>
            <a:xfrm flipH="false" flipV="false" rot="0">
              <a:off x="0" y="0"/>
              <a:ext cx="1312799" cy="1289812"/>
            </a:xfrm>
            <a:custGeom>
              <a:avLst/>
              <a:gdLst/>
              <a:ahLst/>
              <a:cxnLst/>
              <a:rect r="r" b="b" t="t" l="l"/>
              <a:pathLst>
                <a:path h="1289812" w="1312799">
                  <a:moveTo>
                    <a:pt x="0" y="0"/>
                  </a:moveTo>
                  <a:lnTo>
                    <a:pt x="1312799" y="0"/>
                  </a:lnTo>
                  <a:lnTo>
                    <a:pt x="1312799" y="1289812"/>
                  </a:lnTo>
                  <a:lnTo>
                    <a:pt x="0" y="1289812"/>
                  </a:lnTo>
                  <a:lnTo>
                    <a:pt x="0" y="0"/>
                  </a:lnTo>
                  <a:close/>
                </a:path>
              </a:pathLst>
            </a:custGeom>
            <a:blipFill>
              <a:blip r:embed="rId3"/>
              <a:stretch>
                <a:fillRect l="-88" t="0" r="-84" b="3"/>
              </a:stretch>
            </a:blipFill>
          </p:spPr>
        </p:sp>
      </p:grpSp>
      <p:grpSp>
        <p:nvGrpSpPr>
          <p:cNvPr name="Group 6" id="6"/>
          <p:cNvGrpSpPr/>
          <p:nvPr/>
        </p:nvGrpSpPr>
        <p:grpSpPr>
          <a:xfrm rot="0">
            <a:off x="1028700" y="9108289"/>
            <a:ext cx="1813321" cy="300022"/>
            <a:chOff x="0" y="0"/>
            <a:chExt cx="2417761" cy="400029"/>
          </a:xfrm>
        </p:grpSpPr>
        <p:sp>
          <p:nvSpPr>
            <p:cNvPr name="Freeform 7" id="7"/>
            <p:cNvSpPr/>
            <p:nvPr/>
          </p:nvSpPr>
          <p:spPr>
            <a:xfrm flipH="false" flipV="false" rot="0">
              <a:off x="0" y="0"/>
              <a:ext cx="2417699" cy="400050"/>
            </a:xfrm>
            <a:custGeom>
              <a:avLst/>
              <a:gdLst/>
              <a:ahLst/>
              <a:cxnLst/>
              <a:rect r="r" b="b" t="t" l="l"/>
              <a:pathLst>
                <a:path h="400050" w="2417699">
                  <a:moveTo>
                    <a:pt x="0" y="0"/>
                  </a:moveTo>
                  <a:lnTo>
                    <a:pt x="2417699" y="0"/>
                  </a:lnTo>
                  <a:lnTo>
                    <a:pt x="2417699" y="400050"/>
                  </a:lnTo>
                  <a:lnTo>
                    <a:pt x="0" y="400050"/>
                  </a:lnTo>
                  <a:lnTo>
                    <a:pt x="0" y="0"/>
                  </a:lnTo>
                  <a:close/>
                </a:path>
              </a:pathLst>
            </a:custGeom>
            <a:blipFill>
              <a:blip r:embed="rId4"/>
              <a:stretch>
                <a:fillRect l="0" t="-2212" r="-2" b="-2206"/>
              </a:stretch>
            </a:blipFill>
          </p:spPr>
        </p:sp>
      </p:grpSp>
      <p:grpSp>
        <p:nvGrpSpPr>
          <p:cNvPr name="Group 8" id="8"/>
          <p:cNvGrpSpPr/>
          <p:nvPr/>
        </p:nvGrpSpPr>
        <p:grpSpPr>
          <a:xfrm rot="0">
            <a:off x="-1757558" y="-2091297"/>
            <a:ext cx="3268873" cy="3344116"/>
            <a:chOff x="0" y="0"/>
            <a:chExt cx="4358497" cy="4458821"/>
          </a:xfrm>
        </p:grpSpPr>
        <p:sp>
          <p:nvSpPr>
            <p:cNvPr name="Freeform 9" id="9"/>
            <p:cNvSpPr/>
            <p:nvPr/>
          </p:nvSpPr>
          <p:spPr>
            <a:xfrm flipH="false" flipV="false" rot="0">
              <a:off x="0" y="0"/>
              <a:ext cx="4358513" cy="4458843"/>
            </a:xfrm>
            <a:custGeom>
              <a:avLst/>
              <a:gdLst/>
              <a:ahLst/>
              <a:cxnLst/>
              <a:rect r="r" b="b" t="t" l="l"/>
              <a:pathLst>
                <a:path h="4458843" w="4358513">
                  <a:moveTo>
                    <a:pt x="0" y="0"/>
                  </a:moveTo>
                  <a:lnTo>
                    <a:pt x="4358513" y="0"/>
                  </a:lnTo>
                  <a:lnTo>
                    <a:pt x="4358513" y="4458843"/>
                  </a:lnTo>
                  <a:lnTo>
                    <a:pt x="0" y="4458843"/>
                  </a:lnTo>
                  <a:lnTo>
                    <a:pt x="0" y="0"/>
                  </a:lnTo>
                  <a:close/>
                </a:path>
              </a:pathLst>
            </a:custGeom>
            <a:blipFill>
              <a:blip r:embed="rId5"/>
              <a:stretch>
                <a:fillRect l="0" t="-11" r="0" b="-11"/>
              </a:stretch>
            </a:blipFill>
          </p:spPr>
        </p:sp>
      </p:grpSp>
      <p:grpSp>
        <p:nvGrpSpPr>
          <p:cNvPr name="Group 10" id="10"/>
          <p:cNvGrpSpPr/>
          <p:nvPr/>
        </p:nvGrpSpPr>
        <p:grpSpPr>
          <a:xfrm rot="0">
            <a:off x="15852484" y="8229600"/>
            <a:ext cx="4022217" cy="4114800"/>
            <a:chOff x="0" y="0"/>
            <a:chExt cx="5362956" cy="5486400"/>
          </a:xfrm>
        </p:grpSpPr>
        <p:sp>
          <p:nvSpPr>
            <p:cNvPr name="Freeform 11" id="11"/>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5"/>
              <a:stretch>
                <a:fillRect l="-85" t="0" r="-85" b="0"/>
              </a:stretch>
            </a:blipFill>
          </p:spPr>
        </p:sp>
      </p:grpSp>
      <p:grpSp>
        <p:nvGrpSpPr>
          <p:cNvPr name="Group 12" id="12"/>
          <p:cNvGrpSpPr/>
          <p:nvPr/>
        </p:nvGrpSpPr>
        <p:grpSpPr>
          <a:xfrm rot="0">
            <a:off x="10682146" y="4266567"/>
            <a:ext cx="1455050" cy="1455050"/>
            <a:chOff x="0" y="0"/>
            <a:chExt cx="1940067" cy="1940067"/>
          </a:xfrm>
        </p:grpSpPr>
        <p:sp>
          <p:nvSpPr>
            <p:cNvPr name="Freeform 13" id="13"/>
            <p:cNvSpPr/>
            <p:nvPr/>
          </p:nvSpPr>
          <p:spPr>
            <a:xfrm flipH="false" flipV="false" rot="0">
              <a:off x="0" y="0"/>
              <a:ext cx="1940052" cy="1940052"/>
            </a:xfrm>
            <a:custGeom>
              <a:avLst/>
              <a:gdLst/>
              <a:ahLst/>
              <a:cxnLst/>
              <a:rect r="r" b="b" t="t" l="l"/>
              <a:pathLst>
                <a:path h="1940052" w="1940052">
                  <a:moveTo>
                    <a:pt x="0" y="0"/>
                  </a:moveTo>
                  <a:lnTo>
                    <a:pt x="1940052" y="0"/>
                  </a:lnTo>
                  <a:lnTo>
                    <a:pt x="1940052" y="1940052"/>
                  </a:lnTo>
                  <a:lnTo>
                    <a:pt x="0" y="1940052"/>
                  </a:lnTo>
                  <a:lnTo>
                    <a:pt x="0" y="0"/>
                  </a:lnTo>
                  <a:close/>
                </a:path>
              </a:pathLst>
            </a:custGeom>
            <a:blipFill>
              <a:blip r:embed="rId6"/>
              <a:stretch>
                <a:fillRect l="0" t="0" r="0" b="0"/>
              </a:stretch>
            </a:blipFill>
          </p:spPr>
        </p:sp>
      </p:grpSp>
      <p:grpSp>
        <p:nvGrpSpPr>
          <p:cNvPr name="Group 14" id="14"/>
          <p:cNvGrpSpPr/>
          <p:nvPr/>
        </p:nvGrpSpPr>
        <p:grpSpPr>
          <a:xfrm rot="0">
            <a:off x="13660765" y="1636775"/>
            <a:ext cx="1153265" cy="1153265"/>
            <a:chOff x="0" y="0"/>
            <a:chExt cx="1537687" cy="1537687"/>
          </a:xfrm>
        </p:grpSpPr>
        <p:sp>
          <p:nvSpPr>
            <p:cNvPr name="Freeform 15" id="15"/>
            <p:cNvSpPr/>
            <p:nvPr/>
          </p:nvSpPr>
          <p:spPr>
            <a:xfrm flipH="false" flipV="false" rot="0">
              <a:off x="0" y="0"/>
              <a:ext cx="1537716" cy="1537716"/>
            </a:xfrm>
            <a:custGeom>
              <a:avLst/>
              <a:gdLst/>
              <a:ahLst/>
              <a:cxnLst/>
              <a:rect r="r" b="b" t="t" l="l"/>
              <a:pathLst>
                <a:path h="1537716" w="1537716">
                  <a:moveTo>
                    <a:pt x="0" y="0"/>
                  </a:moveTo>
                  <a:lnTo>
                    <a:pt x="1537716" y="0"/>
                  </a:lnTo>
                  <a:lnTo>
                    <a:pt x="1537716" y="1537716"/>
                  </a:lnTo>
                  <a:lnTo>
                    <a:pt x="0" y="1537716"/>
                  </a:lnTo>
                  <a:lnTo>
                    <a:pt x="0" y="0"/>
                  </a:lnTo>
                  <a:close/>
                </a:path>
              </a:pathLst>
            </a:custGeom>
            <a:blipFill>
              <a:blip r:embed="rId7"/>
              <a:stretch>
                <a:fillRect l="0" t="0" r="1" b="1"/>
              </a:stretch>
            </a:blipFill>
          </p:spPr>
        </p:sp>
      </p:grpSp>
      <p:grpSp>
        <p:nvGrpSpPr>
          <p:cNvPr name="Group 16" id="16"/>
          <p:cNvGrpSpPr/>
          <p:nvPr/>
        </p:nvGrpSpPr>
        <p:grpSpPr>
          <a:xfrm rot="0">
            <a:off x="14739202" y="4516537"/>
            <a:ext cx="1288513" cy="955110"/>
            <a:chOff x="0" y="0"/>
            <a:chExt cx="1718017" cy="1273480"/>
          </a:xfrm>
        </p:grpSpPr>
        <p:sp>
          <p:nvSpPr>
            <p:cNvPr name="Freeform 17" id="17"/>
            <p:cNvSpPr/>
            <p:nvPr/>
          </p:nvSpPr>
          <p:spPr>
            <a:xfrm flipH="false" flipV="false" rot="0">
              <a:off x="0" y="0"/>
              <a:ext cx="1718056" cy="1273429"/>
            </a:xfrm>
            <a:custGeom>
              <a:avLst/>
              <a:gdLst/>
              <a:ahLst/>
              <a:cxnLst/>
              <a:rect r="r" b="b" t="t" l="l"/>
              <a:pathLst>
                <a:path h="1273429" w="1718056">
                  <a:moveTo>
                    <a:pt x="0" y="0"/>
                  </a:moveTo>
                  <a:lnTo>
                    <a:pt x="1718056" y="0"/>
                  </a:lnTo>
                  <a:lnTo>
                    <a:pt x="1718056" y="1273429"/>
                  </a:lnTo>
                  <a:lnTo>
                    <a:pt x="0" y="1273429"/>
                  </a:lnTo>
                  <a:lnTo>
                    <a:pt x="0" y="0"/>
                  </a:lnTo>
                  <a:close/>
                </a:path>
              </a:pathLst>
            </a:custGeom>
            <a:blipFill>
              <a:blip r:embed="rId8"/>
              <a:stretch>
                <a:fillRect l="0" t="-94" r="2" b="-98"/>
              </a:stretch>
            </a:blipFill>
          </p:spPr>
        </p:sp>
      </p:grpSp>
      <p:sp>
        <p:nvSpPr>
          <p:cNvPr name="Freeform 18" id="18"/>
          <p:cNvSpPr/>
          <p:nvPr/>
        </p:nvSpPr>
        <p:spPr>
          <a:xfrm flipH="false" flipV="false" rot="0">
            <a:off x="-394240" y="-94077"/>
            <a:ext cx="4558185" cy="1593145"/>
          </a:xfrm>
          <a:custGeom>
            <a:avLst/>
            <a:gdLst/>
            <a:ahLst/>
            <a:cxnLst/>
            <a:rect r="r" b="b" t="t" l="l"/>
            <a:pathLst>
              <a:path h="1593145" w="4558185">
                <a:moveTo>
                  <a:pt x="0" y="0"/>
                </a:moveTo>
                <a:lnTo>
                  <a:pt x="4558185" y="0"/>
                </a:lnTo>
                <a:lnTo>
                  <a:pt x="4558185" y="1593145"/>
                </a:lnTo>
                <a:lnTo>
                  <a:pt x="0" y="159314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9" id="19"/>
          <p:cNvGrpSpPr/>
          <p:nvPr/>
        </p:nvGrpSpPr>
        <p:grpSpPr>
          <a:xfrm rot="0">
            <a:off x="467676" y="722519"/>
            <a:ext cx="1421058" cy="606553"/>
            <a:chOff x="0" y="0"/>
            <a:chExt cx="1894744" cy="808737"/>
          </a:xfrm>
        </p:grpSpPr>
        <p:sp>
          <p:nvSpPr>
            <p:cNvPr name="Freeform 20" id="20"/>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11"/>
              <a:stretch>
                <a:fillRect l="-944" t="0" r="-946" b="0"/>
              </a:stretch>
            </a:blipFill>
          </p:spPr>
        </p:sp>
      </p:grpSp>
      <p:grpSp>
        <p:nvGrpSpPr>
          <p:cNvPr name="Group 21" id="21"/>
          <p:cNvGrpSpPr/>
          <p:nvPr/>
        </p:nvGrpSpPr>
        <p:grpSpPr>
          <a:xfrm rot="0">
            <a:off x="2127324" y="682364"/>
            <a:ext cx="678920" cy="694317"/>
            <a:chOff x="0" y="0"/>
            <a:chExt cx="905227" cy="925756"/>
          </a:xfrm>
        </p:grpSpPr>
        <p:sp>
          <p:nvSpPr>
            <p:cNvPr name="Freeform 22" id="22"/>
            <p:cNvSpPr/>
            <p:nvPr/>
          </p:nvSpPr>
          <p:spPr>
            <a:xfrm flipH="false" flipV="false" rot="0">
              <a:off x="0" y="0"/>
              <a:ext cx="905256" cy="925703"/>
            </a:xfrm>
            <a:custGeom>
              <a:avLst/>
              <a:gdLst/>
              <a:ahLst/>
              <a:cxnLst/>
              <a:rect r="r" b="b" t="t" l="l"/>
              <a:pathLst>
                <a:path h="925703" w="905256">
                  <a:moveTo>
                    <a:pt x="0" y="0"/>
                  </a:moveTo>
                  <a:lnTo>
                    <a:pt x="905256" y="0"/>
                  </a:lnTo>
                  <a:lnTo>
                    <a:pt x="905256" y="925703"/>
                  </a:lnTo>
                  <a:lnTo>
                    <a:pt x="0" y="925703"/>
                  </a:lnTo>
                  <a:lnTo>
                    <a:pt x="0" y="0"/>
                  </a:lnTo>
                  <a:close/>
                </a:path>
              </a:pathLst>
            </a:custGeom>
            <a:blipFill>
              <a:blip r:embed="rId12"/>
              <a:stretch>
                <a:fillRect l="-1133" t="0" r="-1130" b="-5"/>
              </a:stretch>
            </a:blipFill>
          </p:spPr>
        </p:sp>
      </p:grpSp>
      <p:grpSp>
        <p:nvGrpSpPr>
          <p:cNvPr name="Group 23" id="23"/>
          <p:cNvGrpSpPr/>
          <p:nvPr/>
        </p:nvGrpSpPr>
        <p:grpSpPr>
          <a:xfrm rot="0">
            <a:off x="3044835" y="642209"/>
            <a:ext cx="819282" cy="767174"/>
            <a:chOff x="0" y="0"/>
            <a:chExt cx="1092376" cy="1022899"/>
          </a:xfrm>
        </p:grpSpPr>
        <p:sp>
          <p:nvSpPr>
            <p:cNvPr name="Freeform 24" id="24"/>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13"/>
              <a:stretch>
                <a:fillRect l="-14902" t="0" r="-14907" b="-4"/>
              </a:stretch>
            </a:blipFill>
          </p:spPr>
        </p:sp>
      </p:grpSp>
      <p:grpSp>
        <p:nvGrpSpPr>
          <p:cNvPr name="Group 25" id="25"/>
          <p:cNvGrpSpPr/>
          <p:nvPr/>
        </p:nvGrpSpPr>
        <p:grpSpPr>
          <a:xfrm rot="0">
            <a:off x="926534" y="6446828"/>
            <a:ext cx="8177668" cy="2026862"/>
            <a:chOff x="0" y="0"/>
            <a:chExt cx="2153789" cy="533824"/>
          </a:xfrm>
        </p:grpSpPr>
        <p:sp>
          <p:nvSpPr>
            <p:cNvPr name="Freeform 26" id="26"/>
            <p:cNvSpPr/>
            <p:nvPr/>
          </p:nvSpPr>
          <p:spPr>
            <a:xfrm flipH="false" flipV="false" rot="0">
              <a:off x="0" y="0"/>
              <a:ext cx="2153789" cy="533824"/>
            </a:xfrm>
            <a:custGeom>
              <a:avLst/>
              <a:gdLst/>
              <a:ahLst/>
              <a:cxnLst/>
              <a:rect r="r" b="b" t="t" l="l"/>
              <a:pathLst>
                <a:path h="533824" w="2153789">
                  <a:moveTo>
                    <a:pt x="15147" y="0"/>
                  </a:moveTo>
                  <a:lnTo>
                    <a:pt x="2138642" y="0"/>
                  </a:lnTo>
                  <a:cubicBezTo>
                    <a:pt x="2147008" y="0"/>
                    <a:pt x="2153789" y="6782"/>
                    <a:pt x="2153789" y="15147"/>
                  </a:cubicBezTo>
                  <a:lnTo>
                    <a:pt x="2153789" y="518676"/>
                  </a:lnTo>
                  <a:cubicBezTo>
                    <a:pt x="2153789" y="527042"/>
                    <a:pt x="2147008" y="533824"/>
                    <a:pt x="2138642" y="533824"/>
                  </a:cubicBezTo>
                  <a:lnTo>
                    <a:pt x="15147" y="533824"/>
                  </a:lnTo>
                  <a:cubicBezTo>
                    <a:pt x="11130" y="533824"/>
                    <a:pt x="7277" y="532228"/>
                    <a:pt x="4437" y="529387"/>
                  </a:cubicBezTo>
                  <a:cubicBezTo>
                    <a:pt x="1596" y="526546"/>
                    <a:pt x="0" y="522694"/>
                    <a:pt x="0" y="518676"/>
                  </a:cubicBezTo>
                  <a:lnTo>
                    <a:pt x="0" y="15147"/>
                  </a:lnTo>
                  <a:cubicBezTo>
                    <a:pt x="0" y="6782"/>
                    <a:pt x="6782" y="0"/>
                    <a:pt x="15147" y="0"/>
                  </a:cubicBezTo>
                  <a:close/>
                </a:path>
              </a:pathLst>
            </a:custGeom>
            <a:solidFill>
              <a:srgbClr val="A6A6A6"/>
            </a:solidFill>
          </p:spPr>
        </p:sp>
        <p:sp>
          <p:nvSpPr>
            <p:cNvPr name="TextBox 27" id="27"/>
            <p:cNvSpPr txBox="true"/>
            <p:nvPr/>
          </p:nvSpPr>
          <p:spPr>
            <a:xfrm>
              <a:off x="0" y="-57150"/>
              <a:ext cx="2153789" cy="590974"/>
            </a:xfrm>
            <a:prstGeom prst="rect">
              <a:avLst/>
            </a:prstGeom>
          </p:spPr>
          <p:txBody>
            <a:bodyPr anchor="ctr" rtlCol="false" tIns="50800" lIns="50800" bIns="50800" rIns="50800"/>
            <a:lstStyle/>
            <a:p>
              <a:pPr algn="ctr">
                <a:lnSpc>
                  <a:spcPts val="3498"/>
                </a:lnSpc>
              </a:pPr>
            </a:p>
          </p:txBody>
        </p:sp>
      </p:grpSp>
      <p:grpSp>
        <p:nvGrpSpPr>
          <p:cNvPr name="Group 28" id="28"/>
          <p:cNvGrpSpPr/>
          <p:nvPr/>
        </p:nvGrpSpPr>
        <p:grpSpPr>
          <a:xfrm rot="0">
            <a:off x="926534" y="3170860"/>
            <a:ext cx="8217466" cy="3089321"/>
            <a:chOff x="0" y="0"/>
            <a:chExt cx="2164271" cy="813648"/>
          </a:xfrm>
        </p:grpSpPr>
        <p:sp>
          <p:nvSpPr>
            <p:cNvPr name="Freeform 29" id="29"/>
            <p:cNvSpPr/>
            <p:nvPr/>
          </p:nvSpPr>
          <p:spPr>
            <a:xfrm flipH="false" flipV="false" rot="0">
              <a:off x="0" y="0"/>
              <a:ext cx="2164271" cy="813648"/>
            </a:xfrm>
            <a:custGeom>
              <a:avLst/>
              <a:gdLst/>
              <a:ahLst/>
              <a:cxnLst/>
              <a:rect r="r" b="b" t="t" l="l"/>
              <a:pathLst>
                <a:path h="813648" w="2164271">
                  <a:moveTo>
                    <a:pt x="15074" y="0"/>
                  </a:moveTo>
                  <a:lnTo>
                    <a:pt x="2149197" y="0"/>
                  </a:lnTo>
                  <a:cubicBezTo>
                    <a:pt x="2153195" y="0"/>
                    <a:pt x="2157029" y="1588"/>
                    <a:pt x="2159856" y="4415"/>
                  </a:cubicBezTo>
                  <a:cubicBezTo>
                    <a:pt x="2162683" y="7242"/>
                    <a:pt x="2164271" y="11076"/>
                    <a:pt x="2164271" y="15074"/>
                  </a:cubicBezTo>
                  <a:lnTo>
                    <a:pt x="2164271" y="798574"/>
                  </a:lnTo>
                  <a:cubicBezTo>
                    <a:pt x="2164271" y="802572"/>
                    <a:pt x="2162683" y="806406"/>
                    <a:pt x="2159856" y="809233"/>
                  </a:cubicBezTo>
                  <a:cubicBezTo>
                    <a:pt x="2157029" y="812060"/>
                    <a:pt x="2153195" y="813648"/>
                    <a:pt x="2149197" y="813648"/>
                  </a:cubicBezTo>
                  <a:lnTo>
                    <a:pt x="15074" y="813648"/>
                  </a:lnTo>
                  <a:cubicBezTo>
                    <a:pt x="11076" y="813648"/>
                    <a:pt x="7242" y="812060"/>
                    <a:pt x="4415" y="809233"/>
                  </a:cubicBezTo>
                  <a:cubicBezTo>
                    <a:pt x="1588" y="806406"/>
                    <a:pt x="0" y="802572"/>
                    <a:pt x="0" y="798574"/>
                  </a:cubicBezTo>
                  <a:lnTo>
                    <a:pt x="0" y="15074"/>
                  </a:lnTo>
                  <a:cubicBezTo>
                    <a:pt x="0" y="11076"/>
                    <a:pt x="1588" y="7242"/>
                    <a:pt x="4415" y="4415"/>
                  </a:cubicBezTo>
                  <a:cubicBezTo>
                    <a:pt x="7242" y="1588"/>
                    <a:pt x="11076" y="0"/>
                    <a:pt x="15074" y="0"/>
                  </a:cubicBezTo>
                  <a:close/>
                </a:path>
              </a:pathLst>
            </a:custGeom>
            <a:solidFill>
              <a:srgbClr val="A6A6A6"/>
            </a:solidFill>
          </p:spPr>
        </p:sp>
        <p:sp>
          <p:nvSpPr>
            <p:cNvPr name="TextBox 30" id="30"/>
            <p:cNvSpPr txBox="true"/>
            <p:nvPr/>
          </p:nvSpPr>
          <p:spPr>
            <a:xfrm>
              <a:off x="0" y="-57150"/>
              <a:ext cx="2164271" cy="870798"/>
            </a:xfrm>
            <a:prstGeom prst="rect">
              <a:avLst/>
            </a:prstGeom>
          </p:spPr>
          <p:txBody>
            <a:bodyPr anchor="ctr" rtlCol="false" tIns="50800" lIns="50800" bIns="50800" rIns="50800"/>
            <a:lstStyle/>
            <a:p>
              <a:pPr algn="ctr">
                <a:lnSpc>
                  <a:spcPts val="3498"/>
                </a:lnSpc>
              </a:pPr>
            </a:p>
          </p:txBody>
        </p:sp>
      </p:grpSp>
      <p:grpSp>
        <p:nvGrpSpPr>
          <p:cNvPr name="Group 31" id="31"/>
          <p:cNvGrpSpPr/>
          <p:nvPr/>
        </p:nvGrpSpPr>
        <p:grpSpPr>
          <a:xfrm rot="0">
            <a:off x="10682146" y="2369176"/>
            <a:ext cx="6180040" cy="6193036"/>
            <a:chOff x="0" y="0"/>
            <a:chExt cx="1422811" cy="1425803"/>
          </a:xfrm>
        </p:grpSpPr>
        <p:sp>
          <p:nvSpPr>
            <p:cNvPr name="Freeform 32" id="32"/>
            <p:cNvSpPr/>
            <p:nvPr/>
          </p:nvSpPr>
          <p:spPr>
            <a:xfrm flipH="false" flipV="false" rot="0">
              <a:off x="0" y="0"/>
              <a:ext cx="1422811" cy="1425803"/>
            </a:xfrm>
            <a:custGeom>
              <a:avLst/>
              <a:gdLst/>
              <a:ahLst/>
              <a:cxnLst/>
              <a:rect r="r" b="b" t="t" l="l"/>
              <a:pathLst>
                <a:path h="1425803" w="1422811">
                  <a:moveTo>
                    <a:pt x="0" y="0"/>
                  </a:moveTo>
                  <a:lnTo>
                    <a:pt x="1422811" y="0"/>
                  </a:lnTo>
                  <a:lnTo>
                    <a:pt x="1422811" y="1425803"/>
                  </a:lnTo>
                  <a:lnTo>
                    <a:pt x="0" y="1425803"/>
                  </a:lnTo>
                  <a:close/>
                </a:path>
              </a:pathLst>
            </a:custGeom>
            <a:blipFill>
              <a:blip r:embed="rId14"/>
              <a:stretch>
                <a:fillRect l="-105" t="0" r="-105" b="0"/>
              </a:stretch>
            </a:blipFill>
          </p:spPr>
        </p:sp>
      </p:grpSp>
      <p:sp>
        <p:nvSpPr>
          <p:cNvPr name="TextBox 33" id="33"/>
          <p:cNvSpPr txBox="true"/>
          <p:nvPr/>
        </p:nvSpPr>
        <p:spPr>
          <a:xfrm rot="0">
            <a:off x="699102" y="2030658"/>
            <a:ext cx="8672330" cy="791337"/>
          </a:xfrm>
          <a:prstGeom prst="rect">
            <a:avLst/>
          </a:prstGeom>
        </p:spPr>
        <p:txBody>
          <a:bodyPr anchor="t" rtlCol="false" tIns="0" lIns="0" bIns="0" rIns="0">
            <a:spAutoFit/>
          </a:bodyPr>
          <a:lstStyle/>
          <a:p>
            <a:pPr algn="ctr">
              <a:lnSpc>
                <a:spcPts val="5994"/>
              </a:lnSpc>
            </a:pPr>
            <a:r>
              <a:rPr lang="en-US" sz="6000">
                <a:solidFill>
                  <a:srgbClr val="013049"/>
                </a:solidFill>
                <a:latin typeface="Eastman Condensed Bold"/>
                <a:ea typeface="Eastman Condensed Bold"/>
                <a:cs typeface="Eastman Condensed Bold"/>
                <a:sym typeface="Eastman Condensed Bold"/>
              </a:rPr>
              <a:t>INJECTION CODE</a:t>
            </a:r>
          </a:p>
        </p:txBody>
      </p:sp>
      <p:sp>
        <p:nvSpPr>
          <p:cNvPr name="TextBox 34" id="34"/>
          <p:cNvSpPr txBox="true"/>
          <p:nvPr/>
        </p:nvSpPr>
        <p:spPr>
          <a:xfrm rot="0">
            <a:off x="1158306" y="6647947"/>
            <a:ext cx="7657127" cy="1671320"/>
          </a:xfrm>
          <a:prstGeom prst="rect">
            <a:avLst/>
          </a:prstGeom>
        </p:spPr>
        <p:txBody>
          <a:bodyPr anchor="t" rtlCol="false" tIns="0" lIns="0" bIns="0" rIns="0">
            <a:spAutoFit/>
          </a:bodyPr>
          <a:lstStyle/>
          <a:p>
            <a:pPr algn="just">
              <a:lnSpc>
                <a:spcPts val="4480"/>
              </a:lnSpc>
            </a:pPr>
            <a:r>
              <a:rPr lang="en-US" sz="3200">
                <a:solidFill>
                  <a:srgbClr val="022135"/>
                </a:solidFill>
                <a:latin typeface="Cloud"/>
                <a:ea typeface="Cloud"/>
                <a:cs typeface="Cloud"/>
                <a:sym typeface="Cloud"/>
              </a:rPr>
              <a:t>Dilakukan untuk menyisipkan informasi palsu, menghapus data atau menggaggu fungsionalitas aplikasi.</a:t>
            </a:r>
          </a:p>
        </p:txBody>
      </p:sp>
      <p:sp>
        <p:nvSpPr>
          <p:cNvPr name="TextBox 35" id="35"/>
          <p:cNvSpPr txBox="true"/>
          <p:nvPr/>
        </p:nvSpPr>
        <p:spPr>
          <a:xfrm rot="0">
            <a:off x="1158306" y="3322772"/>
            <a:ext cx="7677026" cy="2795270"/>
          </a:xfrm>
          <a:prstGeom prst="rect">
            <a:avLst/>
          </a:prstGeom>
        </p:spPr>
        <p:txBody>
          <a:bodyPr anchor="t" rtlCol="false" tIns="0" lIns="0" bIns="0" rIns="0">
            <a:spAutoFit/>
          </a:bodyPr>
          <a:lstStyle/>
          <a:p>
            <a:pPr algn="just">
              <a:lnSpc>
                <a:spcPts val="4480"/>
              </a:lnSpc>
            </a:pPr>
            <a:r>
              <a:rPr lang="en-US" sz="3200">
                <a:solidFill>
                  <a:srgbClr val="022135"/>
                </a:solidFill>
                <a:latin typeface="Cloud"/>
                <a:ea typeface="Cloud"/>
                <a:cs typeface="Cloud"/>
                <a:sym typeface="Cloud"/>
              </a:rPr>
              <a:t>Serangan injeksi kode dimana peretas mengirimkan skrip berbahaya melalui permintaan API dengan mengeksploitasi kelememahan pada penerjemah API yang membaca dan menerjemahkan data</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 y="-355647"/>
            <a:ext cx="18745787" cy="20050437"/>
            <a:chOff x="0" y="0"/>
            <a:chExt cx="24384000" cy="26081052"/>
          </a:xfrm>
        </p:grpSpPr>
        <p:sp>
          <p:nvSpPr>
            <p:cNvPr name="Freeform 3" id="3"/>
            <p:cNvSpPr/>
            <p:nvPr/>
          </p:nvSpPr>
          <p:spPr>
            <a:xfrm flipH="false" flipV="false" rot="0">
              <a:off x="0" y="0"/>
              <a:ext cx="24384000" cy="26081053"/>
            </a:xfrm>
            <a:custGeom>
              <a:avLst/>
              <a:gdLst/>
              <a:ahLst/>
              <a:cxnLst/>
              <a:rect r="r" b="b" t="t" l="l"/>
              <a:pathLst>
                <a:path h="26081053" w="24384000">
                  <a:moveTo>
                    <a:pt x="0" y="0"/>
                  </a:moveTo>
                  <a:lnTo>
                    <a:pt x="24384000" y="0"/>
                  </a:lnTo>
                  <a:lnTo>
                    <a:pt x="24384000" y="26081053"/>
                  </a:lnTo>
                  <a:lnTo>
                    <a:pt x="0" y="26081053"/>
                  </a:lnTo>
                  <a:lnTo>
                    <a:pt x="0" y="0"/>
                  </a:lnTo>
                  <a:close/>
                </a:path>
              </a:pathLst>
            </a:custGeom>
            <a:blipFill>
              <a:blip r:embed="rId2"/>
              <a:stretch>
                <a:fillRect l="-45075" t="0" r="-45075" b="0"/>
              </a:stretch>
            </a:blipFill>
          </p:spPr>
        </p:sp>
      </p:grpSp>
      <p:grpSp>
        <p:nvGrpSpPr>
          <p:cNvPr name="Group 4" id="4"/>
          <p:cNvGrpSpPr/>
          <p:nvPr/>
        </p:nvGrpSpPr>
        <p:grpSpPr>
          <a:xfrm rot="0">
            <a:off x="7100094" y="2412248"/>
            <a:ext cx="4087811" cy="66675"/>
            <a:chOff x="0" y="0"/>
            <a:chExt cx="5450415" cy="88900"/>
          </a:xfrm>
        </p:grpSpPr>
        <p:sp>
          <p:nvSpPr>
            <p:cNvPr name="Freeform 5" id="5"/>
            <p:cNvSpPr/>
            <p:nvPr/>
          </p:nvSpPr>
          <p:spPr>
            <a:xfrm flipH="false" flipV="false" rot="0">
              <a:off x="44450" y="0"/>
              <a:ext cx="5361559" cy="88900"/>
            </a:xfrm>
            <a:custGeom>
              <a:avLst/>
              <a:gdLst/>
              <a:ahLst/>
              <a:cxnLst/>
              <a:rect r="r" b="b" t="t" l="l"/>
              <a:pathLst>
                <a:path h="88900" w="5361559">
                  <a:moveTo>
                    <a:pt x="0" y="0"/>
                  </a:moveTo>
                  <a:lnTo>
                    <a:pt x="5361559" y="0"/>
                  </a:lnTo>
                  <a:lnTo>
                    <a:pt x="5361559" y="88900"/>
                  </a:lnTo>
                  <a:lnTo>
                    <a:pt x="0" y="88900"/>
                  </a:lnTo>
                  <a:close/>
                </a:path>
              </a:pathLst>
            </a:custGeom>
            <a:solidFill>
              <a:srgbClr val="FDB813"/>
            </a:solidFill>
          </p:spPr>
        </p:sp>
      </p:grpSp>
      <p:sp>
        <p:nvSpPr>
          <p:cNvPr name="Freeform 6" id="6"/>
          <p:cNvSpPr/>
          <p:nvPr/>
        </p:nvSpPr>
        <p:spPr>
          <a:xfrm flipH="false" flipV="false" rot="0">
            <a:off x="-697650" y="8385848"/>
            <a:ext cx="19683299" cy="3230761"/>
          </a:xfrm>
          <a:custGeom>
            <a:avLst/>
            <a:gdLst/>
            <a:ahLst/>
            <a:cxnLst/>
            <a:rect r="r" b="b" t="t" l="l"/>
            <a:pathLst>
              <a:path h="3230761" w="19683299">
                <a:moveTo>
                  <a:pt x="0" y="0"/>
                </a:moveTo>
                <a:lnTo>
                  <a:pt x="19683299" y="0"/>
                </a:lnTo>
                <a:lnTo>
                  <a:pt x="19683299" y="3230761"/>
                </a:lnTo>
                <a:lnTo>
                  <a:pt x="0" y="323076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0">
            <a:off x="-2011109" y="-2057400"/>
            <a:ext cx="4022217" cy="4114800"/>
            <a:chOff x="0" y="0"/>
            <a:chExt cx="5362956" cy="5486400"/>
          </a:xfrm>
        </p:grpSpPr>
        <p:sp>
          <p:nvSpPr>
            <p:cNvPr name="Freeform 8" id="8"/>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5"/>
              <a:stretch>
                <a:fillRect l="-85" t="0" r="-85" b="0"/>
              </a:stretch>
            </a:blipFill>
          </p:spPr>
        </p:sp>
      </p:grpSp>
      <p:grpSp>
        <p:nvGrpSpPr>
          <p:cNvPr name="Group 9" id="9"/>
          <p:cNvGrpSpPr/>
          <p:nvPr/>
        </p:nvGrpSpPr>
        <p:grpSpPr>
          <a:xfrm rot="0">
            <a:off x="15658775" y="-2057400"/>
            <a:ext cx="4022217" cy="4114800"/>
            <a:chOff x="0" y="0"/>
            <a:chExt cx="5362956" cy="5486400"/>
          </a:xfrm>
        </p:grpSpPr>
        <p:sp>
          <p:nvSpPr>
            <p:cNvPr name="Freeform 10" id="10"/>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5"/>
              <a:stretch>
                <a:fillRect l="-85" t="0" r="-85" b="0"/>
              </a:stretch>
            </a:blipFill>
          </p:spPr>
        </p:sp>
      </p:grpSp>
      <p:sp>
        <p:nvSpPr>
          <p:cNvPr name="TextBox 11" id="11"/>
          <p:cNvSpPr txBox="true"/>
          <p:nvPr/>
        </p:nvSpPr>
        <p:spPr>
          <a:xfrm rot="0">
            <a:off x="5369892" y="1507373"/>
            <a:ext cx="7593980" cy="809625"/>
          </a:xfrm>
          <a:prstGeom prst="rect">
            <a:avLst/>
          </a:prstGeom>
        </p:spPr>
        <p:txBody>
          <a:bodyPr anchor="t" rtlCol="false" tIns="0" lIns="0" bIns="0" rIns="0">
            <a:spAutoFit/>
          </a:bodyPr>
          <a:lstStyle/>
          <a:p>
            <a:pPr algn="ctr">
              <a:lnSpc>
                <a:spcPts val="6000"/>
              </a:lnSpc>
            </a:pPr>
            <a:r>
              <a:rPr lang="en-US" sz="6000">
                <a:solidFill>
                  <a:srgbClr val="013049"/>
                </a:solidFill>
                <a:latin typeface="Eastman Condensed Bold"/>
                <a:ea typeface="Eastman Condensed Bold"/>
                <a:cs typeface="Eastman Condensed Bold"/>
                <a:sym typeface="Eastman Condensed Bold"/>
              </a:rPr>
              <a:t>KEAMANAN IOT</a:t>
            </a:r>
          </a:p>
        </p:txBody>
      </p:sp>
      <p:sp>
        <p:nvSpPr>
          <p:cNvPr name="TextBox 12" id="12"/>
          <p:cNvSpPr txBox="true"/>
          <p:nvPr/>
        </p:nvSpPr>
        <p:spPr>
          <a:xfrm rot="0">
            <a:off x="918287" y="3428569"/>
            <a:ext cx="732918" cy="551815"/>
          </a:xfrm>
          <a:prstGeom prst="rect">
            <a:avLst/>
          </a:prstGeom>
        </p:spPr>
        <p:txBody>
          <a:bodyPr anchor="t" rtlCol="false" tIns="0" lIns="0" bIns="0" rIns="0">
            <a:spAutoFit/>
          </a:bodyPr>
          <a:lstStyle/>
          <a:p>
            <a:pPr algn="ctr">
              <a:lnSpc>
                <a:spcPts val="4100"/>
              </a:lnSpc>
            </a:pPr>
            <a:r>
              <a:rPr lang="en-US" sz="4100">
                <a:solidFill>
                  <a:srgbClr val="FFFFFF"/>
                </a:solidFill>
                <a:latin typeface="Eastman Condensed Bold"/>
                <a:ea typeface="Eastman Condensed Bold"/>
                <a:cs typeface="Eastman Condensed Bold"/>
                <a:sym typeface="Eastman Condensed Bold"/>
              </a:rPr>
              <a:t>1</a:t>
            </a:r>
          </a:p>
        </p:txBody>
      </p:sp>
      <p:sp>
        <p:nvSpPr>
          <p:cNvPr name="Freeform 13" id="13"/>
          <p:cNvSpPr/>
          <p:nvPr/>
        </p:nvSpPr>
        <p:spPr>
          <a:xfrm flipH="false" flipV="false" rot="0">
            <a:off x="7084497" y="-355647"/>
            <a:ext cx="4119006" cy="1593145"/>
          </a:xfrm>
          <a:custGeom>
            <a:avLst/>
            <a:gdLst/>
            <a:ahLst/>
            <a:cxnLst/>
            <a:rect r="r" b="b" t="t" l="l"/>
            <a:pathLst>
              <a:path h="1593145" w="4119006">
                <a:moveTo>
                  <a:pt x="0" y="0"/>
                </a:moveTo>
                <a:lnTo>
                  <a:pt x="4119006" y="0"/>
                </a:lnTo>
                <a:lnTo>
                  <a:pt x="4119006" y="1593145"/>
                </a:lnTo>
                <a:lnTo>
                  <a:pt x="0" y="159314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4" id="14"/>
          <p:cNvGrpSpPr/>
          <p:nvPr/>
        </p:nvGrpSpPr>
        <p:grpSpPr>
          <a:xfrm rot="0">
            <a:off x="7507235" y="460949"/>
            <a:ext cx="1421058" cy="606553"/>
            <a:chOff x="0" y="0"/>
            <a:chExt cx="1894744" cy="808737"/>
          </a:xfrm>
        </p:grpSpPr>
        <p:sp>
          <p:nvSpPr>
            <p:cNvPr name="Freeform 15" id="15"/>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8"/>
              <a:stretch>
                <a:fillRect l="-944" t="0" r="-946" b="0"/>
              </a:stretch>
            </a:blipFill>
          </p:spPr>
        </p:sp>
      </p:grpSp>
      <p:grpSp>
        <p:nvGrpSpPr>
          <p:cNvPr name="Group 16" id="16"/>
          <p:cNvGrpSpPr/>
          <p:nvPr/>
        </p:nvGrpSpPr>
        <p:grpSpPr>
          <a:xfrm rot="0">
            <a:off x="9166882" y="420794"/>
            <a:ext cx="678920" cy="694317"/>
            <a:chOff x="0" y="0"/>
            <a:chExt cx="905227" cy="925756"/>
          </a:xfrm>
        </p:grpSpPr>
        <p:sp>
          <p:nvSpPr>
            <p:cNvPr name="Freeform 17" id="17"/>
            <p:cNvSpPr/>
            <p:nvPr/>
          </p:nvSpPr>
          <p:spPr>
            <a:xfrm flipH="false" flipV="false" rot="0">
              <a:off x="0" y="0"/>
              <a:ext cx="905256" cy="925703"/>
            </a:xfrm>
            <a:custGeom>
              <a:avLst/>
              <a:gdLst/>
              <a:ahLst/>
              <a:cxnLst/>
              <a:rect r="r" b="b" t="t" l="l"/>
              <a:pathLst>
                <a:path h="925703" w="905256">
                  <a:moveTo>
                    <a:pt x="0" y="0"/>
                  </a:moveTo>
                  <a:lnTo>
                    <a:pt x="905256" y="0"/>
                  </a:lnTo>
                  <a:lnTo>
                    <a:pt x="905256" y="925703"/>
                  </a:lnTo>
                  <a:lnTo>
                    <a:pt x="0" y="925703"/>
                  </a:lnTo>
                  <a:lnTo>
                    <a:pt x="0" y="0"/>
                  </a:lnTo>
                  <a:close/>
                </a:path>
              </a:pathLst>
            </a:custGeom>
            <a:blipFill>
              <a:blip r:embed="rId9"/>
              <a:stretch>
                <a:fillRect l="-1133" t="0" r="-1130" b="-5"/>
              </a:stretch>
            </a:blipFill>
          </p:spPr>
        </p:sp>
      </p:grpSp>
      <p:grpSp>
        <p:nvGrpSpPr>
          <p:cNvPr name="Group 18" id="18"/>
          <p:cNvGrpSpPr/>
          <p:nvPr/>
        </p:nvGrpSpPr>
        <p:grpSpPr>
          <a:xfrm rot="0">
            <a:off x="10084394" y="380639"/>
            <a:ext cx="819282" cy="767174"/>
            <a:chOff x="0" y="0"/>
            <a:chExt cx="1092376" cy="1022899"/>
          </a:xfrm>
        </p:grpSpPr>
        <p:sp>
          <p:nvSpPr>
            <p:cNvPr name="Freeform 19" id="19"/>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10"/>
              <a:stretch>
                <a:fillRect l="-14902" t="0" r="-14907" b="-4"/>
              </a:stretch>
            </a:blipFill>
          </p:spPr>
        </p:sp>
      </p:grpSp>
      <p:sp>
        <p:nvSpPr>
          <p:cNvPr name="TextBox 20" id="20"/>
          <p:cNvSpPr txBox="true"/>
          <p:nvPr/>
        </p:nvSpPr>
        <p:spPr>
          <a:xfrm rot="0">
            <a:off x="6740665" y="3868787"/>
            <a:ext cx="553614" cy="558702"/>
          </a:xfrm>
          <a:prstGeom prst="rect">
            <a:avLst/>
          </a:prstGeom>
        </p:spPr>
        <p:txBody>
          <a:bodyPr anchor="t" rtlCol="false" tIns="0" lIns="0" bIns="0" rIns="0">
            <a:spAutoFit/>
          </a:bodyPr>
          <a:lstStyle/>
          <a:p>
            <a:pPr algn="ctr">
              <a:lnSpc>
                <a:spcPts val="4104"/>
              </a:lnSpc>
            </a:pPr>
            <a:r>
              <a:rPr lang="en-US" sz="4104">
                <a:solidFill>
                  <a:srgbClr val="FFFFFF"/>
                </a:solidFill>
                <a:latin typeface="Eastman Condensed Bold"/>
                <a:ea typeface="Eastman Condensed Bold"/>
                <a:cs typeface="Eastman Condensed Bold"/>
                <a:sym typeface="Eastman Condensed Bold"/>
              </a:rPr>
              <a:t>4</a:t>
            </a:r>
          </a:p>
        </p:txBody>
      </p:sp>
      <p:sp>
        <p:nvSpPr>
          <p:cNvPr name="TextBox 21" id="21"/>
          <p:cNvSpPr txBox="true"/>
          <p:nvPr/>
        </p:nvSpPr>
        <p:spPr>
          <a:xfrm rot="0">
            <a:off x="12730112" y="2878973"/>
            <a:ext cx="247948" cy="551815"/>
          </a:xfrm>
          <a:prstGeom prst="rect">
            <a:avLst/>
          </a:prstGeom>
        </p:spPr>
        <p:txBody>
          <a:bodyPr anchor="t" rtlCol="false" tIns="0" lIns="0" bIns="0" rIns="0">
            <a:spAutoFit/>
          </a:bodyPr>
          <a:lstStyle/>
          <a:p>
            <a:pPr algn="ctr">
              <a:lnSpc>
                <a:spcPts val="4100"/>
              </a:lnSpc>
              <a:spcBef>
                <a:spcPct val="0"/>
              </a:spcBef>
            </a:pPr>
            <a:r>
              <a:rPr lang="en-US" sz="4100">
                <a:solidFill>
                  <a:srgbClr val="FFFFFF"/>
                </a:solidFill>
                <a:latin typeface="Eastman Condensed Bold"/>
                <a:ea typeface="Eastman Condensed Bold"/>
                <a:cs typeface="Eastman Condensed Bold"/>
                <a:sym typeface="Eastman Condensed Bold"/>
              </a:rPr>
              <a:t>5</a:t>
            </a:r>
          </a:p>
        </p:txBody>
      </p:sp>
      <p:sp>
        <p:nvSpPr>
          <p:cNvPr name="Freeform 22" id="22"/>
          <p:cNvSpPr/>
          <p:nvPr/>
        </p:nvSpPr>
        <p:spPr>
          <a:xfrm flipH="false" flipV="false" rot="0">
            <a:off x="641393" y="3016013"/>
            <a:ext cx="5480147" cy="2425288"/>
          </a:xfrm>
          <a:custGeom>
            <a:avLst/>
            <a:gdLst/>
            <a:ahLst/>
            <a:cxnLst/>
            <a:rect r="r" b="b" t="t" l="l"/>
            <a:pathLst>
              <a:path h="2425288" w="5480147">
                <a:moveTo>
                  <a:pt x="0" y="0"/>
                </a:moveTo>
                <a:lnTo>
                  <a:pt x="5480147" y="0"/>
                </a:lnTo>
                <a:lnTo>
                  <a:pt x="5480147" y="2425288"/>
                </a:lnTo>
                <a:lnTo>
                  <a:pt x="0" y="242528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23" id="23"/>
          <p:cNvSpPr txBox="true"/>
          <p:nvPr/>
        </p:nvSpPr>
        <p:spPr>
          <a:xfrm rot="0">
            <a:off x="982228" y="3354589"/>
            <a:ext cx="4630729" cy="1600200"/>
          </a:xfrm>
          <a:prstGeom prst="rect">
            <a:avLst/>
          </a:prstGeom>
        </p:spPr>
        <p:txBody>
          <a:bodyPr anchor="t" rtlCol="false" tIns="0" lIns="0" bIns="0" rIns="0">
            <a:spAutoFit/>
          </a:bodyPr>
          <a:lstStyle/>
          <a:p>
            <a:pPr algn="ctr">
              <a:lnSpc>
                <a:spcPts val="4200"/>
              </a:lnSpc>
            </a:pPr>
            <a:r>
              <a:rPr lang="en-US" sz="3000">
                <a:solidFill>
                  <a:srgbClr val="FFFFFF"/>
                </a:solidFill>
                <a:latin typeface="Cloud"/>
                <a:ea typeface="Cloud"/>
                <a:cs typeface="Cloud"/>
                <a:sym typeface="Cloud"/>
              </a:rPr>
              <a:t>Perbarui perangkat IoT dengan versi perangkat lunak (firmware) terbaru</a:t>
            </a:r>
          </a:p>
        </p:txBody>
      </p:sp>
      <p:sp>
        <p:nvSpPr>
          <p:cNvPr name="Freeform 24" id="24"/>
          <p:cNvSpPr/>
          <p:nvPr/>
        </p:nvSpPr>
        <p:spPr>
          <a:xfrm flipH="false" flipV="false" rot="0">
            <a:off x="6403532" y="3016013"/>
            <a:ext cx="5480147" cy="2425288"/>
          </a:xfrm>
          <a:custGeom>
            <a:avLst/>
            <a:gdLst/>
            <a:ahLst/>
            <a:cxnLst/>
            <a:rect r="r" b="b" t="t" l="l"/>
            <a:pathLst>
              <a:path h="2425288" w="5480147">
                <a:moveTo>
                  <a:pt x="0" y="0"/>
                </a:moveTo>
                <a:lnTo>
                  <a:pt x="5480146" y="0"/>
                </a:lnTo>
                <a:lnTo>
                  <a:pt x="5480146" y="2425288"/>
                </a:lnTo>
                <a:lnTo>
                  <a:pt x="0" y="242528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25" id="25"/>
          <p:cNvSpPr txBox="true"/>
          <p:nvPr/>
        </p:nvSpPr>
        <p:spPr>
          <a:xfrm rot="0">
            <a:off x="6740665" y="3539367"/>
            <a:ext cx="4630729" cy="1600200"/>
          </a:xfrm>
          <a:prstGeom prst="rect">
            <a:avLst/>
          </a:prstGeom>
        </p:spPr>
        <p:txBody>
          <a:bodyPr anchor="t" rtlCol="false" tIns="0" lIns="0" bIns="0" rIns="0">
            <a:spAutoFit/>
          </a:bodyPr>
          <a:lstStyle/>
          <a:p>
            <a:pPr algn="ctr">
              <a:lnSpc>
                <a:spcPts val="4200"/>
              </a:lnSpc>
            </a:pPr>
            <a:r>
              <a:rPr lang="en-US" sz="3000">
                <a:solidFill>
                  <a:srgbClr val="FFFFFF"/>
                </a:solidFill>
                <a:latin typeface="Cloud"/>
                <a:ea typeface="Cloud"/>
                <a:cs typeface="Cloud"/>
                <a:sym typeface="Cloud"/>
              </a:rPr>
              <a:t>Gunakan kata sandi yang kuat untuk melindungi perangkat dan akun terkait</a:t>
            </a:r>
          </a:p>
        </p:txBody>
      </p:sp>
      <p:sp>
        <p:nvSpPr>
          <p:cNvPr name="Freeform 26" id="26"/>
          <p:cNvSpPr/>
          <p:nvPr/>
        </p:nvSpPr>
        <p:spPr>
          <a:xfrm flipH="false" flipV="false" rot="0">
            <a:off x="12166459" y="2980145"/>
            <a:ext cx="5480147" cy="2425288"/>
          </a:xfrm>
          <a:custGeom>
            <a:avLst/>
            <a:gdLst/>
            <a:ahLst/>
            <a:cxnLst/>
            <a:rect r="r" b="b" t="t" l="l"/>
            <a:pathLst>
              <a:path h="2425288" w="5480147">
                <a:moveTo>
                  <a:pt x="0" y="0"/>
                </a:moveTo>
                <a:lnTo>
                  <a:pt x="5480147" y="0"/>
                </a:lnTo>
                <a:lnTo>
                  <a:pt x="5480147" y="2425287"/>
                </a:lnTo>
                <a:lnTo>
                  <a:pt x="0" y="2425287"/>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27" id="27"/>
          <p:cNvSpPr txBox="true"/>
          <p:nvPr/>
        </p:nvSpPr>
        <p:spPr>
          <a:xfrm rot="0">
            <a:off x="12591168" y="3429592"/>
            <a:ext cx="4630729" cy="2133600"/>
          </a:xfrm>
          <a:prstGeom prst="rect">
            <a:avLst/>
          </a:prstGeom>
        </p:spPr>
        <p:txBody>
          <a:bodyPr anchor="t" rtlCol="false" tIns="0" lIns="0" bIns="0" rIns="0">
            <a:spAutoFit/>
          </a:bodyPr>
          <a:lstStyle/>
          <a:p>
            <a:pPr algn="ctr">
              <a:lnSpc>
                <a:spcPts val="4200"/>
              </a:lnSpc>
            </a:pPr>
            <a:r>
              <a:rPr lang="en-US" sz="3000">
                <a:solidFill>
                  <a:srgbClr val="FFFFFF"/>
                </a:solidFill>
                <a:latin typeface="Cloud"/>
                <a:ea typeface="Cloud"/>
                <a:cs typeface="Cloud"/>
                <a:sym typeface="Cloud"/>
              </a:rPr>
              <a:t>Gunakan protokol yang aman, seperti HTTPS atau MQTT dengan SSL/TLS.</a:t>
            </a:r>
          </a:p>
          <a:p>
            <a:pPr algn="ctr">
              <a:lnSpc>
                <a:spcPts val="4200"/>
              </a:lnSpc>
            </a:pPr>
          </a:p>
        </p:txBody>
      </p:sp>
      <p:sp>
        <p:nvSpPr>
          <p:cNvPr name="TextBox 28" id="28"/>
          <p:cNvSpPr txBox="true"/>
          <p:nvPr/>
        </p:nvSpPr>
        <p:spPr>
          <a:xfrm rot="0">
            <a:off x="6740665" y="6994759"/>
            <a:ext cx="553614" cy="558702"/>
          </a:xfrm>
          <a:prstGeom prst="rect">
            <a:avLst/>
          </a:prstGeom>
        </p:spPr>
        <p:txBody>
          <a:bodyPr anchor="t" rtlCol="false" tIns="0" lIns="0" bIns="0" rIns="0">
            <a:spAutoFit/>
          </a:bodyPr>
          <a:lstStyle/>
          <a:p>
            <a:pPr algn="ctr">
              <a:lnSpc>
                <a:spcPts val="4104"/>
              </a:lnSpc>
            </a:pPr>
            <a:r>
              <a:rPr lang="en-US" sz="4104">
                <a:solidFill>
                  <a:srgbClr val="FFFFFF"/>
                </a:solidFill>
                <a:latin typeface="Eastman Condensed Bold"/>
                <a:ea typeface="Eastman Condensed Bold"/>
                <a:cs typeface="Eastman Condensed Bold"/>
                <a:sym typeface="Eastman Condensed Bold"/>
              </a:rPr>
              <a:t>4</a:t>
            </a:r>
          </a:p>
        </p:txBody>
      </p:sp>
      <p:sp>
        <p:nvSpPr>
          <p:cNvPr name="Freeform 29" id="29"/>
          <p:cNvSpPr/>
          <p:nvPr/>
        </p:nvSpPr>
        <p:spPr>
          <a:xfrm flipH="false" flipV="false" rot="0">
            <a:off x="641393" y="5722293"/>
            <a:ext cx="5480147" cy="2425288"/>
          </a:xfrm>
          <a:custGeom>
            <a:avLst/>
            <a:gdLst/>
            <a:ahLst/>
            <a:cxnLst/>
            <a:rect r="r" b="b" t="t" l="l"/>
            <a:pathLst>
              <a:path h="2425288" w="5480147">
                <a:moveTo>
                  <a:pt x="0" y="0"/>
                </a:moveTo>
                <a:lnTo>
                  <a:pt x="5480147" y="0"/>
                </a:lnTo>
                <a:lnTo>
                  <a:pt x="5480147" y="2425288"/>
                </a:lnTo>
                <a:lnTo>
                  <a:pt x="0" y="242528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30" id="30"/>
          <p:cNvSpPr txBox="true"/>
          <p:nvPr/>
        </p:nvSpPr>
        <p:spPr>
          <a:xfrm rot="0">
            <a:off x="1005422" y="5978113"/>
            <a:ext cx="4630729" cy="2133600"/>
          </a:xfrm>
          <a:prstGeom prst="rect">
            <a:avLst/>
          </a:prstGeom>
        </p:spPr>
        <p:txBody>
          <a:bodyPr anchor="t" rtlCol="false" tIns="0" lIns="0" bIns="0" rIns="0">
            <a:spAutoFit/>
          </a:bodyPr>
          <a:lstStyle/>
          <a:p>
            <a:pPr algn="ctr">
              <a:lnSpc>
                <a:spcPts val="4200"/>
              </a:lnSpc>
            </a:pPr>
            <a:r>
              <a:rPr lang="en-US" sz="3000">
                <a:solidFill>
                  <a:srgbClr val="FFFFFF"/>
                </a:solidFill>
                <a:latin typeface="Cloud"/>
                <a:ea typeface="Cloud"/>
                <a:cs typeface="Cloud"/>
                <a:sym typeface="Cloud"/>
              </a:rPr>
              <a:t>Gunakan protokol otorisasi seperti Oauth untuk mengatur akses pengguna ke perangkat IoT dan data </a:t>
            </a:r>
          </a:p>
        </p:txBody>
      </p:sp>
      <p:sp>
        <p:nvSpPr>
          <p:cNvPr name="Freeform 31" id="31"/>
          <p:cNvSpPr/>
          <p:nvPr/>
        </p:nvSpPr>
        <p:spPr>
          <a:xfrm flipH="false" flipV="false" rot="0">
            <a:off x="6403532" y="5722293"/>
            <a:ext cx="5480147" cy="2425288"/>
          </a:xfrm>
          <a:custGeom>
            <a:avLst/>
            <a:gdLst/>
            <a:ahLst/>
            <a:cxnLst/>
            <a:rect r="r" b="b" t="t" l="l"/>
            <a:pathLst>
              <a:path h="2425288" w="5480147">
                <a:moveTo>
                  <a:pt x="0" y="0"/>
                </a:moveTo>
                <a:lnTo>
                  <a:pt x="5480146" y="0"/>
                </a:lnTo>
                <a:lnTo>
                  <a:pt x="5480146" y="2425288"/>
                </a:lnTo>
                <a:lnTo>
                  <a:pt x="0" y="242528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32" id="32"/>
          <p:cNvSpPr txBox="true"/>
          <p:nvPr/>
        </p:nvSpPr>
        <p:spPr>
          <a:xfrm rot="0">
            <a:off x="6549215" y="5978113"/>
            <a:ext cx="5143014" cy="2133600"/>
          </a:xfrm>
          <a:prstGeom prst="rect">
            <a:avLst/>
          </a:prstGeom>
        </p:spPr>
        <p:txBody>
          <a:bodyPr anchor="t" rtlCol="false" tIns="0" lIns="0" bIns="0" rIns="0">
            <a:spAutoFit/>
          </a:bodyPr>
          <a:lstStyle/>
          <a:p>
            <a:pPr algn="ctr">
              <a:lnSpc>
                <a:spcPts val="4200"/>
              </a:lnSpc>
            </a:pPr>
            <a:r>
              <a:rPr lang="en-US" sz="3000">
                <a:solidFill>
                  <a:srgbClr val="FFFFFF"/>
                </a:solidFill>
                <a:latin typeface="Cloud"/>
                <a:ea typeface="Cloud"/>
                <a:cs typeface="Cloud"/>
                <a:sym typeface="Cloud"/>
              </a:rPr>
              <a:t>Pastikan firewall dan perangkat keamanan jaringan lainnya dikonfigurasi dengan baik </a:t>
            </a:r>
          </a:p>
        </p:txBody>
      </p:sp>
      <p:sp>
        <p:nvSpPr>
          <p:cNvPr name="Freeform 33" id="33"/>
          <p:cNvSpPr/>
          <p:nvPr/>
        </p:nvSpPr>
        <p:spPr>
          <a:xfrm flipH="false" flipV="false" rot="0">
            <a:off x="12166459" y="5686425"/>
            <a:ext cx="5561194" cy="2461156"/>
          </a:xfrm>
          <a:custGeom>
            <a:avLst/>
            <a:gdLst/>
            <a:ahLst/>
            <a:cxnLst/>
            <a:rect r="r" b="b" t="t" l="l"/>
            <a:pathLst>
              <a:path h="2461156" w="5561194">
                <a:moveTo>
                  <a:pt x="0" y="0"/>
                </a:moveTo>
                <a:lnTo>
                  <a:pt x="5561194" y="0"/>
                </a:lnTo>
                <a:lnTo>
                  <a:pt x="5561194" y="2461156"/>
                </a:lnTo>
                <a:lnTo>
                  <a:pt x="0" y="2461156"/>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34" id="34"/>
          <p:cNvSpPr txBox="true"/>
          <p:nvPr/>
        </p:nvSpPr>
        <p:spPr>
          <a:xfrm rot="0">
            <a:off x="12169428" y="5830037"/>
            <a:ext cx="5576850" cy="2133600"/>
          </a:xfrm>
          <a:prstGeom prst="rect">
            <a:avLst/>
          </a:prstGeom>
        </p:spPr>
        <p:txBody>
          <a:bodyPr anchor="t" rtlCol="false" tIns="0" lIns="0" bIns="0" rIns="0">
            <a:spAutoFit/>
          </a:bodyPr>
          <a:lstStyle/>
          <a:p>
            <a:pPr algn="ctr">
              <a:lnSpc>
                <a:spcPts val="4200"/>
              </a:lnSpc>
            </a:pPr>
            <a:r>
              <a:rPr lang="en-US" sz="3000">
                <a:solidFill>
                  <a:srgbClr val="FFFFFF"/>
                </a:solidFill>
                <a:latin typeface="Cloud"/>
                <a:ea typeface="Cloud"/>
                <a:cs typeface="Cloud"/>
                <a:sym typeface="Cloud"/>
              </a:rPr>
              <a:t>Gunakan alat pemantauan dan deteksi ancaman untuk melacak aktivitas mencurigakan pada perangkat IoT</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5799474" y="0"/>
            <a:ext cx="5917455" cy="2144404"/>
            <a:chOff x="0" y="0"/>
            <a:chExt cx="1558507" cy="564781"/>
          </a:xfrm>
        </p:grpSpPr>
        <p:sp>
          <p:nvSpPr>
            <p:cNvPr name="Freeform 5" id="5"/>
            <p:cNvSpPr/>
            <p:nvPr/>
          </p:nvSpPr>
          <p:spPr>
            <a:xfrm flipH="false" flipV="false" rot="0">
              <a:off x="0" y="0"/>
              <a:ext cx="1558507" cy="564781"/>
            </a:xfrm>
            <a:custGeom>
              <a:avLst/>
              <a:gdLst/>
              <a:ahLst/>
              <a:cxnLst/>
              <a:rect r="r" b="b" t="t" l="l"/>
              <a:pathLst>
                <a:path h="564781" w="1558507">
                  <a:moveTo>
                    <a:pt x="0" y="0"/>
                  </a:moveTo>
                  <a:lnTo>
                    <a:pt x="1558507" y="0"/>
                  </a:lnTo>
                  <a:lnTo>
                    <a:pt x="1558507" y="564781"/>
                  </a:lnTo>
                  <a:lnTo>
                    <a:pt x="0" y="564781"/>
                  </a:lnTo>
                  <a:close/>
                </a:path>
              </a:pathLst>
            </a:custGeom>
            <a:solidFill>
              <a:srgbClr val="D9D9D9"/>
            </a:solidFill>
          </p:spPr>
        </p:sp>
        <p:sp>
          <p:nvSpPr>
            <p:cNvPr name="TextBox 6" id="6"/>
            <p:cNvSpPr txBox="true"/>
            <p:nvPr/>
          </p:nvSpPr>
          <p:spPr>
            <a:xfrm>
              <a:off x="0" y="-57150"/>
              <a:ext cx="1558507" cy="621931"/>
            </a:xfrm>
            <a:prstGeom prst="rect">
              <a:avLst/>
            </a:prstGeom>
          </p:spPr>
          <p:txBody>
            <a:bodyPr anchor="ctr" rtlCol="false" tIns="50800" lIns="50800" bIns="50800" rIns="50800"/>
            <a:lstStyle/>
            <a:p>
              <a:pPr algn="ctr">
                <a:lnSpc>
                  <a:spcPts val="3498"/>
                </a:lnSpc>
              </a:pPr>
            </a:p>
          </p:txBody>
        </p:sp>
      </p:grpSp>
      <p:sp>
        <p:nvSpPr>
          <p:cNvPr name="TextBox 7" id="7"/>
          <p:cNvSpPr txBox="true"/>
          <p:nvPr/>
        </p:nvSpPr>
        <p:spPr>
          <a:xfrm rot="0">
            <a:off x="1789124" y="4733921"/>
            <a:ext cx="14709752" cy="1181108"/>
          </a:xfrm>
          <a:prstGeom prst="rect">
            <a:avLst/>
          </a:prstGeom>
        </p:spPr>
        <p:txBody>
          <a:bodyPr anchor="t" rtlCol="false" tIns="0" lIns="0" bIns="0" rIns="0">
            <a:spAutoFit/>
          </a:bodyPr>
          <a:lstStyle/>
          <a:p>
            <a:pPr algn="ctr">
              <a:lnSpc>
                <a:spcPts val="10083"/>
              </a:lnSpc>
            </a:pPr>
            <a:r>
              <a:rPr lang="en-US" sz="10083">
                <a:solidFill>
                  <a:srgbClr val="013049"/>
                </a:solidFill>
                <a:latin typeface="Eastman Condensed Bold"/>
                <a:ea typeface="Eastman Condensed Bold"/>
                <a:cs typeface="Eastman Condensed Bold"/>
                <a:sym typeface="Eastman Condensed Bold"/>
              </a:rPr>
              <a:t>TERIMA KASIH</a:t>
            </a:r>
          </a:p>
        </p:txBody>
      </p:sp>
      <p:grpSp>
        <p:nvGrpSpPr>
          <p:cNvPr name="Group 8" id="8"/>
          <p:cNvGrpSpPr/>
          <p:nvPr/>
        </p:nvGrpSpPr>
        <p:grpSpPr>
          <a:xfrm rot="0">
            <a:off x="6167541" y="544926"/>
            <a:ext cx="2266811" cy="967547"/>
            <a:chOff x="0" y="0"/>
            <a:chExt cx="1894744" cy="808737"/>
          </a:xfrm>
        </p:grpSpPr>
        <p:sp>
          <p:nvSpPr>
            <p:cNvPr name="Freeform 9" id="9"/>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3"/>
              <a:stretch>
                <a:fillRect l="-944" t="0" r="-946" b="0"/>
              </a:stretch>
            </a:blipFill>
          </p:spPr>
        </p:sp>
      </p:grpSp>
      <p:grpSp>
        <p:nvGrpSpPr>
          <p:cNvPr name="Group 10" id="10"/>
          <p:cNvGrpSpPr/>
          <p:nvPr/>
        </p:nvGrpSpPr>
        <p:grpSpPr>
          <a:xfrm rot="0">
            <a:off x="8758202" y="543106"/>
            <a:ext cx="1034727" cy="1058193"/>
            <a:chOff x="0" y="0"/>
            <a:chExt cx="905227" cy="925756"/>
          </a:xfrm>
        </p:grpSpPr>
        <p:sp>
          <p:nvSpPr>
            <p:cNvPr name="Freeform 11" id="11"/>
            <p:cNvSpPr/>
            <p:nvPr/>
          </p:nvSpPr>
          <p:spPr>
            <a:xfrm flipH="false" flipV="false" rot="0">
              <a:off x="0" y="0"/>
              <a:ext cx="905256" cy="925703"/>
            </a:xfrm>
            <a:custGeom>
              <a:avLst/>
              <a:gdLst/>
              <a:ahLst/>
              <a:cxnLst/>
              <a:rect r="r" b="b" t="t" l="l"/>
              <a:pathLst>
                <a:path h="925703" w="905256">
                  <a:moveTo>
                    <a:pt x="0" y="0"/>
                  </a:moveTo>
                  <a:lnTo>
                    <a:pt x="905256" y="0"/>
                  </a:lnTo>
                  <a:lnTo>
                    <a:pt x="905256" y="925703"/>
                  </a:lnTo>
                  <a:lnTo>
                    <a:pt x="0" y="925703"/>
                  </a:lnTo>
                  <a:lnTo>
                    <a:pt x="0" y="0"/>
                  </a:lnTo>
                  <a:close/>
                </a:path>
              </a:pathLst>
            </a:custGeom>
            <a:blipFill>
              <a:blip r:embed="rId4"/>
              <a:stretch>
                <a:fillRect l="-1133" t="0" r="-1130" b="-5"/>
              </a:stretch>
            </a:blipFill>
          </p:spPr>
        </p:sp>
      </p:grpSp>
      <p:grpSp>
        <p:nvGrpSpPr>
          <p:cNvPr name="Group 12" id="12"/>
          <p:cNvGrpSpPr/>
          <p:nvPr/>
        </p:nvGrpSpPr>
        <p:grpSpPr>
          <a:xfrm rot="0">
            <a:off x="10121440" y="402846"/>
            <a:ext cx="1336726" cy="1251709"/>
            <a:chOff x="0" y="0"/>
            <a:chExt cx="1092376" cy="1022899"/>
          </a:xfrm>
        </p:grpSpPr>
        <p:sp>
          <p:nvSpPr>
            <p:cNvPr name="Freeform 13" id="13"/>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5"/>
              <a:stretch>
                <a:fillRect l="-14902" t="0" r="-14907" b="-4"/>
              </a:stretch>
            </a:blipFill>
          </p:spPr>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sp>
        <p:nvSpPr>
          <p:cNvPr name="Freeform 4" id="4"/>
          <p:cNvSpPr/>
          <p:nvPr/>
        </p:nvSpPr>
        <p:spPr>
          <a:xfrm flipH="false" flipV="false" rot="0">
            <a:off x="-628747" y="3052974"/>
            <a:ext cx="5921651" cy="1240500"/>
          </a:xfrm>
          <a:custGeom>
            <a:avLst/>
            <a:gdLst/>
            <a:ahLst/>
            <a:cxnLst/>
            <a:rect r="r" b="b" t="t" l="l"/>
            <a:pathLst>
              <a:path h="1240500" w="5921651">
                <a:moveTo>
                  <a:pt x="0" y="0"/>
                </a:moveTo>
                <a:lnTo>
                  <a:pt x="5921651" y="0"/>
                </a:lnTo>
                <a:lnTo>
                  <a:pt x="5921651" y="1240500"/>
                </a:lnTo>
                <a:lnTo>
                  <a:pt x="0" y="124050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5" id="5"/>
          <p:cNvGrpSpPr/>
          <p:nvPr/>
        </p:nvGrpSpPr>
        <p:grpSpPr>
          <a:xfrm rot="0">
            <a:off x="6233161" y="3544701"/>
            <a:ext cx="12648448" cy="7009348"/>
            <a:chOff x="0" y="0"/>
            <a:chExt cx="16864597" cy="9345797"/>
          </a:xfrm>
        </p:grpSpPr>
        <p:sp>
          <p:nvSpPr>
            <p:cNvPr name="Freeform 6" id="6"/>
            <p:cNvSpPr/>
            <p:nvPr/>
          </p:nvSpPr>
          <p:spPr>
            <a:xfrm flipH="false" flipV="false" rot="0">
              <a:off x="0" y="0"/>
              <a:ext cx="16864585" cy="9345803"/>
            </a:xfrm>
            <a:custGeom>
              <a:avLst/>
              <a:gdLst/>
              <a:ahLst/>
              <a:cxnLst/>
              <a:rect r="r" b="b" t="t" l="l"/>
              <a:pathLst>
                <a:path h="9345803" w="16864585">
                  <a:moveTo>
                    <a:pt x="0" y="0"/>
                  </a:moveTo>
                  <a:lnTo>
                    <a:pt x="16864585" y="0"/>
                  </a:lnTo>
                  <a:lnTo>
                    <a:pt x="16864585" y="9345803"/>
                  </a:lnTo>
                  <a:lnTo>
                    <a:pt x="0" y="9345803"/>
                  </a:lnTo>
                  <a:lnTo>
                    <a:pt x="0" y="0"/>
                  </a:lnTo>
                  <a:close/>
                </a:path>
              </a:pathLst>
            </a:custGeom>
            <a:blipFill>
              <a:blip r:embed="rId5"/>
              <a:stretch>
                <a:fillRect l="0" t="-4" r="0" b="-4"/>
              </a:stretch>
            </a:blipFill>
          </p:spPr>
        </p:sp>
      </p:grpSp>
      <p:grpSp>
        <p:nvGrpSpPr>
          <p:cNvPr name="Group 7" id="7"/>
          <p:cNvGrpSpPr/>
          <p:nvPr/>
        </p:nvGrpSpPr>
        <p:grpSpPr>
          <a:xfrm rot="0">
            <a:off x="9473415" y="1305474"/>
            <a:ext cx="8602304" cy="8602304"/>
            <a:chOff x="0" y="0"/>
            <a:chExt cx="11469739" cy="11469739"/>
          </a:xfrm>
        </p:grpSpPr>
        <p:sp>
          <p:nvSpPr>
            <p:cNvPr name="Freeform 8" id="8"/>
            <p:cNvSpPr/>
            <p:nvPr/>
          </p:nvSpPr>
          <p:spPr>
            <a:xfrm flipH="false" flipV="false" rot="0">
              <a:off x="0" y="0"/>
              <a:ext cx="11469751" cy="11469751"/>
            </a:xfrm>
            <a:custGeom>
              <a:avLst/>
              <a:gdLst/>
              <a:ahLst/>
              <a:cxnLst/>
              <a:rect r="r" b="b" t="t" l="l"/>
              <a:pathLst>
                <a:path h="11469751" w="11469751">
                  <a:moveTo>
                    <a:pt x="0" y="0"/>
                  </a:moveTo>
                  <a:lnTo>
                    <a:pt x="11469751" y="0"/>
                  </a:lnTo>
                  <a:lnTo>
                    <a:pt x="11469751" y="11469751"/>
                  </a:lnTo>
                  <a:lnTo>
                    <a:pt x="0" y="11469751"/>
                  </a:lnTo>
                  <a:lnTo>
                    <a:pt x="0" y="0"/>
                  </a:lnTo>
                  <a:close/>
                </a:path>
              </a:pathLst>
            </a:custGeom>
            <a:blipFill>
              <a:blip r:embed="rId6"/>
              <a:stretch>
                <a:fillRect l="0" t="0" r="0" b="0"/>
              </a:stretch>
            </a:blipFill>
          </p:spPr>
        </p:sp>
      </p:grpSp>
      <p:grpSp>
        <p:nvGrpSpPr>
          <p:cNvPr name="Group 9" id="9"/>
          <p:cNvGrpSpPr/>
          <p:nvPr/>
        </p:nvGrpSpPr>
        <p:grpSpPr>
          <a:xfrm rot="0">
            <a:off x="9909561" y="1917624"/>
            <a:ext cx="7730013" cy="7378004"/>
            <a:chOff x="0" y="0"/>
            <a:chExt cx="10306685" cy="9837339"/>
          </a:xfrm>
        </p:grpSpPr>
        <p:sp>
          <p:nvSpPr>
            <p:cNvPr name="Freeform 10" id="10"/>
            <p:cNvSpPr/>
            <p:nvPr/>
          </p:nvSpPr>
          <p:spPr>
            <a:xfrm flipH="false" flipV="false" rot="0">
              <a:off x="0" y="0"/>
              <a:ext cx="10306686" cy="9837293"/>
            </a:xfrm>
            <a:custGeom>
              <a:avLst/>
              <a:gdLst/>
              <a:ahLst/>
              <a:cxnLst/>
              <a:rect r="r" b="b" t="t" l="l"/>
              <a:pathLst>
                <a:path h="9837293" w="10306686">
                  <a:moveTo>
                    <a:pt x="5153279" y="7874"/>
                  </a:moveTo>
                  <a:cubicBezTo>
                    <a:pt x="3393694" y="0"/>
                    <a:pt x="1764284" y="934212"/>
                    <a:pt x="882142" y="2456942"/>
                  </a:cubicBezTo>
                  <a:cubicBezTo>
                    <a:pt x="0" y="3979672"/>
                    <a:pt x="0" y="5857748"/>
                    <a:pt x="882142" y="7380478"/>
                  </a:cubicBezTo>
                  <a:cubicBezTo>
                    <a:pt x="1764284" y="8903208"/>
                    <a:pt x="3393694" y="9837293"/>
                    <a:pt x="5153279" y="9829419"/>
                  </a:cubicBezTo>
                  <a:cubicBezTo>
                    <a:pt x="6912991" y="9837293"/>
                    <a:pt x="8542401" y="8903081"/>
                    <a:pt x="9424543" y="7380351"/>
                  </a:cubicBezTo>
                  <a:cubicBezTo>
                    <a:pt x="10306686" y="5857621"/>
                    <a:pt x="10306685" y="3979418"/>
                    <a:pt x="9424543" y="2456815"/>
                  </a:cubicBezTo>
                  <a:cubicBezTo>
                    <a:pt x="8542401" y="934212"/>
                    <a:pt x="6912991" y="0"/>
                    <a:pt x="5153279" y="7874"/>
                  </a:cubicBezTo>
                  <a:close/>
                </a:path>
              </a:pathLst>
            </a:custGeom>
            <a:solidFill>
              <a:srgbClr val="FDB813"/>
            </a:solidFill>
          </p:spPr>
        </p:sp>
      </p:grpSp>
      <p:grpSp>
        <p:nvGrpSpPr>
          <p:cNvPr name="Group 11" id="11"/>
          <p:cNvGrpSpPr/>
          <p:nvPr/>
        </p:nvGrpSpPr>
        <p:grpSpPr>
          <a:xfrm rot="0">
            <a:off x="10421288" y="2406049"/>
            <a:ext cx="6706559" cy="6401157"/>
            <a:chOff x="0" y="0"/>
            <a:chExt cx="8942079" cy="8534876"/>
          </a:xfrm>
        </p:grpSpPr>
        <p:sp>
          <p:nvSpPr>
            <p:cNvPr name="Freeform 12" id="12"/>
            <p:cNvSpPr/>
            <p:nvPr/>
          </p:nvSpPr>
          <p:spPr>
            <a:xfrm flipH="false" flipV="false" rot="0">
              <a:off x="0" y="0"/>
              <a:ext cx="8942070" cy="8534908"/>
            </a:xfrm>
            <a:custGeom>
              <a:avLst/>
              <a:gdLst/>
              <a:ahLst/>
              <a:cxnLst/>
              <a:rect r="r" b="b" t="t" l="l"/>
              <a:pathLst>
                <a:path h="8534908" w="8942070">
                  <a:moveTo>
                    <a:pt x="4471035" y="6858"/>
                  </a:moveTo>
                  <a:cubicBezTo>
                    <a:pt x="2944368" y="0"/>
                    <a:pt x="1530604" y="810514"/>
                    <a:pt x="765302" y="2131568"/>
                  </a:cubicBezTo>
                  <a:cubicBezTo>
                    <a:pt x="0" y="3452622"/>
                    <a:pt x="0" y="5082159"/>
                    <a:pt x="765302" y="6403213"/>
                  </a:cubicBezTo>
                  <a:cubicBezTo>
                    <a:pt x="1530604" y="7724267"/>
                    <a:pt x="2944368" y="8534908"/>
                    <a:pt x="4471035" y="8528050"/>
                  </a:cubicBezTo>
                  <a:cubicBezTo>
                    <a:pt x="5997702" y="8534908"/>
                    <a:pt x="7411466" y="7724267"/>
                    <a:pt x="8176768" y="6403213"/>
                  </a:cubicBezTo>
                  <a:cubicBezTo>
                    <a:pt x="8942070" y="5082159"/>
                    <a:pt x="8942070" y="3452622"/>
                    <a:pt x="8176768" y="2131568"/>
                  </a:cubicBezTo>
                  <a:cubicBezTo>
                    <a:pt x="7411466" y="810514"/>
                    <a:pt x="5997702" y="0"/>
                    <a:pt x="4471035" y="6858"/>
                  </a:cubicBezTo>
                  <a:close/>
                </a:path>
              </a:pathLst>
            </a:custGeom>
            <a:blipFill>
              <a:blip r:embed="rId7"/>
              <a:stretch>
                <a:fillRect l="-42590" t="-79" r="-42590" b="-79"/>
              </a:stretch>
            </a:blipFill>
          </p:spPr>
        </p:sp>
      </p:grpSp>
      <p:grpSp>
        <p:nvGrpSpPr>
          <p:cNvPr name="Group 13" id="13"/>
          <p:cNvGrpSpPr/>
          <p:nvPr/>
        </p:nvGrpSpPr>
        <p:grpSpPr>
          <a:xfrm rot="0">
            <a:off x="783418" y="7524511"/>
            <a:ext cx="4087811" cy="66675"/>
            <a:chOff x="0" y="0"/>
            <a:chExt cx="5450415" cy="88900"/>
          </a:xfrm>
        </p:grpSpPr>
        <p:sp>
          <p:nvSpPr>
            <p:cNvPr name="Freeform 14" id="14"/>
            <p:cNvSpPr/>
            <p:nvPr/>
          </p:nvSpPr>
          <p:spPr>
            <a:xfrm flipH="false" flipV="false" rot="0">
              <a:off x="44450" y="0"/>
              <a:ext cx="5361559" cy="88900"/>
            </a:xfrm>
            <a:custGeom>
              <a:avLst/>
              <a:gdLst/>
              <a:ahLst/>
              <a:cxnLst/>
              <a:rect r="r" b="b" t="t" l="l"/>
              <a:pathLst>
                <a:path h="88900" w="5361559">
                  <a:moveTo>
                    <a:pt x="0" y="0"/>
                  </a:moveTo>
                  <a:lnTo>
                    <a:pt x="5361559" y="0"/>
                  </a:lnTo>
                  <a:lnTo>
                    <a:pt x="5361559" y="88900"/>
                  </a:lnTo>
                  <a:lnTo>
                    <a:pt x="0" y="88900"/>
                  </a:lnTo>
                  <a:close/>
                </a:path>
              </a:pathLst>
            </a:custGeom>
            <a:solidFill>
              <a:srgbClr val="FDB813"/>
            </a:solidFill>
          </p:spPr>
        </p:sp>
      </p:grpSp>
      <p:sp>
        <p:nvSpPr>
          <p:cNvPr name="Freeform 15" id="15"/>
          <p:cNvSpPr/>
          <p:nvPr/>
        </p:nvSpPr>
        <p:spPr>
          <a:xfrm flipH="false" flipV="false" rot="0">
            <a:off x="14319873" y="-287671"/>
            <a:ext cx="4350590" cy="1593145"/>
          </a:xfrm>
          <a:custGeom>
            <a:avLst/>
            <a:gdLst/>
            <a:ahLst/>
            <a:cxnLst/>
            <a:rect r="r" b="b" t="t" l="l"/>
            <a:pathLst>
              <a:path h="1593145" w="4350590">
                <a:moveTo>
                  <a:pt x="0" y="0"/>
                </a:moveTo>
                <a:lnTo>
                  <a:pt x="4350590" y="0"/>
                </a:lnTo>
                <a:lnTo>
                  <a:pt x="4350590" y="1593145"/>
                </a:lnTo>
                <a:lnTo>
                  <a:pt x="0" y="15931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6" id="16"/>
          <p:cNvGrpSpPr/>
          <p:nvPr/>
        </p:nvGrpSpPr>
        <p:grpSpPr>
          <a:xfrm rot="0">
            <a:off x="14569950" y="528925"/>
            <a:ext cx="1421058" cy="606553"/>
            <a:chOff x="0" y="0"/>
            <a:chExt cx="1894744" cy="808737"/>
          </a:xfrm>
        </p:grpSpPr>
        <p:sp>
          <p:nvSpPr>
            <p:cNvPr name="Freeform 17" id="17"/>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10"/>
              <a:stretch>
                <a:fillRect l="-944" t="0" r="-946" b="0"/>
              </a:stretch>
            </a:blipFill>
          </p:spPr>
        </p:sp>
      </p:grpSp>
      <p:grpSp>
        <p:nvGrpSpPr>
          <p:cNvPr name="Group 18" id="18"/>
          <p:cNvGrpSpPr/>
          <p:nvPr/>
        </p:nvGrpSpPr>
        <p:grpSpPr>
          <a:xfrm rot="0">
            <a:off x="16182666" y="448615"/>
            <a:ext cx="757450" cy="774627"/>
            <a:chOff x="0" y="0"/>
            <a:chExt cx="1009933" cy="1032836"/>
          </a:xfrm>
        </p:grpSpPr>
        <p:sp>
          <p:nvSpPr>
            <p:cNvPr name="Freeform 19" id="19"/>
            <p:cNvSpPr/>
            <p:nvPr/>
          </p:nvSpPr>
          <p:spPr>
            <a:xfrm flipH="false" flipV="false" rot="0">
              <a:off x="0" y="0"/>
              <a:ext cx="1009904" cy="1032891"/>
            </a:xfrm>
            <a:custGeom>
              <a:avLst/>
              <a:gdLst/>
              <a:ahLst/>
              <a:cxnLst/>
              <a:rect r="r" b="b" t="t" l="l"/>
              <a:pathLst>
                <a:path h="1032891" w="1009904">
                  <a:moveTo>
                    <a:pt x="0" y="0"/>
                  </a:moveTo>
                  <a:lnTo>
                    <a:pt x="1009904" y="0"/>
                  </a:lnTo>
                  <a:lnTo>
                    <a:pt x="1009904" y="1032891"/>
                  </a:lnTo>
                  <a:lnTo>
                    <a:pt x="0" y="1032891"/>
                  </a:lnTo>
                  <a:lnTo>
                    <a:pt x="0" y="0"/>
                  </a:lnTo>
                  <a:close/>
                </a:path>
              </a:pathLst>
            </a:custGeom>
            <a:blipFill>
              <a:blip r:embed="rId11"/>
              <a:stretch>
                <a:fillRect l="-1133" t="0" r="-1136" b="5"/>
              </a:stretch>
            </a:blipFill>
          </p:spPr>
        </p:sp>
      </p:grpSp>
      <p:grpSp>
        <p:nvGrpSpPr>
          <p:cNvPr name="Group 20" id="20"/>
          <p:cNvGrpSpPr/>
          <p:nvPr/>
        </p:nvGrpSpPr>
        <p:grpSpPr>
          <a:xfrm rot="0">
            <a:off x="17147110" y="448615"/>
            <a:ext cx="819282" cy="767174"/>
            <a:chOff x="0" y="0"/>
            <a:chExt cx="1092376" cy="1022899"/>
          </a:xfrm>
        </p:grpSpPr>
        <p:sp>
          <p:nvSpPr>
            <p:cNvPr name="Freeform 21" id="21"/>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12"/>
              <a:stretch>
                <a:fillRect l="-14902" t="0" r="-14907" b="-3"/>
              </a:stretch>
            </a:blipFill>
          </p:spPr>
        </p:sp>
      </p:grpSp>
      <p:sp>
        <p:nvSpPr>
          <p:cNvPr name="TextBox 22" id="22"/>
          <p:cNvSpPr txBox="true"/>
          <p:nvPr/>
        </p:nvSpPr>
        <p:spPr>
          <a:xfrm rot="0">
            <a:off x="447346" y="4950700"/>
            <a:ext cx="12464420" cy="1909445"/>
          </a:xfrm>
          <a:prstGeom prst="rect">
            <a:avLst/>
          </a:prstGeom>
        </p:spPr>
        <p:txBody>
          <a:bodyPr anchor="t" rtlCol="false" tIns="0" lIns="0" bIns="0" rIns="0">
            <a:spAutoFit/>
          </a:bodyPr>
          <a:lstStyle/>
          <a:p>
            <a:pPr algn="l">
              <a:lnSpc>
                <a:spcPts val="7299"/>
              </a:lnSpc>
            </a:pPr>
            <a:r>
              <a:rPr lang="en-US" sz="7299">
                <a:solidFill>
                  <a:srgbClr val="022135"/>
                </a:solidFill>
                <a:latin typeface="Eastman Condensed Bold"/>
                <a:ea typeface="Eastman Condensed Bold"/>
                <a:cs typeface="Eastman Condensed Bold"/>
                <a:sym typeface="Eastman Condensed Bold"/>
              </a:rPr>
              <a:t>API (APPLICATION</a:t>
            </a:r>
          </a:p>
          <a:p>
            <a:pPr algn="l">
              <a:lnSpc>
                <a:spcPts val="7299"/>
              </a:lnSpc>
            </a:pPr>
            <a:r>
              <a:rPr lang="en-US" sz="7299">
                <a:solidFill>
                  <a:srgbClr val="022135"/>
                </a:solidFill>
                <a:latin typeface="Eastman Condensed Bold"/>
                <a:ea typeface="Eastman Condensed Bold"/>
                <a:cs typeface="Eastman Condensed Bold"/>
                <a:sym typeface="Eastman Condensed Bold"/>
              </a:rPr>
              <a:t>PROGRAMMING INTERFACE)</a:t>
            </a:r>
          </a:p>
        </p:txBody>
      </p:sp>
      <p:sp>
        <p:nvSpPr>
          <p:cNvPr name="TextBox 23" id="23"/>
          <p:cNvSpPr txBox="true"/>
          <p:nvPr/>
        </p:nvSpPr>
        <p:spPr>
          <a:xfrm rot="0">
            <a:off x="679018" y="3327639"/>
            <a:ext cx="3306122" cy="622935"/>
          </a:xfrm>
          <a:prstGeom prst="rect">
            <a:avLst/>
          </a:prstGeom>
        </p:spPr>
        <p:txBody>
          <a:bodyPr anchor="t" rtlCol="false" tIns="0" lIns="0" bIns="0" rIns="0">
            <a:spAutoFit/>
          </a:bodyPr>
          <a:lstStyle/>
          <a:p>
            <a:pPr algn="l">
              <a:lnSpc>
                <a:spcPts val="5040"/>
              </a:lnSpc>
            </a:pPr>
            <a:r>
              <a:rPr lang="en-US" sz="3600">
                <a:solidFill>
                  <a:srgbClr val="FDB813"/>
                </a:solidFill>
                <a:latin typeface="Public Sans Bold"/>
                <a:ea typeface="Public Sans Bold"/>
                <a:cs typeface="Public Sans Bold"/>
                <a:sym typeface="Public Sans Bold"/>
              </a:rPr>
              <a:t>Pertemuan  9</a:t>
            </a:r>
          </a:p>
        </p:txBody>
      </p:sp>
      <p:grpSp>
        <p:nvGrpSpPr>
          <p:cNvPr name="Group 24" id="24"/>
          <p:cNvGrpSpPr/>
          <p:nvPr/>
        </p:nvGrpSpPr>
        <p:grpSpPr>
          <a:xfrm rot="0">
            <a:off x="0" y="8267461"/>
            <a:ext cx="8157818" cy="1327780"/>
            <a:chOff x="0" y="0"/>
            <a:chExt cx="2148561" cy="349703"/>
          </a:xfrm>
        </p:grpSpPr>
        <p:sp>
          <p:nvSpPr>
            <p:cNvPr name="Freeform 25" id="25"/>
            <p:cNvSpPr/>
            <p:nvPr/>
          </p:nvSpPr>
          <p:spPr>
            <a:xfrm flipH="false" flipV="false" rot="0">
              <a:off x="0" y="0"/>
              <a:ext cx="2148561" cy="349703"/>
            </a:xfrm>
            <a:custGeom>
              <a:avLst/>
              <a:gdLst/>
              <a:ahLst/>
              <a:cxnLst/>
              <a:rect r="r" b="b" t="t" l="l"/>
              <a:pathLst>
                <a:path h="349703" w="2148561">
                  <a:moveTo>
                    <a:pt x="0" y="0"/>
                  </a:moveTo>
                  <a:lnTo>
                    <a:pt x="2148561" y="0"/>
                  </a:lnTo>
                  <a:lnTo>
                    <a:pt x="2148561" y="349703"/>
                  </a:lnTo>
                  <a:lnTo>
                    <a:pt x="0" y="349703"/>
                  </a:lnTo>
                  <a:close/>
                </a:path>
              </a:pathLst>
            </a:custGeom>
            <a:solidFill>
              <a:srgbClr val="022135"/>
            </a:solidFill>
          </p:spPr>
        </p:sp>
        <p:sp>
          <p:nvSpPr>
            <p:cNvPr name="TextBox 26" id="26"/>
            <p:cNvSpPr txBox="true"/>
            <p:nvPr/>
          </p:nvSpPr>
          <p:spPr>
            <a:xfrm>
              <a:off x="0" y="-57150"/>
              <a:ext cx="2148561" cy="406853"/>
            </a:xfrm>
            <a:prstGeom prst="rect">
              <a:avLst/>
            </a:prstGeom>
          </p:spPr>
          <p:txBody>
            <a:bodyPr anchor="ctr" rtlCol="false" tIns="50800" lIns="50800" bIns="50800" rIns="50800"/>
            <a:lstStyle/>
            <a:p>
              <a:pPr algn="ctr">
                <a:lnSpc>
                  <a:spcPts val="3498"/>
                </a:lnSpc>
              </a:pPr>
            </a:p>
          </p:txBody>
        </p:sp>
      </p:grpSp>
      <p:sp>
        <p:nvSpPr>
          <p:cNvPr name="TextBox 27" id="27"/>
          <p:cNvSpPr txBox="true"/>
          <p:nvPr/>
        </p:nvSpPr>
        <p:spPr>
          <a:xfrm rot="0">
            <a:off x="339509" y="8581784"/>
            <a:ext cx="7818310" cy="622935"/>
          </a:xfrm>
          <a:prstGeom prst="rect">
            <a:avLst/>
          </a:prstGeom>
        </p:spPr>
        <p:txBody>
          <a:bodyPr anchor="t" rtlCol="false" tIns="0" lIns="0" bIns="0" rIns="0">
            <a:spAutoFit/>
          </a:bodyPr>
          <a:lstStyle/>
          <a:p>
            <a:pPr algn="l">
              <a:lnSpc>
                <a:spcPts val="5040"/>
              </a:lnSpc>
            </a:pPr>
            <a:r>
              <a:rPr lang="en-US" sz="3600">
                <a:solidFill>
                  <a:srgbClr val="FDB813"/>
                </a:solidFill>
                <a:latin typeface="Public Sans Bold"/>
                <a:ea typeface="Public Sans Bold"/>
                <a:cs typeface="Public Sans Bold"/>
                <a:sym typeface="Public Sans Bold"/>
              </a:rPr>
              <a:t>PROGRAM STUDI INFORMATIKA</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8332772" y="-66638"/>
            <a:ext cx="10420276" cy="10420276"/>
            <a:chOff x="0" y="0"/>
            <a:chExt cx="13893701" cy="13893701"/>
          </a:xfrm>
        </p:grpSpPr>
        <p:sp>
          <p:nvSpPr>
            <p:cNvPr name="Freeform 5" id="5"/>
            <p:cNvSpPr/>
            <p:nvPr/>
          </p:nvSpPr>
          <p:spPr>
            <a:xfrm flipH="true" flipV="false" rot="0">
              <a:off x="0" y="0"/>
              <a:ext cx="13893673" cy="13893673"/>
            </a:xfrm>
            <a:custGeom>
              <a:avLst/>
              <a:gdLst/>
              <a:ahLst/>
              <a:cxnLst/>
              <a:rect r="r" b="b" t="t" l="l"/>
              <a:pathLst>
                <a:path h="13893673" w="13893673">
                  <a:moveTo>
                    <a:pt x="13893673" y="0"/>
                  </a:moveTo>
                  <a:lnTo>
                    <a:pt x="0" y="0"/>
                  </a:lnTo>
                  <a:lnTo>
                    <a:pt x="0" y="13893673"/>
                  </a:lnTo>
                  <a:lnTo>
                    <a:pt x="13893673" y="13893673"/>
                  </a:lnTo>
                  <a:lnTo>
                    <a:pt x="13893673" y="0"/>
                  </a:lnTo>
                  <a:close/>
                </a:path>
              </a:pathLst>
            </a:custGeom>
            <a:blipFill>
              <a:blip r:embed="rId3"/>
              <a:stretch>
                <a:fillRect l="0" t="0" r="0" b="0"/>
              </a:stretch>
            </a:blipFill>
          </p:spPr>
        </p:sp>
      </p:grpSp>
      <p:sp>
        <p:nvSpPr>
          <p:cNvPr name="TextBox 6" id="6"/>
          <p:cNvSpPr txBox="true"/>
          <p:nvPr/>
        </p:nvSpPr>
        <p:spPr>
          <a:xfrm rot="0">
            <a:off x="1028700" y="1868010"/>
            <a:ext cx="10273597" cy="1038225"/>
          </a:xfrm>
          <a:prstGeom prst="rect">
            <a:avLst/>
          </a:prstGeom>
        </p:spPr>
        <p:txBody>
          <a:bodyPr anchor="t" rtlCol="false" tIns="0" lIns="0" bIns="0" rIns="0">
            <a:spAutoFit/>
          </a:bodyPr>
          <a:lstStyle/>
          <a:p>
            <a:pPr algn="l">
              <a:lnSpc>
                <a:spcPts val="8400"/>
              </a:lnSpc>
            </a:pPr>
            <a:r>
              <a:rPr lang="en-US" sz="6000">
                <a:solidFill>
                  <a:srgbClr val="022135"/>
                </a:solidFill>
                <a:latin typeface="Eastman Condensed Bold"/>
                <a:ea typeface="Eastman Condensed Bold"/>
                <a:cs typeface="Eastman Condensed Bold"/>
                <a:sym typeface="Eastman Condensed Bold"/>
              </a:rPr>
              <a:t>TUJUAN PEMBELAJARAN</a:t>
            </a:r>
          </a:p>
        </p:txBody>
      </p:sp>
      <p:grpSp>
        <p:nvGrpSpPr>
          <p:cNvPr name="Group 7" id="7"/>
          <p:cNvGrpSpPr/>
          <p:nvPr/>
        </p:nvGrpSpPr>
        <p:grpSpPr>
          <a:xfrm rot="0">
            <a:off x="8913760" y="514350"/>
            <a:ext cx="9258300" cy="9258300"/>
            <a:chOff x="0" y="0"/>
            <a:chExt cx="12344400" cy="12344400"/>
          </a:xfrm>
        </p:grpSpPr>
        <p:sp>
          <p:nvSpPr>
            <p:cNvPr name="Freeform 8" id="8"/>
            <p:cNvSpPr/>
            <p:nvPr/>
          </p:nvSpPr>
          <p:spPr>
            <a:xfrm flipH="false" flipV="false" rot="0">
              <a:off x="0" y="0"/>
              <a:ext cx="12344400" cy="12344400"/>
            </a:xfrm>
            <a:custGeom>
              <a:avLst/>
              <a:gdLst/>
              <a:ahLst/>
              <a:cxnLst/>
              <a:rect r="r" b="b" t="t" l="l"/>
              <a:pathLst>
                <a:path h="12344400" w="12344400">
                  <a:moveTo>
                    <a:pt x="0" y="0"/>
                  </a:moveTo>
                  <a:lnTo>
                    <a:pt x="12344400" y="0"/>
                  </a:lnTo>
                  <a:lnTo>
                    <a:pt x="12344400" y="12344400"/>
                  </a:lnTo>
                  <a:lnTo>
                    <a:pt x="0" y="12344400"/>
                  </a:lnTo>
                  <a:lnTo>
                    <a:pt x="0" y="0"/>
                  </a:lnTo>
                  <a:close/>
                </a:path>
              </a:pathLst>
            </a:custGeom>
            <a:blipFill>
              <a:blip r:embed="rId4"/>
              <a:stretch>
                <a:fillRect l="0" t="0" r="0" b="0"/>
              </a:stretch>
            </a:blipFill>
          </p:spPr>
        </p:sp>
      </p:grpSp>
      <p:grpSp>
        <p:nvGrpSpPr>
          <p:cNvPr name="Group 9" id="9"/>
          <p:cNvGrpSpPr/>
          <p:nvPr/>
        </p:nvGrpSpPr>
        <p:grpSpPr>
          <a:xfrm rot="0">
            <a:off x="9383165" y="1173182"/>
            <a:ext cx="8319489" cy="7940637"/>
            <a:chOff x="0" y="0"/>
            <a:chExt cx="11092653" cy="10587516"/>
          </a:xfrm>
        </p:grpSpPr>
        <p:sp>
          <p:nvSpPr>
            <p:cNvPr name="Freeform 10" id="10"/>
            <p:cNvSpPr/>
            <p:nvPr/>
          </p:nvSpPr>
          <p:spPr>
            <a:xfrm flipH="false" flipV="false" rot="0">
              <a:off x="0" y="0"/>
              <a:ext cx="11092688" cy="10587609"/>
            </a:xfrm>
            <a:custGeom>
              <a:avLst/>
              <a:gdLst/>
              <a:ahLst/>
              <a:cxnLst/>
              <a:rect r="r" b="b" t="t" l="l"/>
              <a:pathLst>
                <a:path h="10587609" w="11092688">
                  <a:moveTo>
                    <a:pt x="5546344" y="8509"/>
                  </a:moveTo>
                  <a:cubicBezTo>
                    <a:pt x="3652393" y="0"/>
                    <a:pt x="1898777" y="1005459"/>
                    <a:pt x="949452" y="2644267"/>
                  </a:cubicBezTo>
                  <a:cubicBezTo>
                    <a:pt x="127" y="4283075"/>
                    <a:pt x="0" y="6304534"/>
                    <a:pt x="949452" y="7943215"/>
                  </a:cubicBezTo>
                  <a:cubicBezTo>
                    <a:pt x="1898904" y="9581897"/>
                    <a:pt x="3652393" y="10587482"/>
                    <a:pt x="5546344" y="10579100"/>
                  </a:cubicBezTo>
                  <a:cubicBezTo>
                    <a:pt x="7440168" y="10587609"/>
                    <a:pt x="9193911" y="9582023"/>
                    <a:pt x="10143236" y="7943342"/>
                  </a:cubicBezTo>
                  <a:cubicBezTo>
                    <a:pt x="11092561" y="6304661"/>
                    <a:pt x="11092688" y="4283075"/>
                    <a:pt x="10143236" y="2644394"/>
                  </a:cubicBezTo>
                  <a:cubicBezTo>
                    <a:pt x="9193784" y="1005713"/>
                    <a:pt x="7440168" y="0"/>
                    <a:pt x="5546344" y="8509"/>
                  </a:cubicBezTo>
                  <a:close/>
                </a:path>
              </a:pathLst>
            </a:custGeom>
            <a:solidFill>
              <a:srgbClr val="FFFFFF"/>
            </a:solidFill>
          </p:spPr>
        </p:sp>
      </p:grpSp>
      <p:grpSp>
        <p:nvGrpSpPr>
          <p:cNvPr name="Group 11" id="11"/>
          <p:cNvGrpSpPr/>
          <p:nvPr/>
        </p:nvGrpSpPr>
        <p:grpSpPr>
          <a:xfrm rot="0">
            <a:off x="9933916" y="1698852"/>
            <a:ext cx="7217989" cy="6889297"/>
            <a:chOff x="0" y="0"/>
            <a:chExt cx="9623985" cy="9185729"/>
          </a:xfrm>
        </p:grpSpPr>
        <p:sp>
          <p:nvSpPr>
            <p:cNvPr name="Freeform 12" id="12"/>
            <p:cNvSpPr/>
            <p:nvPr/>
          </p:nvSpPr>
          <p:spPr>
            <a:xfrm flipH="false" flipV="false" rot="0">
              <a:off x="0" y="0"/>
              <a:ext cx="9624061" cy="9185783"/>
            </a:xfrm>
            <a:custGeom>
              <a:avLst/>
              <a:gdLst/>
              <a:ahLst/>
              <a:cxnLst/>
              <a:rect r="r" b="b" t="t" l="l"/>
              <a:pathLst>
                <a:path h="9185783" w="9624061">
                  <a:moveTo>
                    <a:pt x="4812030" y="7366"/>
                  </a:moveTo>
                  <a:cubicBezTo>
                    <a:pt x="3168904" y="0"/>
                    <a:pt x="1647444" y="872363"/>
                    <a:pt x="823722" y="2294128"/>
                  </a:cubicBezTo>
                  <a:cubicBezTo>
                    <a:pt x="0" y="3715893"/>
                    <a:pt x="0" y="5469763"/>
                    <a:pt x="823722" y="6891528"/>
                  </a:cubicBezTo>
                  <a:cubicBezTo>
                    <a:pt x="1647444" y="8313293"/>
                    <a:pt x="3168904" y="9185783"/>
                    <a:pt x="4812030" y="9178417"/>
                  </a:cubicBezTo>
                  <a:cubicBezTo>
                    <a:pt x="6455156" y="9185783"/>
                    <a:pt x="7976616" y="8313420"/>
                    <a:pt x="8800338" y="6891655"/>
                  </a:cubicBezTo>
                  <a:cubicBezTo>
                    <a:pt x="9624061" y="5469891"/>
                    <a:pt x="9624060" y="3716020"/>
                    <a:pt x="8800338" y="2294255"/>
                  </a:cubicBezTo>
                  <a:cubicBezTo>
                    <a:pt x="7976616" y="872490"/>
                    <a:pt x="6455156" y="0"/>
                    <a:pt x="4812030" y="7366"/>
                  </a:cubicBezTo>
                  <a:close/>
                </a:path>
              </a:pathLst>
            </a:custGeom>
            <a:blipFill>
              <a:blip r:embed="rId5"/>
              <a:stretch>
                <a:fillRect l="-14610" t="-79" r="-14609" b="-79"/>
              </a:stretch>
            </a:blipFill>
          </p:spPr>
        </p:sp>
      </p:grpSp>
      <p:grpSp>
        <p:nvGrpSpPr>
          <p:cNvPr name="Group 13" id="13"/>
          <p:cNvGrpSpPr/>
          <p:nvPr/>
        </p:nvGrpSpPr>
        <p:grpSpPr>
          <a:xfrm rot="0">
            <a:off x="995362" y="3960268"/>
            <a:ext cx="4087811" cy="66675"/>
            <a:chOff x="0" y="0"/>
            <a:chExt cx="5450415" cy="88900"/>
          </a:xfrm>
        </p:grpSpPr>
        <p:sp>
          <p:nvSpPr>
            <p:cNvPr name="Freeform 14" id="14"/>
            <p:cNvSpPr/>
            <p:nvPr/>
          </p:nvSpPr>
          <p:spPr>
            <a:xfrm flipH="false" flipV="false" rot="0">
              <a:off x="44450" y="0"/>
              <a:ext cx="5361559" cy="88900"/>
            </a:xfrm>
            <a:custGeom>
              <a:avLst/>
              <a:gdLst/>
              <a:ahLst/>
              <a:cxnLst/>
              <a:rect r="r" b="b" t="t" l="l"/>
              <a:pathLst>
                <a:path h="88900" w="5361559">
                  <a:moveTo>
                    <a:pt x="0" y="0"/>
                  </a:moveTo>
                  <a:lnTo>
                    <a:pt x="5361559" y="0"/>
                  </a:lnTo>
                  <a:lnTo>
                    <a:pt x="5361559" y="88900"/>
                  </a:lnTo>
                  <a:lnTo>
                    <a:pt x="0" y="88900"/>
                  </a:lnTo>
                  <a:close/>
                </a:path>
              </a:pathLst>
            </a:custGeom>
            <a:solidFill>
              <a:srgbClr val="FDB813"/>
            </a:solidFill>
          </p:spPr>
        </p:sp>
      </p:grpSp>
      <p:grpSp>
        <p:nvGrpSpPr>
          <p:cNvPr name="Group 15" id="15"/>
          <p:cNvGrpSpPr/>
          <p:nvPr/>
        </p:nvGrpSpPr>
        <p:grpSpPr>
          <a:xfrm rot="0">
            <a:off x="15693555" y="1029523"/>
            <a:ext cx="1813321" cy="300022"/>
            <a:chOff x="0" y="0"/>
            <a:chExt cx="2417761" cy="400029"/>
          </a:xfrm>
        </p:grpSpPr>
        <p:sp>
          <p:nvSpPr>
            <p:cNvPr name="Freeform 16" id="16"/>
            <p:cNvSpPr/>
            <p:nvPr/>
          </p:nvSpPr>
          <p:spPr>
            <a:xfrm flipH="false" flipV="false" rot="0">
              <a:off x="0" y="0"/>
              <a:ext cx="2417699" cy="400050"/>
            </a:xfrm>
            <a:custGeom>
              <a:avLst/>
              <a:gdLst/>
              <a:ahLst/>
              <a:cxnLst/>
              <a:rect r="r" b="b" t="t" l="l"/>
              <a:pathLst>
                <a:path h="400050" w="2417699">
                  <a:moveTo>
                    <a:pt x="0" y="0"/>
                  </a:moveTo>
                  <a:lnTo>
                    <a:pt x="2417699" y="0"/>
                  </a:lnTo>
                  <a:lnTo>
                    <a:pt x="2417699" y="400050"/>
                  </a:lnTo>
                  <a:lnTo>
                    <a:pt x="0" y="400050"/>
                  </a:lnTo>
                  <a:lnTo>
                    <a:pt x="0" y="0"/>
                  </a:lnTo>
                  <a:close/>
                </a:path>
              </a:pathLst>
            </a:custGeom>
            <a:blipFill>
              <a:blip r:embed="rId6"/>
              <a:stretch>
                <a:fillRect l="0" t="-2212" r="-2" b="-2206"/>
              </a:stretch>
            </a:blipFill>
          </p:spPr>
        </p:sp>
      </p:grpSp>
      <p:grpSp>
        <p:nvGrpSpPr>
          <p:cNvPr name="Group 17" id="17"/>
          <p:cNvGrpSpPr/>
          <p:nvPr/>
        </p:nvGrpSpPr>
        <p:grpSpPr>
          <a:xfrm rot="0">
            <a:off x="6921618" y="-2017253"/>
            <a:ext cx="3561608" cy="3643588"/>
            <a:chOff x="0" y="0"/>
            <a:chExt cx="4748811" cy="4858117"/>
          </a:xfrm>
        </p:grpSpPr>
        <p:sp>
          <p:nvSpPr>
            <p:cNvPr name="Freeform 18" id="18"/>
            <p:cNvSpPr/>
            <p:nvPr/>
          </p:nvSpPr>
          <p:spPr>
            <a:xfrm flipH="false" flipV="false" rot="0">
              <a:off x="0" y="0"/>
              <a:ext cx="4748784" cy="4858131"/>
            </a:xfrm>
            <a:custGeom>
              <a:avLst/>
              <a:gdLst/>
              <a:ahLst/>
              <a:cxnLst/>
              <a:rect r="r" b="b" t="t" l="l"/>
              <a:pathLst>
                <a:path h="4858131" w="4748784">
                  <a:moveTo>
                    <a:pt x="0" y="0"/>
                  </a:moveTo>
                  <a:lnTo>
                    <a:pt x="4748784" y="0"/>
                  </a:lnTo>
                  <a:lnTo>
                    <a:pt x="4748784" y="4858131"/>
                  </a:lnTo>
                  <a:lnTo>
                    <a:pt x="0" y="4858131"/>
                  </a:lnTo>
                  <a:lnTo>
                    <a:pt x="0" y="0"/>
                  </a:lnTo>
                  <a:close/>
                </a:path>
              </a:pathLst>
            </a:custGeom>
            <a:blipFill>
              <a:blip r:embed="rId7"/>
              <a:stretch>
                <a:fillRect l="-82" t="0" r="-83" b="0"/>
              </a:stretch>
            </a:blipFill>
          </p:spPr>
        </p:sp>
      </p:grpSp>
      <p:sp>
        <p:nvSpPr>
          <p:cNvPr name="Freeform 19" id="19"/>
          <p:cNvSpPr/>
          <p:nvPr/>
        </p:nvSpPr>
        <p:spPr>
          <a:xfrm flipH="false" flipV="false" rot="0">
            <a:off x="-394240" y="-94077"/>
            <a:ext cx="4558185" cy="1593145"/>
          </a:xfrm>
          <a:custGeom>
            <a:avLst/>
            <a:gdLst/>
            <a:ahLst/>
            <a:cxnLst/>
            <a:rect r="r" b="b" t="t" l="l"/>
            <a:pathLst>
              <a:path h="1593145" w="4558185">
                <a:moveTo>
                  <a:pt x="0" y="0"/>
                </a:moveTo>
                <a:lnTo>
                  <a:pt x="4558185" y="0"/>
                </a:lnTo>
                <a:lnTo>
                  <a:pt x="4558185" y="1593145"/>
                </a:lnTo>
                <a:lnTo>
                  <a:pt x="0" y="15931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20" id="20"/>
          <p:cNvGrpSpPr/>
          <p:nvPr/>
        </p:nvGrpSpPr>
        <p:grpSpPr>
          <a:xfrm rot="0">
            <a:off x="467676" y="722519"/>
            <a:ext cx="1421058" cy="606553"/>
            <a:chOff x="0" y="0"/>
            <a:chExt cx="1894744" cy="808737"/>
          </a:xfrm>
        </p:grpSpPr>
        <p:sp>
          <p:nvSpPr>
            <p:cNvPr name="Freeform 21" id="21"/>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10"/>
              <a:stretch>
                <a:fillRect l="-944" t="0" r="-946" b="0"/>
              </a:stretch>
            </a:blipFill>
          </p:spPr>
        </p:sp>
      </p:grpSp>
      <p:grpSp>
        <p:nvGrpSpPr>
          <p:cNvPr name="Group 22" id="22"/>
          <p:cNvGrpSpPr/>
          <p:nvPr/>
        </p:nvGrpSpPr>
        <p:grpSpPr>
          <a:xfrm rot="0">
            <a:off x="2127324" y="682364"/>
            <a:ext cx="678920" cy="694317"/>
            <a:chOff x="0" y="0"/>
            <a:chExt cx="905227" cy="925756"/>
          </a:xfrm>
        </p:grpSpPr>
        <p:sp>
          <p:nvSpPr>
            <p:cNvPr name="Freeform 23" id="23"/>
            <p:cNvSpPr/>
            <p:nvPr/>
          </p:nvSpPr>
          <p:spPr>
            <a:xfrm flipH="false" flipV="false" rot="0">
              <a:off x="0" y="0"/>
              <a:ext cx="905256" cy="925703"/>
            </a:xfrm>
            <a:custGeom>
              <a:avLst/>
              <a:gdLst/>
              <a:ahLst/>
              <a:cxnLst/>
              <a:rect r="r" b="b" t="t" l="l"/>
              <a:pathLst>
                <a:path h="925703" w="905256">
                  <a:moveTo>
                    <a:pt x="0" y="0"/>
                  </a:moveTo>
                  <a:lnTo>
                    <a:pt x="905256" y="0"/>
                  </a:lnTo>
                  <a:lnTo>
                    <a:pt x="905256" y="925703"/>
                  </a:lnTo>
                  <a:lnTo>
                    <a:pt x="0" y="925703"/>
                  </a:lnTo>
                  <a:lnTo>
                    <a:pt x="0" y="0"/>
                  </a:lnTo>
                  <a:close/>
                </a:path>
              </a:pathLst>
            </a:custGeom>
            <a:blipFill>
              <a:blip r:embed="rId11"/>
              <a:stretch>
                <a:fillRect l="-1133" t="0" r="-1130" b="-5"/>
              </a:stretch>
            </a:blipFill>
          </p:spPr>
        </p:sp>
      </p:grpSp>
      <p:grpSp>
        <p:nvGrpSpPr>
          <p:cNvPr name="Group 24" id="24"/>
          <p:cNvGrpSpPr/>
          <p:nvPr/>
        </p:nvGrpSpPr>
        <p:grpSpPr>
          <a:xfrm rot="0">
            <a:off x="3044835" y="642209"/>
            <a:ext cx="819282" cy="767174"/>
            <a:chOff x="0" y="0"/>
            <a:chExt cx="1092376" cy="1022899"/>
          </a:xfrm>
        </p:grpSpPr>
        <p:sp>
          <p:nvSpPr>
            <p:cNvPr name="Freeform 25" id="25"/>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12"/>
              <a:stretch>
                <a:fillRect l="-14902" t="0" r="-14907" b="-4"/>
              </a:stretch>
            </a:blipFill>
          </p:spPr>
        </p:sp>
      </p:grpSp>
      <p:grpSp>
        <p:nvGrpSpPr>
          <p:cNvPr name="Group 26" id="26"/>
          <p:cNvGrpSpPr/>
          <p:nvPr/>
        </p:nvGrpSpPr>
        <p:grpSpPr>
          <a:xfrm rot="0">
            <a:off x="1028700" y="4937151"/>
            <a:ext cx="6504810" cy="3006771"/>
            <a:chOff x="0" y="0"/>
            <a:chExt cx="1713201" cy="791907"/>
          </a:xfrm>
        </p:grpSpPr>
        <p:sp>
          <p:nvSpPr>
            <p:cNvPr name="Freeform 27" id="27"/>
            <p:cNvSpPr/>
            <p:nvPr/>
          </p:nvSpPr>
          <p:spPr>
            <a:xfrm flipH="false" flipV="false" rot="0">
              <a:off x="0" y="0"/>
              <a:ext cx="1713201" cy="791907"/>
            </a:xfrm>
            <a:custGeom>
              <a:avLst/>
              <a:gdLst/>
              <a:ahLst/>
              <a:cxnLst/>
              <a:rect r="r" b="b" t="t" l="l"/>
              <a:pathLst>
                <a:path h="791907" w="1713201">
                  <a:moveTo>
                    <a:pt x="19043" y="0"/>
                  </a:moveTo>
                  <a:lnTo>
                    <a:pt x="1694158" y="0"/>
                  </a:lnTo>
                  <a:cubicBezTo>
                    <a:pt x="1699208" y="0"/>
                    <a:pt x="1704052" y="2006"/>
                    <a:pt x="1707623" y="5578"/>
                  </a:cubicBezTo>
                  <a:cubicBezTo>
                    <a:pt x="1711195" y="9149"/>
                    <a:pt x="1713201" y="13992"/>
                    <a:pt x="1713201" y="19043"/>
                  </a:cubicBezTo>
                  <a:lnTo>
                    <a:pt x="1713201" y="772864"/>
                  </a:lnTo>
                  <a:cubicBezTo>
                    <a:pt x="1713201" y="777914"/>
                    <a:pt x="1711195" y="782758"/>
                    <a:pt x="1707623" y="786329"/>
                  </a:cubicBezTo>
                  <a:cubicBezTo>
                    <a:pt x="1704052" y="789900"/>
                    <a:pt x="1699208" y="791907"/>
                    <a:pt x="1694158" y="791907"/>
                  </a:cubicBezTo>
                  <a:lnTo>
                    <a:pt x="19043" y="791907"/>
                  </a:lnTo>
                  <a:cubicBezTo>
                    <a:pt x="8526" y="791907"/>
                    <a:pt x="0" y="783381"/>
                    <a:pt x="0" y="772864"/>
                  </a:cubicBezTo>
                  <a:lnTo>
                    <a:pt x="0" y="19043"/>
                  </a:lnTo>
                  <a:cubicBezTo>
                    <a:pt x="0" y="8526"/>
                    <a:pt x="8526" y="0"/>
                    <a:pt x="19043" y="0"/>
                  </a:cubicBezTo>
                  <a:close/>
                </a:path>
              </a:pathLst>
            </a:custGeom>
            <a:solidFill>
              <a:srgbClr val="A6A6A6"/>
            </a:solidFill>
          </p:spPr>
        </p:sp>
        <p:sp>
          <p:nvSpPr>
            <p:cNvPr name="TextBox 28" id="28"/>
            <p:cNvSpPr txBox="true"/>
            <p:nvPr/>
          </p:nvSpPr>
          <p:spPr>
            <a:xfrm>
              <a:off x="0" y="-57150"/>
              <a:ext cx="1713201" cy="849057"/>
            </a:xfrm>
            <a:prstGeom prst="rect">
              <a:avLst/>
            </a:prstGeom>
          </p:spPr>
          <p:txBody>
            <a:bodyPr anchor="ctr" rtlCol="false" tIns="50800" lIns="50800" bIns="50800" rIns="50800"/>
            <a:lstStyle/>
            <a:p>
              <a:pPr algn="ctr">
                <a:lnSpc>
                  <a:spcPts val="3498"/>
                </a:lnSpc>
              </a:pPr>
            </a:p>
          </p:txBody>
        </p:sp>
      </p:grpSp>
      <p:sp>
        <p:nvSpPr>
          <p:cNvPr name="TextBox 29" id="29"/>
          <p:cNvSpPr txBox="true"/>
          <p:nvPr/>
        </p:nvSpPr>
        <p:spPr>
          <a:xfrm rot="0">
            <a:off x="1178205" y="5348337"/>
            <a:ext cx="6214671" cy="2098675"/>
          </a:xfrm>
          <a:prstGeom prst="rect">
            <a:avLst/>
          </a:prstGeom>
        </p:spPr>
        <p:txBody>
          <a:bodyPr anchor="t" rtlCol="false" tIns="0" lIns="0" bIns="0" rIns="0">
            <a:spAutoFit/>
          </a:bodyPr>
          <a:lstStyle/>
          <a:p>
            <a:pPr algn="ctr">
              <a:lnSpc>
                <a:spcPts val="5599"/>
              </a:lnSpc>
            </a:pPr>
            <a:r>
              <a:rPr lang="en-US" sz="3999">
                <a:solidFill>
                  <a:srgbClr val="022135"/>
                </a:solidFill>
                <a:latin typeface="Cloud"/>
                <a:ea typeface="Cloud"/>
                <a:cs typeface="Cloud"/>
                <a:sym typeface="Cloud"/>
              </a:rPr>
              <a:t>Mahasiswa mampu mendemonstrasikan API Internet of Things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1025445" y="-712835"/>
            <a:ext cx="5155920" cy="2857239"/>
            <a:chOff x="0" y="0"/>
            <a:chExt cx="6874560" cy="3809652"/>
          </a:xfrm>
        </p:grpSpPr>
        <p:sp>
          <p:nvSpPr>
            <p:cNvPr name="Freeform 5" id="5"/>
            <p:cNvSpPr/>
            <p:nvPr/>
          </p:nvSpPr>
          <p:spPr>
            <a:xfrm flipH="true" flipV="true" rot="0">
              <a:off x="0" y="0"/>
              <a:ext cx="6874510" cy="3809619"/>
            </a:xfrm>
            <a:custGeom>
              <a:avLst/>
              <a:gdLst/>
              <a:ahLst/>
              <a:cxnLst/>
              <a:rect r="r" b="b" t="t" l="l"/>
              <a:pathLst>
                <a:path h="3809619" w="6874510">
                  <a:moveTo>
                    <a:pt x="6874510" y="3809619"/>
                  </a:moveTo>
                  <a:lnTo>
                    <a:pt x="0" y="3809619"/>
                  </a:lnTo>
                  <a:lnTo>
                    <a:pt x="0" y="0"/>
                  </a:lnTo>
                  <a:lnTo>
                    <a:pt x="6874510" y="0"/>
                  </a:lnTo>
                  <a:lnTo>
                    <a:pt x="6874510" y="3809619"/>
                  </a:lnTo>
                  <a:close/>
                </a:path>
              </a:pathLst>
            </a:custGeom>
            <a:blipFill>
              <a:blip r:embed="rId3"/>
              <a:stretch>
                <a:fillRect l="0" t="-106" r="0" b="-107"/>
              </a:stretch>
            </a:blipFill>
          </p:spPr>
        </p:sp>
      </p:grpSp>
      <p:grpSp>
        <p:nvGrpSpPr>
          <p:cNvPr name="Group 6" id="6"/>
          <p:cNvGrpSpPr/>
          <p:nvPr/>
        </p:nvGrpSpPr>
        <p:grpSpPr>
          <a:xfrm rot="0">
            <a:off x="14563628" y="8229600"/>
            <a:ext cx="4908884" cy="4114800"/>
            <a:chOff x="0" y="0"/>
            <a:chExt cx="6545179" cy="5486400"/>
          </a:xfrm>
        </p:grpSpPr>
        <p:sp>
          <p:nvSpPr>
            <p:cNvPr name="Freeform 7" id="7"/>
            <p:cNvSpPr/>
            <p:nvPr/>
          </p:nvSpPr>
          <p:spPr>
            <a:xfrm flipH="false" flipV="false" rot="0">
              <a:off x="0" y="0"/>
              <a:ext cx="6545199" cy="5486400"/>
            </a:xfrm>
            <a:custGeom>
              <a:avLst/>
              <a:gdLst/>
              <a:ahLst/>
              <a:cxnLst/>
              <a:rect r="r" b="b" t="t" l="l"/>
              <a:pathLst>
                <a:path h="5486400" w="6545199">
                  <a:moveTo>
                    <a:pt x="0" y="0"/>
                  </a:moveTo>
                  <a:lnTo>
                    <a:pt x="6545199" y="0"/>
                  </a:lnTo>
                  <a:lnTo>
                    <a:pt x="6545199" y="5486400"/>
                  </a:lnTo>
                  <a:lnTo>
                    <a:pt x="0" y="5486400"/>
                  </a:lnTo>
                  <a:lnTo>
                    <a:pt x="0" y="0"/>
                  </a:lnTo>
                  <a:close/>
                </a:path>
              </a:pathLst>
            </a:custGeom>
            <a:blipFill>
              <a:blip r:embed="rId4"/>
              <a:stretch>
                <a:fillRect l="0" t="-54" r="0" b="-54"/>
              </a:stretch>
            </a:blipFill>
          </p:spPr>
        </p:sp>
      </p:grpSp>
      <p:grpSp>
        <p:nvGrpSpPr>
          <p:cNvPr name="Group 8" id="8"/>
          <p:cNvGrpSpPr/>
          <p:nvPr/>
        </p:nvGrpSpPr>
        <p:grpSpPr>
          <a:xfrm rot="0">
            <a:off x="1552515" y="8964758"/>
            <a:ext cx="3561608" cy="3643588"/>
            <a:chOff x="0" y="0"/>
            <a:chExt cx="4748811" cy="4858117"/>
          </a:xfrm>
        </p:grpSpPr>
        <p:sp>
          <p:nvSpPr>
            <p:cNvPr name="Freeform 9" id="9"/>
            <p:cNvSpPr/>
            <p:nvPr/>
          </p:nvSpPr>
          <p:spPr>
            <a:xfrm flipH="false" flipV="false" rot="0">
              <a:off x="0" y="0"/>
              <a:ext cx="4748784" cy="4858131"/>
            </a:xfrm>
            <a:custGeom>
              <a:avLst/>
              <a:gdLst/>
              <a:ahLst/>
              <a:cxnLst/>
              <a:rect r="r" b="b" t="t" l="l"/>
              <a:pathLst>
                <a:path h="4858131" w="4748784">
                  <a:moveTo>
                    <a:pt x="0" y="0"/>
                  </a:moveTo>
                  <a:lnTo>
                    <a:pt x="4748784" y="0"/>
                  </a:lnTo>
                  <a:lnTo>
                    <a:pt x="4748784" y="4858131"/>
                  </a:lnTo>
                  <a:lnTo>
                    <a:pt x="0" y="4858131"/>
                  </a:lnTo>
                  <a:lnTo>
                    <a:pt x="0" y="0"/>
                  </a:lnTo>
                  <a:close/>
                </a:path>
              </a:pathLst>
            </a:custGeom>
            <a:blipFill>
              <a:blip r:embed="rId5"/>
              <a:stretch>
                <a:fillRect l="-82" t="0" r="-83" b="0"/>
              </a:stretch>
            </a:blipFill>
          </p:spPr>
        </p:sp>
      </p:grpSp>
      <p:sp>
        <p:nvSpPr>
          <p:cNvPr name="Freeform 10" id="10"/>
          <p:cNvSpPr/>
          <p:nvPr/>
        </p:nvSpPr>
        <p:spPr>
          <a:xfrm flipH="false" flipV="false" rot="0">
            <a:off x="1290567" y="1744447"/>
            <a:ext cx="6798106" cy="6798106"/>
          </a:xfrm>
          <a:custGeom>
            <a:avLst/>
            <a:gdLst/>
            <a:ahLst/>
            <a:cxnLst/>
            <a:rect r="r" b="b" t="t" l="l"/>
            <a:pathLst>
              <a:path h="6798106" w="6798106">
                <a:moveTo>
                  <a:pt x="0" y="0"/>
                </a:moveTo>
                <a:lnTo>
                  <a:pt x="6798106" y="0"/>
                </a:lnTo>
                <a:lnTo>
                  <a:pt x="6798106" y="6798106"/>
                </a:lnTo>
                <a:lnTo>
                  <a:pt x="0" y="67981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5683462" y="1483089"/>
            <a:ext cx="11072740" cy="7182688"/>
          </a:xfrm>
          <a:custGeom>
            <a:avLst/>
            <a:gdLst/>
            <a:ahLst/>
            <a:cxnLst/>
            <a:rect r="r" b="b" t="t" l="l"/>
            <a:pathLst>
              <a:path h="7182688" w="11072740">
                <a:moveTo>
                  <a:pt x="0" y="0"/>
                </a:moveTo>
                <a:lnTo>
                  <a:pt x="11072740" y="0"/>
                </a:lnTo>
                <a:lnTo>
                  <a:pt x="11072740" y="7182689"/>
                </a:lnTo>
                <a:lnTo>
                  <a:pt x="0" y="718268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2" id="12"/>
          <p:cNvGrpSpPr/>
          <p:nvPr/>
        </p:nvGrpSpPr>
        <p:grpSpPr>
          <a:xfrm rot="0">
            <a:off x="1729456" y="2183348"/>
            <a:ext cx="5920329" cy="5920305"/>
            <a:chOff x="0" y="0"/>
            <a:chExt cx="7893772" cy="7893740"/>
          </a:xfrm>
        </p:grpSpPr>
        <p:sp>
          <p:nvSpPr>
            <p:cNvPr name="Freeform 13" id="13"/>
            <p:cNvSpPr/>
            <p:nvPr/>
          </p:nvSpPr>
          <p:spPr>
            <a:xfrm flipH="false" flipV="false" rot="0">
              <a:off x="0" y="0"/>
              <a:ext cx="7893812" cy="7893685"/>
            </a:xfrm>
            <a:custGeom>
              <a:avLst/>
              <a:gdLst/>
              <a:ahLst/>
              <a:cxnLst/>
              <a:rect r="r" b="b" t="t" l="l"/>
              <a:pathLst>
                <a:path h="7893685" w="7893812">
                  <a:moveTo>
                    <a:pt x="7893812" y="3946906"/>
                  </a:moveTo>
                  <a:cubicBezTo>
                    <a:pt x="7893812" y="6126607"/>
                    <a:pt x="6126734" y="7893685"/>
                    <a:pt x="3946906" y="7893685"/>
                  </a:cubicBezTo>
                  <a:cubicBezTo>
                    <a:pt x="1767078" y="7893685"/>
                    <a:pt x="0" y="6126607"/>
                    <a:pt x="0" y="3946906"/>
                  </a:cubicBezTo>
                  <a:cubicBezTo>
                    <a:pt x="0" y="1767205"/>
                    <a:pt x="1767078" y="0"/>
                    <a:pt x="3946906" y="0"/>
                  </a:cubicBezTo>
                  <a:cubicBezTo>
                    <a:pt x="6126734" y="0"/>
                    <a:pt x="7893812" y="1767078"/>
                    <a:pt x="7893812" y="3946906"/>
                  </a:cubicBezTo>
                  <a:close/>
                </a:path>
              </a:pathLst>
            </a:custGeom>
            <a:blipFill>
              <a:blip r:embed="rId10"/>
              <a:stretch>
                <a:fillRect l="-20477" t="0" r="-20476" b="0"/>
              </a:stretch>
            </a:blipFill>
          </p:spPr>
        </p:sp>
      </p:grpSp>
      <p:sp>
        <p:nvSpPr>
          <p:cNvPr name="TextBox 14" id="14"/>
          <p:cNvSpPr txBox="true"/>
          <p:nvPr/>
        </p:nvSpPr>
        <p:spPr>
          <a:xfrm rot="0">
            <a:off x="7899285" y="4238958"/>
            <a:ext cx="9118785" cy="2258492"/>
          </a:xfrm>
          <a:prstGeom prst="rect">
            <a:avLst/>
          </a:prstGeom>
        </p:spPr>
        <p:txBody>
          <a:bodyPr anchor="t" rtlCol="false" tIns="0" lIns="0" bIns="0" rIns="0">
            <a:spAutoFit/>
          </a:bodyPr>
          <a:lstStyle/>
          <a:p>
            <a:pPr algn="l">
              <a:lnSpc>
                <a:spcPts val="8667"/>
              </a:lnSpc>
            </a:pPr>
            <a:r>
              <a:rPr lang="en-US" sz="8667">
                <a:solidFill>
                  <a:srgbClr val="FFFFFF"/>
                </a:solidFill>
                <a:latin typeface="Eastman Condensed Bold"/>
                <a:ea typeface="Eastman Condensed Bold"/>
                <a:cs typeface="Eastman Condensed Bold"/>
                <a:sym typeface="Eastman Condensed Bold"/>
              </a:rPr>
              <a:t>Apa Itu</a:t>
            </a:r>
          </a:p>
          <a:p>
            <a:pPr algn="l">
              <a:lnSpc>
                <a:spcPts val="8667"/>
              </a:lnSpc>
            </a:pPr>
            <a:r>
              <a:rPr lang="en-US" sz="8667">
                <a:solidFill>
                  <a:srgbClr val="FFFFFF"/>
                </a:solidFill>
                <a:latin typeface="Eastman Condensed Bold"/>
                <a:ea typeface="Eastman Condensed Bold"/>
                <a:cs typeface="Eastman Condensed Bold"/>
                <a:sym typeface="Eastman Condensed Bold"/>
              </a:rPr>
              <a:t>API?</a:t>
            </a:r>
          </a:p>
        </p:txBody>
      </p:sp>
      <p:grpSp>
        <p:nvGrpSpPr>
          <p:cNvPr name="Group 15" id="15"/>
          <p:cNvGrpSpPr/>
          <p:nvPr/>
        </p:nvGrpSpPr>
        <p:grpSpPr>
          <a:xfrm rot="0">
            <a:off x="16357519" y="-1821794"/>
            <a:ext cx="3561608" cy="3643588"/>
            <a:chOff x="0" y="0"/>
            <a:chExt cx="4748811" cy="4858117"/>
          </a:xfrm>
        </p:grpSpPr>
        <p:sp>
          <p:nvSpPr>
            <p:cNvPr name="Freeform 16" id="16"/>
            <p:cNvSpPr/>
            <p:nvPr/>
          </p:nvSpPr>
          <p:spPr>
            <a:xfrm flipH="false" flipV="false" rot="0">
              <a:off x="0" y="0"/>
              <a:ext cx="4748784" cy="4858131"/>
            </a:xfrm>
            <a:custGeom>
              <a:avLst/>
              <a:gdLst/>
              <a:ahLst/>
              <a:cxnLst/>
              <a:rect r="r" b="b" t="t" l="l"/>
              <a:pathLst>
                <a:path h="4858131" w="4748784">
                  <a:moveTo>
                    <a:pt x="0" y="0"/>
                  </a:moveTo>
                  <a:lnTo>
                    <a:pt x="4748784" y="0"/>
                  </a:lnTo>
                  <a:lnTo>
                    <a:pt x="4748784" y="4858131"/>
                  </a:lnTo>
                  <a:lnTo>
                    <a:pt x="0" y="4858131"/>
                  </a:lnTo>
                  <a:lnTo>
                    <a:pt x="0" y="0"/>
                  </a:lnTo>
                  <a:close/>
                </a:path>
              </a:pathLst>
            </a:custGeom>
            <a:blipFill>
              <a:blip r:embed="rId5"/>
              <a:stretch>
                <a:fillRect l="-82" t="0" r="-83" b="0"/>
              </a:stretch>
            </a:blip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3044836" y="3583233"/>
            <a:ext cx="4087811" cy="66675"/>
            <a:chOff x="0" y="0"/>
            <a:chExt cx="5450415" cy="88900"/>
          </a:xfrm>
        </p:grpSpPr>
        <p:sp>
          <p:nvSpPr>
            <p:cNvPr name="Freeform 5" id="5"/>
            <p:cNvSpPr/>
            <p:nvPr/>
          </p:nvSpPr>
          <p:spPr>
            <a:xfrm flipH="false" flipV="false" rot="0">
              <a:off x="44450" y="0"/>
              <a:ext cx="5361559" cy="88900"/>
            </a:xfrm>
            <a:custGeom>
              <a:avLst/>
              <a:gdLst/>
              <a:ahLst/>
              <a:cxnLst/>
              <a:rect r="r" b="b" t="t" l="l"/>
              <a:pathLst>
                <a:path h="88900" w="5361559">
                  <a:moveTo>
                    <a:pt x="0" y="0"/>
                  </a:moveTo>
                  <a:lnTo>
                    <a:pt x="5361559" y="0"/>
                  </a:lnTo>
                  <a:lnTo>
                    <a:pt x="5361559" y="88900"/>
                  </a:lnTo>
                  <a:lnTo>
                    <a:pt x="0" y="88900"/>
                  </a:lnTo>
                  <a:close/>
                </a:path>
              </a:pathLst>
            </a:custGeom>
            <a:solidFill>
              <a:srgbClr val="FDB813"/>
            </a:solidFill>
          </p:spPr>
        </p:sp>
      </p:grpSp>
      <p:sp>
        <p:nvSpPr>
          <p:cNvPr name="Freeform 6" id="6"/>
          <p:cNvSpPr/>
          <p:nvPr/>
        </p:nvSpPr>
        <p:spPr>
          <a:xfrm flipH="false" flipV="false" rot="0">
            <a:off x="17024488" y="352472"/>
            <a:ext cx="980923" cy="3230761"/>
          </a:xfrm>
          <a:custGeom>
            <a:avLst/>
            <a:gdLst/>
            <a:ahLst/>
            <a:cxnLst/>
            <a:rect r="r" b="b" t="t" l="l"/>
            <a:pathLst>
              <a:path h="3230761" w="980923">
                <a:moveTo>
                  <a:pt x="0" y="0"/>
                </a:moveTo>
                <a:lnTo>
                  <a:pt x="980923" y="0"/>
                </a:lnTo>
                <a:lnTo>
                  <a:pt x="980923" y="3230761"/>
                </a:lnTo>
                <a:lnTo>
                  <a:pt x="0" y="323076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nvGrpSpPr>
          <p:cNvPr name="Group 7" id="7"/>
          <p:cNvGrpSpPr/>
          <p:nvPr/>
        </p:nvGrpSpPr>
        <p:grpSpPr>
          <a:xfrm rot="0">
            <a:off x="1028700" y="8853503"/>
            <a:ext cx="1813321" cy="300022"/>
            <a:chOff x="0" y="0"/>
            <a:chExt cx="2417761" cy="400029"/>
          </a:xfrm>
        </p:grpSpPr>
        <p:sp>
          <p:nvSpPr>
            <p:cNvPr name="Freeform 8" id="8"/>
            <p:cNvSpPr/>
            <p:nvPr/>
          </p:nvSpPr>
          <p:spPr>
            <a:xfrm flipH="false" flipV="false" rot="0">
              <a:off x="0" y="0"/>
              <a:ext cx="2417699" cy="400050"/>
            </a:xfrm>
            <a:custGeom>
              <a:avLst/>
              <a:gdLst/>
              <a:ahLst/>
              <a:cxnLst/>
              <a:rect r="r" b="b" t="t" l="l"/>
              <a:pathLst>
                <a:path h="400050" w="2417699">
                  <a:moveTo>
                    <a:pt x="0" y="0"/>
                  </a:moveTo>
                  <a:lnTo>
                    <a:pt x="2417699" y="0"/>
                  </a:lnTo>
                  <a:lnTo>
                    <a:pt x="2417699" y="400050"/>
                  </a:lnTo>
                  <a:lnTo>
                    <a:pt x="0" y="400050"/>
                  </a:lnTo>
                  <a:lnTo>
                    <a:pt x="0" y="0"/>
                  </a:lnTo>
                  <a:close/>
                </a:path>
              </a:pathLst>
            </a:custGeom>
            <a:blipFill>
              <a:blip r:embed="rId5"/>
              <a:stretch>
                <a:fillRect l="0" t="-2212" r="-2" b="-2206"/>
              </a:stretch>
            </a:blipFill>
          </p:spPr>
        </p:sp>
      </p:grpSp>
      <p:grpSp>
        <p:nvGrpSpPr>
          <p:cNvPr name="Group 9" id="9"/>
          <p:cNvGrpSpPr/>
          <p:nvPr/>
        </p:nvGrpSpPr>
        <p:grpSpPr>
          <a:xfrm rot="0">
            <a:off x="-2011109" y="-2057400"/>
            <a:ext cx="3386232" cy="3464176"/>
            <a:chOff x="0" y="0"/>
            <a:chExt cx="4514976" cy="4618901"/>
          </a:xfrm>
        </p:grpSpPr>
        <p:sp>
          <p:nvSpPr>
            <p:cNvPr name="Freeform 10" id="10"/>
            <p:cNvSpPr/>
            <p:nvPr/>
          </p:nvSpPr>
          <p:spPr>
            <a:xfrm flipH="false" flipV="false" rot="0">
              <a:off x="0" y="0"/>
              <a:ext cx="4514977" cy="4618863"/>
            </a:xfrm>
            <a:custGeom>
              <a:avLst/>
              <a:gdLst/>
              <a:ahLst/>
              <a:cxnLst/>
              <a:rect r="r" b="b" t="t" l="l"/>
              <a:pathLst>
                <a:path h="4618863" w="4514977">
                  <a:moveTo>
                    <a:pt x="0" y="0"/>
                  </a:moveTo>
                  <a:lnTo>
                    <a:pt x="4514977" y="0"/>
                  </a:lnTo>
                  <a:lnTo>
                    <a:pt x="4514977" y="4618863"/>
                  </a:lnTo>
                  <a:lnTo>
                    <a:pt x="0" y="4618863"/>
                  </a:lnTo>
                  <a:lnTo>
                    <a:pt x="0" y="0"/>
                  </a:lnTo>
                  <a:close/>
                </a:path>
              </a:pathLst>
            </a:custGeom>
            <a:blipFill>
              <a:blip r:embed="rId6"/>
              <a:stretch>
                <a:fillRect l="-26" t="0" r="-26" b="0"/>
              </a:stretch>
            </a:blipFill>
          </p:spPr>
        </p:sp>
      </p:grpSp>
      <p:sp>
        <p:nvSpPr>
          <p:cNvPr name="Freeform 11" id="11"/>
          <p:cNvSpPr/>
          <p:nvPr/>
        </p:nvSpPr>
        <p:spPr>
          <a:xfrm flipH="false" flipV="false" rot="0">
            <a:off x="-394240" y="-94077"/>
            <a:ext cx="4558185" cy="1593145"/>
          </a:xfrm>
          <a:custGeom>
            <a:avLst/>
            <a:gdLst/>
            <a:ahLst/>
            <a:cxnLst/>
            <a:rect r="r" b="b" t="t" l="l"/>
            <a:pathLst>
              <a:path h="1593145" w="4558185">
                <a:moveTo>
                  <a:pt x="0" y="0"/>
                </a:moveTo>
                <a:lnTo>
                  <a:pt x="4558185" y="0"/>
                </a:lnTo>
                <a:lnTo>
                  <a:pt x="4558185" y="1593145"/>
                </a:lnTo>
                <a:lnTo>
                  <a:pt x="0" y="159314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2" id="12"/>
          <p:cNvGrpSpPr/>
          <p:nvPr/>
        </p:nvGrpSpPr>
        <p:grpSpPr>
          <a:xfrm rot="0">
            <a:off x="467676" y="722519"/>
            <a:ext cx="1421058" cy="606553"/>
            <a:chOff x="0" y="0"/>
            <a:chExt cx="1894744" cy="808737"/>
          </a:xfrm>
        </p:grpSpPr>
        <p:sp>
          <p:nvSpPr>
            <p:cNvPr name="Freeform 13" id="13"/>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9"/>
              <a:stretch>
                <a:fillRect l="-944" t="0" r="-946" b="0"/>
              </a:stretch>
            </a:blipFill>
          </p:spPr>
        </p:sp>
      </p:grpSp>
      <p:grpSp>
        <p:nvGrpSpPr>
          <p:cNvPr name="Group 14" id="14"/>
          <p:cNvGrpSpPr/>
          <p:nvPr/>
        </p:nvGrpSpPr>
        <p:grpSpPr>
          <a:xfrm rot="0">
            <a:off x="2127324" y="682364"/>
            <a:ext cx="678920" cy="694317"/>
            <a:chOff x="0" y="0"/>
            <a:chExt cx="905227" cy="925756"/>
          </a:xfrm>
        </p:grpSpPr>
        <p:sp>
          <p:nvSpPr>
            <p:cNvPr name="Freeform 15" id="15"/>
            <p:cNvSpPr/>
            <p:nvPr/>
          </p:nvSpPr>
          <p:spPr>
            <a:xfrm flipH="false" flipV="false" rot="0">
              <a:off x="0" y="0"/>
              <a:ext cx="905256" cy="925703"/>
            </a:xfrm>
            <a:custGeom>
              <a:avLst/>
              <a:gdLst/>
              <a:ahLst/>
              <a:cxnLst/>
              <a:rect r="r" b="b" t="t" l="l"/>
              <a:pathLst>
                <a:path h="925703" w="905256">
                  <a:moveTo>
                    <a:pt x="0" y="0"/>
                  </a:moveTo>
                  <a:lnTo>
                    <a:pt x="905256" y="0"/>
                  </a:lnTo>
                  <a:lnTo>
                    <a:pt x="905256" y="925703"/>
                  </a:lnTo>
                  <a:lnTo>
                    <a:pt x="0" y="925703"/>
                  </a:lnTo>
                  <a:lnTo>
                    <a:pt x="0" y="0"/>
                  </a:lnTo>
                  <a:close/>
                </a:path>
              </a:pathLst>
            </a:custGeom>
            <a:blipFill>
              <a:blip r:embed="rId10"/>
              <a:stretch>
                <a:fillRect l="-1133" t="0" r="-1130" b="-5"/>
              </a:stretch>
            </a:blipFill>
          </p:spPr>
        </p:sp>
      </p:grpSp>
      <p:grpSp>
        <p:nvGrpSpPr>
          <p:cNvPr name="Group 16" id="16"/>
          <p:cNvGrpSpPr/>
          <p:nvPr/>
        </p:nvGrpSpPr>
        <p:grpSpPr>
          <a:xfrm rot="0">
            <a:off x="3044835" y="642209"/>
            <a:ext cx="819282" cy="767174"/>
            <a:chOff x="0" y="0"/>
            <a:chExt cx="1092376" cy="1022899"/>
          </a:xfrm>
        </p:grpSpPr>
        <p:sp>
          <p:nvSpPr>
            <p:cNvPr name="Freeform 17" id="17"/>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11"/>
              <a:stretch>
                <a:fillRect l="-14902" t="0" r="-14907" b="-4"/>
              </a:stretch>
            </a:blipFill>
          </p:spPr>
        </p:sp>
      </p:grpSp>
      <p:grpSp>
        <p:nvGrpSpPr>
          <p:cNvPr name="Group 18" id="18"/>
          <p:cNvGrpSpPr/>
          <p:nvPr/>
        </p:nvGrpSpPr>
        <p:grpSpPr>
          <a:xfrm rot="0">
            <a:off x="9901055" y="3196832"/>
            <a:ext cx="12435760" cy="6773708"/>
            <a:chOff x="0" y="0"/>
            <a:chExt cx="2295329" cy="1250256"/>
          </a:xfrm>
        </p:grpSpPr>
        <p:sp>
          <p:nvSpPr>
            <p:cNvPr name="Freeform 19" id="19"/>
            <p:cNvSpPr/>
            <p:nvPr/>
          </p:nvSpPr>
          <p:spPr>
            <a:xfrm flipH="false" flipV="false" rot="0">
              <a:off x="0" y="0"/>
              <a:ext cx="2295329" cy="1250256"/>
            </a:xfrm>
            <a:custGeom>
              <a:avLst/>
              <a:gdLst/>
              <a:ahLst/>
              <a:cxnLst/>
              <a:rect r="r" b="b" t="t" l="l"/>
              <a:pathLst>
                <a:path h="1250256" w="2295329">
                  <a:moveTo>
                    <a:pt x="0" y="0"/>
                  </a:moveTo>
                  <a:lnTo>
                    <a:pt x="2295329" y="0"/>
                  </a:lnTo>
                  <a:lnTo>
                    <a:pt x="2295329" y="1250256"/>
                  </a:lnTo>
                  <a:lnTo>
                    <a:pt x="0" y="1250256"/>
                  </a:lnTo>
                  <a:close/>
                </a:path>
              </a:pathLst>
            </a:custGeom>
            <a:blipFill>
              <a:blip r:embed="rId12"/>
              <a:stretch>
                <a:fillRect l="-2374" t="0" r="-2374" b="0"/>
              </a:stretch>
            </a:blipFill>
          </p:spPr>
        </p:sp>
      </p:grpSp>
      <p:sp>
        <p:nvSpPr>
          <p:cNvPr name="TextBox 20" id="20"/>
          <p:cNvSpPr txBox="true"/>
          <p:nvPr/>
        </p:nvSpPr>
        <p:spPr>
          <a:xfrm rot="0">
            <a:off x="1028700" y="2030658"/>
            <a:ext cx="8672330" cy="1552575"/>
          </a:xfrm>
          <a:prstGeom prst="rect">
            <a:avLst/>
          </a:prstGeom>
        </p:spPr>
        <p:txBody>
          <a:bodyPr anchor="t" rtlCol="false" tIns="0" lIns="0" bIns="0" rIns="0">
            <a:spAutoFit/>
          </a:bodyPr>
          <a:lstStyle/>
          <a:p>
            <a:pPr algn="ctr">
              <a:lnSpc>
                <a:spcPts val="5999"/>
              </a:lnSpc>
            </a:pPr>
            <a:r>
              <a:rPr lang="en-US" sz="6000">
                <a:solidFill>
                  <a:srgbClr val="013049"/>
                </a:solidFill>
                <a:latin typeface="Eastman Condensed Bold"/>
                <a:ea typeface="Eastman Condensed Bold"/>
                <a:cs typeface="Eastman Condensed Bold"/>
                <a:sym typeface="Eastman Condensed Bold"/>
              </a:rPr>
              <a:t>DEFINISI</a:t>
            </a:r>
          </a:p>
          <a:p>
            <a:pPr algn="ctr">
              <a:lnSpc>
                <a:spcPts val="6000"/>
              </a:lnSpc>
            </a:pPr>
            <a:r>
              <a:rPr lang="en-US" sz="6000">
                <a:solidFill>
                  <a:srgbClr val="013049"/>
                </a:solidFill>
                <a:latin typeface="Eastman Condensed Bold"/>
                <a:ea typeface="Eastman Condensed Bold"/>
                <a:cs typeface="Eastman Condensed Bold"/>
                <a:sym typeface="Eastman Condensed Bold"/>
              </a:rPr>
              <a:t>API I</a:t>
            </a:r>
            <a:r>
              <a:rPr lang="en-US" sz="6000">
                <a:solidFill>
                  <a:srgbClr val="013049"/>
                </a:solidFill>
                <a:latin typeface="Eastman Condensed Bold"/>
                <a:ea typeface="Eastman Condensed Bold"/>
                <a:cs typeface="Eastman Condensed Bold"/>
                <a:sym typeface="Eastman Condensed Bold"/>
              </a:rPr>
              <a:t>OT </a:t>
            </a:r>
          </a:p>
        </p:txBody>
      </p:sp>
      <p:sp>
        <p:nvSpPr>
          <p:cNvPr name="TextBox 21" id="21"/>
          <p:cNvSpPr txBox="true"/>
          <p:nvPr/>
        </p:nvSpPr>
        <p:spPr>
          <a:xfrm rot="0">
            <a:off x="1028700" y="3803420"/>
            <a:ext cx="8672330" cy="6167120"/>
          </a:xfrm>
          <a:prstGeom prst="rect">
            <a:avLst/>
          </a:prstGeom>
        </p:spPr>
        <p:txBody>
          <a:bodyPr anchor="t" rtlCol="false" tIns="0" lIns="0" bIns="0" rIns="0">
            <a:spAutoFit/>
          </a:bodyPr>
          <a:lstStyle/>
          <a:p>
            <a:pPr algn="just" marL="690881" indent="-345440" lvl="1">
              <a:lnSpc>
                <a:spcPts val="4480"/>
              </a:lnSpc>
              <a:buFont typeface="Arial"/>
              <a:buChar char="•"/>
            </a:pPr>
            <a:r>
              <a:rPr lang="en-US" sz="3200">
                <a:solidFill>
                  <a:srgbClr val="022135"/>
                </a:solidFill>
                <a:latin typeface="Cloud"/>
                <a:ea typeface="Cloud"/>
                <a:cs typeface="Cloud"/>
                <a:sym typeface="Cloud"/>
              </a:rPr>
              <a:t>API (Application Programming Interface) IoT adalah sebuah antarmuka yang memungkinkan perangkat IoT untuk berkomunikasi dengan aplikasi lain, baik itu aplikasi web, aplikasi mobile, atau layanan cloud.</a:t>
            </a:r>
          </a:p>
          <a:p>
            <a:pPr algn="just" marL="690880" indent="-345440" lvl="1">
              <a:lnSpc>
                <a:spcPts val="4480"/>
              </a:lnSpc>
              <a:buFont typeface="Arial"/>
              <a:buChar char="•"/>
            </a:pPr>
            <a:r>
              <a:rPr lang="en-US" sz="3200">
                <a:solidFill>
                  <a:srgbClr val="022135"/>
                </a:solidFill>
                <a:latin typeface="Cloud"/>
                <a:ea typeface="Cloud"/>
                <a:cs typeface="Cloud"/>
                <a:sym typeface="Cloud"/>
              </a:rPr>
              <a:t>API bisa berupa layanan eksternal yang memerlukan kunci akses untuk digunakan, atau bisa juga sepenuhnya gratis dan tersedia untuk umum tanpa perlu pendaftaran ke penyedianya.</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34893" y="-355647"/>
            <a:ext cx="18745787" cy="20050437"/>
            <a:chOff x="0" y="0"/>
            <a:chExt cx="24384000" cy="26081052"/>
          </a:xfrm>
        </p:grpSpPr>
        <p:sp>
          <p:nvSpPr>
            <p:cNvPr name="Freeform 3" id="3"/>
            <p:cNvSpPr/>
            <p:nvPr/>
          </p:nvSpPr>
          <p:spPr>
            <a:xfrm flipH="false" flipV="false" rot="0">
              <a:off x="0" y="0"/>
              <a:ext cx="24384000" cy="26081053"/>
            </a:xfrm>
            <a:custGeom>
              <a:avLst/>
              <a:gdLst/>
              <a:ahLst/>
              <a:cxnLst/>
              <a:rect r="r" b="b" t="t" l="l"/>
              <a:pathLst>
                <a:path h="26081053" w="24384000">
                  <a:moveTo>
                    <a:pt x="0" y="0"/>
                  </a:moveTo>
                  <a:lnTo>
                    <a:pt x="24384000" y="0"/>
                  </a:lnTo>
                  <a:lnTo>
                    <a:pt x="24384000" y="26081053"/>
                  </a:lnTo>
                  <a:lnTo>
                    <a:pt x="0" y="26081053"/>
                  </a:lnTo>
                  <a:lnTo>
                    <a:pt x="0" y="0"/>
                  </a:lnTo>
                  <a:close/>
                </a:path>
              </a:pathLst>
            </a:custGeom>
            <a:blipFill>
              <a:blip r:embed="rId2"/>
              <a:stretch>
                <a:fillRect l="-45075" t="0" r="-45075" b="0"/>
              </a:stretch>
            </a:blipFill>
          </p:spPr>
        </p:sp>
      </p:grpSp>
      <p:grpSp>
        <p:nvGrpSpPr>
          <p:cNvPr name="Group 4" id="4"/>
          <p:cNvGrpSpPr/>
          <p:nvPr/>
        </p:nvGrpSpPr>
        <p:grpSpPr>
          <a:xfrm rot="0">
            <a:off x="7100094" y="2412248"/>
            <a:ext cx="4087811" cy="66675"/>
            <a:chOff x="0" y="0"/>
            <a:chExt cx="5450415" cy="88900"/>
          </a:xfrm>
        </p:grpSpPr>
        <p:sp>
          <p:nvSpPr>
            <p:cNvPr name="Freeform 5" id="5"/>
            <p:cNvSpPr/>
            <p:nvPr/>
          </p:nvSpPr>
          <p:spPr>
            <a:xfrm flipH="false" flipV="false" rot="0">
              <a:off x="44450" y="0"/>
              <a:ext cx="5361559" cy="88900"/>
            </a:xfrm>
            <a:custGeom>
              <a:avLst/>
              <a:gdLst/>
              <a:ahLst/>
              <a:cxnLst/>
              <a:rect r="r" b="b" t="t" l="l"/>
              <a:pathLst>
                <a:path h="88900" w="5361559">
                  <a:moveTo>
                    <a:pt x="0" y="0"/>
                  </a:moveTo>
                  <a:lnTo>
                    <a:pt x="5361559" y="0"/>
                  </a:lnTo>
                  <a:lnTo>
                    <a:pt x="5361559" y="88900"/>
                  </a:lnTo>
                  <a:lnTo>
                    <a:pt x="0" y="88900"/>
                  </a:lnTo>
                  <a:close/>
                </a:path>
              </a:pathLst>
            </a:custGeom>
            <a:solidFill>
              <a:srgbClr val="FDB813"/>
            </a:solidFill>
          </p:spPr>
        </p:sp>
      </p:grpSp>
      <p:sp>
        <p:nvSpPr>
          <p:cNvPr name="Freeform 6" id="6"/>
          <p:cNvSpPr/>
          <p:nvPr/>
        </p:nvSpPr>
        <p:spPr>
          <a:xfrm flipH="false" flipV="false" rot="0">
            <a:off x="-697650" y="8385848"/>
            <a:ext cx="19683299" cy="3230761"/>
          </a:xfrm>
          <a:custGeom>
            <a:avLst/>
            <a:gdLst/>
            <a:ahLst/>
            <a:cxnLst/>
            <a:rect r="r" b="b" t="t" l="l"/>
            <a:pathLst>
              <a:path h="3230761" w="19683299">
                <a:moveTo>
                  <a:pt x="0" y="0"/>
                </a:moveTo>
                <a:lnTo>
                  <a:pt x="19683299" y="0"/>
                </a:lnTo>
                <a:lnTo>
                  <a:pt x="19683299" y="3230761"/>
                </a:lnTo>
                <a:lnTo>
                  <a:pt x="0" y="3230761"/>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534226" y="4993524"/>
            <a:ext cx="5480147" cy="2425288"/>
          </a:xfrm>
          <a:custGeom>
            <a:avLst/>
            <a:gdLst/>
            <a:ahLst/>
            <a:cxnLst/>
            <a:rect r="r" b="b" t="t" l="l"/>
            <a:pathLst>
              <a:path h="2425288" w="5480147">
                <a:moveTo>
                  <a:pt x="0" y="0"/>
                </a:moveTo>
                <a:lnTo>
                  <a:pt x="5480147" y="0"/>
                </a:lnTo>
                <a:lnTo>
                  <a:pt x="5480147" y="2425287"/>
                </a:lnTo>
                <a:lnTo>
                  <a:pt x="0" y="242528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8" id="8"/>
          <p:cNvSpPr/>
          <p:nvPr/>
        </p:nvSpPr>
        <p:spPr>
          <a:xfrm flipH="false" flipV="false" rot="0">
            <a:off x="6297928" y="4993524"/>
            <a:ext cx="5480147" cy="2425288"/>
          </a:xfrm>
          <a:custGeom>
            <a:avLst/>
            <a:gdLst/>
            <a:ahLst/>
            <a:cxnLst/>
            <a:rect r="r" b="b" t="t" l="l"/>
            <a:pathLst>
              <a:path h="2425288" w="5480147">
                <a:moveTo>
                  <a:pt x="0" y="0"/>
                </a:moveTo>
                <a:lnTo>
                  <a:pt x="5480146" y="0"/>
                </a:lnTo>
                <a:lnTo>
                  <a:pt x="5480146" y="2425287"/>
                </a:lnTo>
                <a:lnTo>
                  <a:pt x="0" y="242528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9" id="9"/>
          <p:cNvSpPr/>
          <p:nvPr/>
        </p:nvSpPr>
        <p:spPr>
          <a:xfrm flipH="false" flipV="false" rot="0">
            <a:off x="6736952" y="5296027"/>
            <a:ext cx="4602098" cy="686903"/>
          </a:xfrm>
          <a:custGeom>
            <a:avLst/>
            <a:gdLst/>
            <a:ahLst/>
            <a:cxnLst/>
            <a:rect r="r" b="b" t="t" l="l"/>
            <a:pathLst>
              <a:path h="686903" w="4602098">
                <a:moveTo>
                  <a:pt x="0" y="0"/>
                </a:moveTo>
                <a:lnTo>
                  <a:pt x="4602098" y="0"/>
                </a:lnTo>
                <a:lnTo>
                  <a:pt x="4602098" y="686903"/>
                </a:lnTo>
                <a:lnTo>
                  <a:pt x="0" y="6869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10" id="10"/>
          <p:cNvGrpSpPr/>
          <p:nvPr/>
        </p:nvGrpSpPr>
        <p:grpSpPr>
          <a:xfrm rot="0">
            <a:off x="-2011109" y="-2057400"/>
            <a:ext cx="4022217" cy="4114800"/>
            <a:chOff x="0" y="0"/>
            <a:chExt cx="5362956" cy="5486400"/>
          </a:xfrm>
        </p:grpSpPr>
        <p:sp>
          <p:nvSpPr>
            <p:cNvPr name="Freeform 11" id="11"/>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9"/>
              <a:stretch>
                <a:fillRect l="-85" t="0" r="-85" b="0"/>
              </a:stretch>
            </a:blipFill>
          </p:spPr>
        </p:sp>
      </p:grpSp>
      <p:grpSp>
        <p:nvGrpSpPr>
          <p:cNvPr name="Group 12" id="12"/>
          <p:cNvGrpSpPr/>
          <p:nvPr/>
        </p:nvGrpSpPr>
        <p:grpSpPr>
          <a:xfrm rot="0">
            <a:off x="15658775" y="-2057400"/>
            <a:ext cx="4022217" cy="4114800"/>
            <a:chOff x="0" y="0"/>
            <a:chExt cx="5362956" cy="5486400"/>
          </a:xfrm>
        </p:grpSpPr>
        <p:sp>
          <p:nvSpPr>
            <p:cNvPr name="Freeform 13" id="13"/>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9"/>
              <a:stretch>
                <a:fillRect l="-85" t="0" r="-85" b="0"/>
              </a:stretch>
            </a:blipFill>
          </p:spPr>
        </p:sp>
      </p:grpSp>
      <p:sp>
        <p:nvSpPr>
          <p:cNvPr name="TextBox 14" id="14"/>
          <p:cNvSpPr txBox="true"/>
          <p:nvPr/>
        </p:nvSpPr>
        <p:spPr>
          <a:xfrm rot="0">
            <a:off x="5666659" y="1535949"/>
            <a:ext cx="6579290" cy="809625"/>
          </a:xfrm>
          <a:prstGeom prst="rect">
            <a:avLst/>
          </a:prstGeom>
        </p:spPr>
        <p:txBody>
          <a:bodyPr anchor="t" rtlCol="false" tIns="0" lIns="0" bIns="0" rIns="0">
            <a:spAutoFit/>
          </a:bodyPr>
          <a:lstStyle/>
          <a:p>
            <a:pPr algn="ctr">
              <a:lnSpc>
                <a:spcPts val="6000"/>
              </a:lnSpc>
            </a:pPr>
            <a:r>
              <a:rPr lang="en-US" sz="6000">
                <a:solidFill>
                  <a:srgbClr val="013049"/>
                </a:solidFill>
                <a:latin typeface="Eastman Condensed Bold"/>
                <a:ea typeface="Eastman Condensed Bold"/>
                <a:cs typeface="Eastman Condensed Bold"/>
                <a:sym typeface="Eastman Condensed Bold"/>
              </a:rPr>
              <a:t>FUNGSI API</a:t>
            </a:r>
          </a:p>
        </p:txBody>
      </p:sp>
      <p:sp>
        <p:nvSpPr>
          <p:cNvPr name="TextBox 15" id="15"/>
          <p:cNvSpPr txBox="true"/>
          <p:nvPr/>
        </p:nvSpPr>
        <p:spPr>
          <a:xfrm rot="0">
            <a:off x="793058" y="6073229"/>
            <a:ext cx="5044021" cy="1260731"/>
          </a:xfrm>
          <a:prstGeom prst="rect">
            <a:avLst/>
          </a:prstGeom>
        </p:spPr>
        <p:txBody>
          <a:bodyPr anchor="t" rtlCol="false" tIns="0" lIns="0" bIns="0" rIns="0">
            <a:spAutoFit/>
          </a:bodyPr>
          <a:lstStyle/>
          <a:p>
            <a:pPr algn="ctr">
              <a:lnSpc>
                <a:spcPts val="2009"/>
              </a:lnSpc>
            </a:pPr>
            <a:r>
              <a:rPr lang="en-US" sz="1435">
                <a:solidFill>
                  <a:srgbClr val="FFFFFF"/>
                </a:solidFill>
                <a:latin typeface="Public Sans"/>
                <a:ea typeface="Public Sans"/>
                <a:cs typeface="Public Sans"/>
                <a:sym typeface="Public Sans"/>
              </a:rPr>
              <a:t>API IoT memungkinkan perangkat untuk mengirim dan menerima data. Sebagai contoh, sensor kelembaban dapat mengirim data sensor ke server melalui API, dan server dapat mengirim perintah kembali ke perangkat untuk mengambil tindakan tertentu.</a:t>
            </a:r>
          </a:p>
        </p:txBody>
      </p:sp>
      <p:sp>
        <p:nvSpPr>
          <p:cNvPr name="TextBox 16" id="16"/>
          <p:cNvSpPr txBox="true"/>
          <p:nvPr/>
        </p:nvSpPr>
        <p:spPr>
          <a:xfrm rot="0">
            <a:off x="6731154" y="6070717"/>
            <a:ext cx="4607896" cy="1512548"/>
          </a:xfrm>
          <a:prstGeom prst="rect">
            <a:avLst/>
          </a:prstGeom>
        </p:spPr>
        <p:txBody>
          <a:bodyPr anchor="t" rtlCol="false" tIns="0" lIns="0" bIns="0" rIns="0">
            <a:spAutoFit/>
          </a:bodyPr>
          <a:lstStyle/>
          <a:p>
            <a:pPr algn="ctr">
              <a:lnSpc>
                <a:spcPts val="2009"/>
              </a:lnSpc>
            </a:pPr>
            <a:r>
              <a:rPr lang="en-US" sz="1435">
                <a:solidFill>
                  <a:srgbClr val="FFFFFF"/>
                </a:solidFill>
                <a:latin typeface="Public Sans"/>
                <a:ea typeface="Public Sans"/>
                <a:cs typeface="Public Sans"/>
                <a:sym typeface="Public Sans"/>
              </a:rPr>
              <a:t>IoT mendukung beberapa protokol komunikasi yang dapat dioperasikan bersama, memungkinkan perangkat untuk berkomunikasi tidak hanya satu sama lain tetapi juga dengan infrastruktur jaringan yang lebih besar.</a:t>
            </a:r>
          </a:p>
          <a:p>
            <a:pPr algn="ctr">
              <a:lnSpc>
                <a:spcPts val="2009"/>
              </a:lnSpc>
            </a:pPr>
          </a:p>
        </p:txBody>
      </p:sp>
      <p:sp>
        <p:nvSpPr>
          <p:cNvPr name="Freeform 17" id="17"/>
          <p:cNvSpPr/>
          <p:nvPr/>
        </p:nvSpPr>
        <p:spPr>
          <a:xfrm flipH="false" flipV="false" rot="0">
            <a:off x="1014020" y="5296027"/>
            <a:ext cx="4602098" cy="686903"/>
          </a:xfrm>
          <a:custGeom>
            <a:avLst/>
            <a:gdLst/>
            <a:ahLst/>
            <a:cxnLst/>
            <a:rect r="r" b="b" t="t" l="l"/>
            <a:pathLst>
              <a:path h="686903" w="4602098">
                <a:moveTo>
                  <a:pt x="0" y="0"/>
                </a:moveTo>
                <a:lnTo>
                  <a:pt x="4602097" y="0"/>
                </a:lnTo>
                <a:lnTo>
                  <a:pt x="4602097" y="686903"/>
                </a:lnTo>
                <a:lnTo>
                  <a:pt x="0" y="6869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8" id="18"/>
          <p:cNvSpPr txBox="true"/>
          <p:nvPr/>
        </p:nvSpPr>
        <p:spPr>
          <a:xfrm rot="0">
            <a:off x="918287" y="3428569"/>
            <a:ext cx="732918" cy="551815"/>
          </a:xfrm>
          <a:prstGeom prst="rect">
            <a:avLst/>
          </a:prstGeom>
        </p:spPr>
        <p:txBody>
          <a:bodyPr anchor="t" rtlCol="false" tIns="0" lIns="0" bIns="0" rIns="0">
            <a:spAutoFit/>
          </a:bodyPr>
          <a:lstStyle/>
          <a:p>
            <a:pPr algn="ctr">
              <a:lnSpc>
                <a:spcPts val="4100"/>
              </a:lnSpc>
            </a:pPr>
            <a:r>
              <a:rPr lang="en-US" sz="4100">
                <a:solidFill>
                  <a:srgbClr val="FFFFFF"/>
                </a:solidFill>
                <a:latin typeface="Eastman Condensed Bold"/>
                <a:ea typeface="Eastman Condensed Bold"/>
                <a:cs typeface="Eastman Condensed Bold"/>
                <a:sym typeface="Eastman Condensed Bold"/>
              </a:rPr>
              <a:t>1</a:t>
            </a:r>
          </a:p>
        </p:txBody>
      </p:sp>
      <p:sp>
        <p:nvSpPr>
          <p:cNvPr name="TextBox 19" id="19"/>
          <p:cNvSpPr txBox="true"/>
          <p:nvPr/>
        </p:nvSpPr>
        <p:spPr>
          <a:xfrm rot="0">
            <a:off x="1284746" y="5518904"/>
            <a:ext cx="4144886" cy="330600"/>
          </a:xfrm>
          <a:prstGeom prst="rect">
            <a:avLst/>
          </a:prstGeom>
        </p:spPr>
        <p:txBody>
          <a:bodyPr anchor="t" rtlCol="false" tIns="0" lIns="0" bIns="0" rIns="0">
            <a:spAutoFit/>
          </a:bodyPr>
          <a:lstStyle/>
          <a:p>
            <a:pPr algn="ctr">
              <a:lnSpc>
                <a:spcPts val="2642"/>
              </a:lnSpc>
            </a:pPr>
            <a:r>
              <a:rPr lang="en-US" sz="1887">
                <a:solidFill>
                  <a:srgbClr val="000000"/>
                </a:solidFill>
                <a:latin typeface="Public Sans Bold"/>
                <a:ea typeface="Public Sans Bold"/>
                <a:cs typeface="Public Sans Bold"/>
                <a:sym typeface="Public Sans Bold"/>
              </a:rPr>
              <a:t>KOMUNIKASI DATA</a:t>
            </a:r>
          </a:p>
        </p:txBody>
      </p:sp>
      <p:sp>
        <p:nvSpPr>
          <p:cNvPr name="TextBox 20" id="20"/>
          <p:cNvSpPr txBox="true"/>
          <p:nvPr/>
        </p:nvSpPr>
        <p:spPr>
          <a:xfrm rot="0">
            <a:off x="6515830" y="5518904"/>
            <a:ext cx="5256339" cy="332956"/>
          </a:xfrm>
          <a:prstGeom prst="rect">
            <a:avLst/>
          </a:prstGeom>
        </p:spPr>
        <p:txBody>
          <a:bodyPr anchor="t" rtlCol="false" tIns="0" lIns="0" bIns="0" rIns="0">
            <a:spAutoFit/>
          </a:bodyPr>
          <a:lstStyle/>
          <a:p>
            <a:pPr algn="ctr">
              <a:lnSpc>
                <a:spcPts val="2646"/>
              </a:lnSpc>
            </a:pPr>
            <a:r>
              <a:rPr lang="en-US" sz="1889">
                <a:solidFill>
                  <a:srgbClr val="000000"/>
                </a:solidFill>
                <a:latin typeface="Public Sans Bold"/>
                <a:ea typeface="Public Sans Bold"/>
                <a:cs typeface="Public Sans Bold"/>
                <a:sym typeface="Public Sans Bold"/>
              </a:rPr>
              <a:t>MANAJEMEN PERANGKAT</a:t>
            </a:r>
          </a:p>
        </p:txBody>
      </p:sp>
      <p:sp>
        <p:nvSpPr>
          <p:cNvPr name="Freeform 21" id="21"/>
          <p:cNvSpPr/>
          <p:nvPr/>
        </p:nvSpPr>
        <p:spPr>
          <a:xfrm flipH="false" flipV="false" rot="0">
            <a:off x="12066723" y="4993524"/>
            <a:ext cx="5480147" cy="2425288"/>
          </a:xfrm>
          <a:custGeom>
            <a:avLst/>
            <a:gdLst/>
            <a:ahLst/>
            <a:cxnLst/>
            <a:rect r="r" b="b" t="t" l="l"/>
            <a:pathLst>
              <a:path h="2425288" w="5480147">
                <a:moveTo>
                  <a:pt x="0" y="0"/>
                </a:moveTo>
                <a:lnTo>
                  <a:pt x="5480147" y="0"/>
                </a:lnTo>
                <a:lnTo>
                  <a:pt x="5480147" y="2425287"/>
                </a:lnTo>
                <a:lnTo>
                  <a:pt x="0" y="2425287"/>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2" id="22"/>
          <p:cNvSpPr txBox="true"/>
          <p:nvPr/>
        </p:nvSpPr>
        <p:spPr>
          <a:xfrm rot="0">
            <a:off x="12492449" y="6196626"/>
            <a:ext cx="4607896" cy="1260731"/>
          </a:xfrm>
          <a:prstGeom prst="rect">
            <a:avLst/>
          </a:prstGeom>
        </p:spPr>
        <p:txBody>
          <a:bodyPr anchor="t" rtlCol="false" tIns="0" lIns="0" bIns="0" rIns="0">
            <a:spAutoFit/>
          </a:bodyPr>
          <a:lstStyle/>
          <a:p>
            <a:pPr algn="ctr">
              <a:lnSpc>
                <a:spcPts val="2009"/>
              </a:lnSpc>
            </a:pPr>
            <a:r>
              <a:rPr lang="en-US" sz="1435">
                <a:solidFill>
                  <a:srgbClr val="FFFFFF"/>
                </a:solidFill>
                <a:latin typeface="Public Sans"/>
                <a:ea typeface="Public Sans"/>
                <a:cs typeface="Public Sans"/>
                <a:sym typeface="Public Sans"/>
              </a:rPr>
              <a:t>API IoT dapat dilengkapi dengan mekanisme otentikasi dan enkripsi untuk memastikan bahwa </a:t>
            </a:r>
          </a:p>
          <a:p>
            <a:pPr algn="ctr">
              <a:lnSpc>
                <a:spcPts val="2009"/>
              </a:lnSpc>
            </a:pPr>
            <a:r>
              <a:rPr lang="en-US" sz="1435">
                <a:solidFill>
                  <a:srgbClr val="FFFFFF"/>
                </a:solidFill>
                <a:latin typeface="Public Sans"/>
                <a:ea typeface="Public Sans"/>
                <a:cs typeface="Public Sans"/>
                <a:sym typeface="Public Sans"/>
              </a:rPr>
              <a:t>data yang dikirimkan dan diterima aman dari akses yang tidak sah.</a:t>
            </a:r>
          </a:p>
          <a:p>
            <a:pPr algn="ctr">
              <a:lnSpc>
                <a:spcPts val="2009"/>
              </a:lnSpc>
            </a:pPr>
          </a:p>
        </p:txBody>
      </p:sp>
      <p:sp>
        <p:nvSpPr>
          <p:cNvPr name="Freeform 23" id="23"/>
          <p:cNvSpPr/>
          <p:nvPr/>
        </p:nvSpPr>
        <p:spPr>
          <a:xfrm flipH="false" flipV="false" rot="0">
            <a:off x="12546517" y="5296027"/>
            <a:ext cx="4602098" cy="686903"/>
          </a:xfrm>
          <a:custGeom>
            <a:avLst/>
            <a:gdLst/>
            <a:ahLst/>
            <a:cxnLst/>
            <a:rect r="r" b="b" t="t" l="l"/>
            <a:pathLst>
              <a:path h="686903" w="4602098">
                <a:moveTo>
                  <a:pt x="0" y="0"/>
                </a:moveTo>
                <a:lnTo>
                  <a:pt x="4602097" y="0"/>
                </a:lnTo>
                <a:lnTo>
                  <a:pt x="4602097" y="686903"/>
                </a:lnTo>
                <a:lnTo>
                  <a:pt x="0" y="68690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24" id="24"/>
          <p:cNvSpPr txBox="true"/>
          <p:nvPr/>
        </p:nvSpPr>
        <p:spPr>
          <a:xfrm rot="0">
            <a:off x="12693965" y="5518904"/>
            <a:ext cx="4454649" cy="330600"/>
          </a:xfrm>
          <a:prstGeom prst="rect">
            <a:avLst/>
          </a:prstGeom>
        </p:spPr>
        <p:txBody>
          <a:bodyPr anchor="t" rtlCol="false" tIns="0" lIns="0" bIns="0" rIns="0">
            <a:spAutoFit/>
          </a:bodyPr>
          <a:lstStyle/>
          <a:p>
            <a:pPr algn="ctr">
              <a:lnSpc>
                <a:spcPts val="2642"/>
              </a:lnSpc>
            </a:pPr>
            <a:r>
              <a:rPr lang="en-US" sz="1887">
                <a:solidFill>
                  <a:srgbClr val="000000"/>
                </a:solidFill>
                <a:latin typeface="Public Sans Bold"/>
                <a:ea typeface="Public Sans Bold"/>
                <a:cs typeface="Public Sans Bold"/>
                <a:sym typeface="Public Sans Bold"/>
              </a:rPr>
              <a:t>OTENTIKASI DAN KEAMANAN</a:t>
            </a:r>
          </a:p>
        </p:txBody>
      </p:sp>
      <p:sp>
        <p:nvSpPr>
          <p:cNvPr name="Freeform 25" id="25"/>
          <p:cNvSpPr/>
          <p:nvPr/>
        </p:nvSpPr>
        <p:spPr>
          <a:xfrm flipH="false" flipV="false" rot="0">
            <a:off x="7084497" y="-355647"/>
            <a:ext cx="4119006" cy="1593145"/>
          </a:xfrm>
          <a:custGeom>
            <a:avLst/>
            <a:gdLst/>
            <a:ahLst/>
            <a:cxnLst/>
            <a:rect r="r" b="b" t="t" l="l"/>
            <a:pathLst>
              <a:path h="1593145" w="4119006">
                <a:moveTo>
                  <a:pt x="0" y="0"/>
                </a:moveTo>
                <a:lnTo>
                  <a:pt x="4119006" y="0"/>
                </a:lnTo>
                <a:lnTo>
                  <a:pt x="4119006" y="1593145"/>
                </a:lnTo>
                <a:lnTo>
                  <a:pt x="0" y="1593145"/>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grpSp>
        <p:nvGrpSpPr>
          <p:cNvPr name="Group 26" id="26"/>
          <p:cNvGrpSpPr/>
          <p:nvPr/>
        </p:nvGrpSpPr>
        <p:grpSpPr>
          <a:xfrm rot="0">
            <a:off x="7507235" y="460949"/>
            <a:ext cx="1421058" cy="606553"/>
            <a:chOff x="0" y="0"/>
            <a:chExt cx="1894744" cy="808737"/>
          </a:xfrm>
        </p:grpSpPr>
        <p:sp>
          <p:nvSpPr>
            <p:cNvPr name="Freeform 27" id="27"/>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12"/>
              <a:stretch>
                <a:fillRect l="-944" t="0" r="-946" b="0"/>
              </a:stretch>
            </a:blipFill>
          </p:spPr>
        </p:sp>
      </p:grpSp>
      <p:grpSp>
        <p:nvGrpSpPr>
          <p:cNvPr name="Group 28" id="28"/>
          <p:cNvGrpSpPr/>
          <p:nvPr/>
        </p:nvGrpSpPr>
        <p:grpSpPr>
          <a:xfrm rot="0">
            <a:off x="9166882" y="420794"/>
            <a:ext cx="678920" cy="694317"/>
            <a:chOff x="0" y="0"/>
            <a:chExt cx="905227" cy="925756"/>
          </a:xfrm>
        </p:grpSpPr>
        <p:sp>
          <p:nvSpPr>
            <p:cNvPr name="Freeform 29" id="29"/>
            <p:cNvSpPr/>
            <p:nvPr/>
          </p:nvSpPr>
          <p:spPr>
            <a:xfrm flipH="false" flipV="false" rot="0">
              <a:off x="0" y="0"/>
              <a:ext cx="905256" cy="925703"/>
            </a:xfrm>
            <a:custGeom>
              <a:avLst/>
              <a:gdLst/>
              <a:ahLst/>
              <a:cxnLst/>
              <a:rect r="r" b="b" t="t" l="l"/>
              <a:pathLst>
                <a:path h="925703" w="905256">
                  <a:moveTo>
                    <a:pt x="0" y="0"/>
                  </a:moveTo>
                  <a:lnTo>
                    <a:pt x="905256" y="0"/>
                  </a:lnTo>
                  <a:lnTo>
                    <a:pt x="905256" y="925703"/>
                  </a:lnTo>
                  <a:lnTo>
                    <a:pt x="0" y="925703"/>
                  </a:lnTo>
                  <a:lnTo>
                    <a:pt x="0" y="0"/>
                  </a:lnTo>
                  <a:close/>
                </a:path>
              </a:pathLst>
            </a:custGeom>
            <a:blipFill>
              <a:blip r:embed="rId13"/>
              <a:stretch>
                <a:fillRect l="-1133" t="0" r="-1130" b="-5"/>
              </a:stretch>
            </a:blipFill>
          </p:spPr>
        </p:sp>
      </p:grpSp>
      <p:grpSp>
        <p:nvGrpSpPr>
          <p:cNvPr name="Group 30" id="30"/>
          <p:cNvGrpSpPr/>
          <p:nvPr/>
        </p:nvGrpSpPr>
        <p:grpSpPr>
          <a:xfrm rot="0">
            <a:off x="10084394" y="380639"/>
            <a:ext cx="819282" cy="767174"/>
            <a:chOff x="0" y="0"/>
            <a:chExt cx="1092376" cy="1022899"/>
          </a:xfrm>
        </p:grpSpPr>
        <p:sp>
          <p:nvSpPr>
            <p:cNvPr name="Freeform 31" id="31"/>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14"/>
              <a:stretch>
                <a:fillRect l="-14902" t="0" r="-14907" b="-4"/>
              </a:stretch>
            </a:blipFill>
          </p:spPr>
        </p:sp>
      </p:grpSp>
      <p:sp>
        <p:nvSpPr>
          <p:cNvPr name="TextBox 32" id="32"/>
          <p:cNvSpPr txBox="true"/>
          <p:nvPr/>
        </p:nvSpPr>
        <p:spPr>
          <a:xfrm rot="0">
            <a:off x="6780620" y="5463181"/>
            <a:ext cx="553614" cy="558702"/>
          </a:xfrm>
          <a:prstGeom prst="rect">
            <a:avLst/>
          </a:prstGeom>
        </p:spPr>
        <p:txBody>
          <a:bodyPr anchor="t" rtlCol="false" tIns="0" lIns="0" bIns="0" rIns="0">
            <a:spAutoFit/>
          </a:bodyPr>
          <a:lstStyle/>
          <a:p>
            <a:pPr algn="ctr">
              <a:lnSpc>
                <a:spcPts val="4104"/>
              </a:lnSpc>
            </a:pPr>
            <a:r>
              <a:rPr lang="en-US" sz="4104">
                <a:solidFill>
                  <a:srgbClr val="FFFFFF"/>
                </a:solidFill>
                <a:latin typeface="Eastman Condensed Bold"/>
                <a:ea typeface="Eastman Condensed Bold"/>
                <a:cs typeface="Eastman Condensed Bold"/>
                <a:sym typeface="Eastman Condensed Bold"/>
              </a:rPr>
              <a:t>2</a:t>
            </a:r>
          </a:p>
        </p:txBody>
      </p:sp>
      <p:sp>
        <p:nvSpPr>
          <p:cNvPr name="TextBox 33" id="33"/>
          <p:cNvSpPr txBox="true"/>
          <p:nvPr/>
        </p:nvSpPr>
        <p:spPr>
          <a:xfrm rot="0">
            <a:off x="918287" y="5470068"/>
            <a:ext cx="785377" cy="551815"/>
          </a:xfrm>
          <a:prstGeom prst="rect">
            <a:avLst/>
          </a:prstGeom>
        </p:spPr>
        <p:txBody>
          <a:bodyPr anchor="t" rtlCol="false" tIns="0" lIns="0" bIns="0" rIns="0">
            <a:spAutoFit/>
          </a:bodyPr>
          <a:lstStyle/>
          <a:p>
            <a:pPr algn="ctr">
              <a:lnSpc>
                <a:spcPts val="4100"/>
              </a:lnSpc>
            </a:pPr>
            <a:r>
              <a:rPr lang="en-US" sz="4100">
                <a:solidFill>
                  <a:srgbClr val="FFFFFF"/>
                </a:solidFill>
                <a:latin typeface="Eastman Condensed Bold"/>
                <a:ea typeface="Eastman Condensed Bold"/>
                <a:cs typeface="Eastman Condensed Bold"/>
                <a:sym typeface="Eastman Condensed Bold"/>
              </a:rPr>
              <a:t>1</a:t>
            </a:r>
          </a:p>
        </p:txBody>
      </p:sp>
      <p:sp>
        <p:nvSpPr>
          <p:cNvPr name="TextBox 34" id="34"/>
          <p:cNvSpPr txBox="true"/>
          <p:nvPr/>
        </p:nvSpPr>
        <p:spPr>
          <a:xfrm rot="0">
            <a:off x="12820761" y="5470068"/>
            <a:ext cx="244822" cy="551815"/>
          </a:xfrm>
          <a:prstGeom prst="rect">
            <a:avLst/>
          </a:prstGeom>
        </p:spPr>
        <p:txBody>
          <a:bodyPr anchor="t" rtlCol="false" tIns="0" lIns="0" bIns="0" rIns="0">
            <a:spAutoFit/>
          </a:bodyPr>
          <a:lstStyle/>
          <a:p>
            <a:pPr algn="ctr">
              <a:lnSpc>
                <a:spcPts val="4100"/>
              </a:lnSpc>
              <a:spcBef>
                <a:spcPct val="0"/>
              </a:spcBef>
            </a:pPr>
            <a:r>
              <a:rPr lang="en-US" sz="4100">
                <a:solidFill>
                  <a:srgbClr val="FFFFFF"/>
                </a:solidFill>
                <a:latin typeface="Eastman Condensed Bold"/>
                <a:ea typeface="Eastman Condensed Bold"/>
                <a:cs typeface="Eastman Condensed Bold"/>
                <a:sym typeface="Eastman Condensed Bold"/>
              </a:rPr>
              <a:t>3</a:t>
            </a:r>
          </a:p>
        </p:txBody>
      </p:sp>
      <p:sp>
        <p:nvSpPr>
          <p:cNvPr name="TextBox 35" id="35"/>
          <p:cNvSpPr txBox="true"/>
          <p:nvPr/>
        </p:nvSpPr>
        <p:spPr>
          <a:xfrm rot="0">
            <a:off x="2011108" y="3031374"/>
            <a:ext cx="14466177" cy="1600200"/>
          </a:xfrm>
          <a:prstGeom prst="rect">
            <a:avLst/>
          </a:prstGeom>
        </p:spPr>
        <p:txBody>
          <a:bodyPr anchor="t" rtlCol="false" tIns="0" lIns="0" bIns="0" rIns="0">
            <a:spAutoFit/>
          </a:bodyPr>
          <a:lstStyle/>
          <a:p>
            <a:pPr algn="ctr">
              <a:lnSpc>
                <a:spcPts val="4200"/>
              </a:lnSpc>
            </a:pPr>
            <a:r>
              <a:rPr lang="en-US" sz="3000">
                <a:solidFill>
                  <a:srgbClr val="022135"/>
                </a:solidFill>
                <a:latin typeface="Cloud"/>
                <a:ea typeface="Cloud"/>
                <a:cs typeface="Cloud"/>
                <a:sym typeface="Cloud"/>
              </a:rPr>
              <a:t>Penggunaan API menjadi fondasi utama dalam menghubungkan website dengan perangkat IoT. API berperan sebagai jembatan atau perantara yang memungkinkan dua entitas tersebut.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1025445" y="-712835"/>
            <a:ext cx="5155920" cy="2857239"/>
            <a:chOff x="0" y="0"/>
            <a:chExt cx="6874560" cy="3809652"/>
          </a:xfrm>
        </p:grpSpPr>
        <p:sp>
          <p:nvSpPr>
            <p:cNvPr name="Freeform 5" id="5"/>
            <p:cNvSpPr/>
            <p:nvPr/>
          </p:nvSpPr>
          <p:spPr>
            <a:xfrm flipH="true" flipV="true" rot="0">
              <a:off x="0" y="0"/>
              <a:ext cx="6874510" cy="3809619"/>
            </a:xfrm>
            <a:custGeom>
              <a:avLst/>
              <a:gdLst/>
              <a:ahLst/>
              <a:cxnLst/>
              <a:rect r="r" b="b" t="t" l="l"/>
              <a:pathLst>
                <a:path h="3809619" w="6874510">
                  <a:moveTo>
                    <a:pt x="6874510" y="3809619"/>
                  </a:moveTo>
                  <a:lnTo>
                    <a:pt x="0" y="3809619"/>
                  </a:lnTo>
                  <a:lnTo>
                    <a:pt x="0" y="0"/>
                  </a:lnTo>
                  <a:lnTo>
                    <a:pt x="6874510" y="0"/>
                  </a:lnTo>
                  <a:lnTo>
                    <a:pt x="6874510" y="3809619"/>
                  </a:lnTo>
                  <a:close/>
                </a:path>
              </a:pathLst>
            </a:custGeom>
            <a:blipFill>
              <a:blip r:embed="rId3"/>
              <a:stretch>
                <a:fillRect l="0" t="-106" r="0" b="-107"/>
              </a:stretch>
            </a:blipFill>
          </p:spPr>
        </p:sp>
      </p:grpSp>
      <p:grpSp>
        <p:nvGrpSpPr>
          <p:cNvPr name="Group 6" id="6"/>
          <p:cNvGrpSpPr/>
          <p:nvPr/>
        </p:nvGrpSpPr>
        <p:grpSpPr>
          <a:xfrm rot="0">
            <a:off x="14563628" y="8229600"/>
            <a:ext cx="4908884" cy="4114800"/>
            <a:chOff x="0" y="0"/>
            <a:chExt cx="6545179" cy="5486400"/>
          </a:xfrm>
        </p:grpSpPr>
        <p:sp>
          <p:nvSpPr>
            <p:cNvPr name="Freeform 7" id="7"/>
            <p:cNvSpPr/>
            <p:nvPr/>
          </p:nvSpPr>
          <p:spPr>
            <a:xfrm flipH="false" flipV="false" rot="0">
              <a:off x="0" y="0"/>
              <a:ext cx="6545199" cy="5486400"/>
            </a:xfrm>
            <a:custGeom>
              <a:avLst/>
              <a:gdLst/>
              <a:ahLst/>
              <a:cxnLst/>
              <a:rect r="r" b="b" t="t" l="l"/>
              <a:pathLst>
                <a:path h="5486400" w="6545199">
                  <a:moveTo>
                    <a:pt x="0" y="0"/>
                  </a:moveTo>
                  <a:lnTo>
                    <a:pt x="6545199" y="0"/>
                  </a:lnTo>
                  <a:lnTo>
                    <a:pt x="6545199" y="5486400"/>
                  </a:lnTo>
                  <a:lnTo>
                    <a:pt x="0" y="5486400"/>
                  </a:lnTo>
                  <a:lnTo>
                    <a:pt x="0" y="0"/>
                  </a:lnTo>
                  <a:close/>
                </a:path>
              </a:pathLst>
            </a:custGeom>
            <a:blipFill>
              <a:blip r:embed="rId4"/>
              <a:stretch>
                <a:fillRect l="0" t="-54" r="0" b="-54"/>
              </a:stretch>
            </a:blipFill>
          </p:spPr>
        </p:sp>
      </p:grpSp>
      <p:grpSp>
        <p:nvGrpSpPr>
          <p:cNvPr name="Group 8" id="8"/>
          <p:cNvGrpSpPr/>
          <p:nvPr/>
        </p:nvGrpSpPr>
        <p:grpSpPr>
          <a:xfrm rot="0">
            <a:off x="1552515" y="8964758"/>
            <a:ext cx="3561608" cy="3643588"/>
            <a:chOff x="0" y="0"/>
            <a:chExt cx="4748811" cy="4858117"/>
          </a:xfrm>
        </p:grpSpPr>
        <p:sp>
          <p:nvSpPr>
            <p:cNvPr name="Freeform 9" id="9"/>
            <p:cNvSpPr/>
            <p:nvPr/>
          </p:nvSpPr>
          <p:spPr>
            <a:xfrm flipH="false" flipV="false" rot="0">
              <a:off x="0" y="0"/>
              <a:ext cx="4748784" cy="4858131"/>
            </a:xfrm>
            <a:custGeom>
              <a:avLst/>
              <a:gdLst/>
              <a:ahLst/>
              <a:cxnLst/>
              <a:rect r="r" b="b" t="t" l="l"/>
              <a:pathLst>
                <a:path h="4858131" w="4748784">
                  <a:moveTo>
                    <a:pt x="0" y="0"/>
                  </a:moveTo>
                  <a:lnTo>
                    <a:pt x="4748784" y="0"/>
                  </a:lnTo>
                  <a:lnTo>
                    <a:pt x="4748784" y="4858131"/>
                  </a:lnTo>
                  <a:lnTo>
                    <a:pt x="0" y="4858131"/>
                  </a:lnTo>
                  <a:lnTo>
                    <a:pt x="0" y="0"/>
                  </a:lnTo>
                  <a:close/>
                </a:path>
              </a:pathLst>
            </a:custGeom>
            <a:blipFill>
              <a:blip r:embed="rId5"/>
              <a:stretch>
                <a:fillRect l="-82" t="0" r="-83" b="0"/>
              </a:stretch>
            </a:blipFill>
          </p:spPr>
        </p:sp>
      </p:grpSp>
      <p:sp>
        <p:nvSpPr>
          <p:cNvPr name="Freeform 10" id="10"/>
          <p:cNvSpPr/>
          <p:nvPr/>
        </p:nvSpPr>
        <p:spPr>
          <a:xfrm flipH="false" flipV="false" rot="0">
            <a:off x="1552434" y="1744447"/>
            <a:ext cx="6798106" cy="6798106"/>
          </a:xfrm>
          <a:custGeom>
            <a:avLst/>
            <a:gdLst/>
            <a:ahLst/>
            <a:cxnLst/>
            <a:rect r="r" b="b" t="t" l="l"/>
            <a:pathLst>
              <a:path h="6798106" w="6798106">
                <a:moveTo>
                  <a:pt x="0" y="0"/>
                </a:moveTo>
                <a:lnTo>
                  <a:pt x="6798106" y="0"/>
                </a:lnTo>
                <a:lnTo>
                  <a:pt x="6798106" y="6798106"/>
                </a:lnTo>
                <a:lnTo>
                  <a:pt x="0" y="67981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1" id="11"/>
          <p:cNvSpPr/>
          <p:nvPr/>
        </p:nvSpPr>
        <p:spPr>
          <a:xfrm flipH="false" flipV="false" rot="0">
            <a:off x="5662825" y="1483089"/>
            <a:ext cx="11072740" cy="7182688"/>
          </a:xfrm>
          <a:custGeom>
            <a:avLst/>
            <a:gdLst/>
            <a:ahLst/>
            <a:cxnLst/>
            <a:rect r="r" b="b" t="t" l="l"/>
            <a:pathLst>
              <a:path h="7182688" w="11072740">
                <a:moveTo>
                  <a:pt x="0" y="0"/>
                </a:moveTo>
                <a:lnTo>
                  <a:pt x="11072740" y="0"/>
                </a:lnTo>
                <a:lnTo>
                  <a:pt x="11072740" y="7182689"/>
                </a:lnTo>
                <a:lnTo>
                  <a:pt x="0" y="718268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2" id="12"/>
          <p:cNvGrpSpPr/>
          <p:nvPr/>
        </p:nvGrpSpPr>
        <p:grpSpPr>
          <a:xfrm rot="0">
            <a:off x="1991323" y="2183348"/>
            <a:ext cx="5920329" cy="5920305"/>
            <a:chOff x="0" y="0"/>
            <a:chExt cx="7893772" cy="7893740"/>
          </a:xfrm>
        </p:grpSpPr>
        <p:sp>
          <p:nvSpPr>
            <p:cNvPr name="Freeform 13" id="13"/>
            <p:cNvSpPr/>
            <p:nvPr/>
          </p:nvSpPr>
          <p:spPr>
            <a:xfrm flipH="false" flipV="false" rot="0">
              <a:off x="0" y="0"/>
              <a:ext cx="7893812" cy="7893685"/>
            </a:xfrm>
            <a:custGeom>
              <a:avLst/>
              <a:gdLst/>
              <a:ahLst/>
              <a:cxnLst/>
              <a:rect r="r" b="b" t="t" l="l"/>
              <a:pathLst>
                <a:path h="7893685" w="7893812">
                  <a:moveTo>
                    <a:pt x="7893812" y="3946906"/>
                  </a:moveTo>
                  <a:cubicBezTo>
                    <a:pt x="7893812" y="6126607"/>
                    <a:pt x="6126734" y="7893685"/>
                    <a:pt x="3946906" y="7893685"/>
                  </a:cubicBezTo>
                  <a:cubicBezTo>
                    <a:pt x="1767078" y="7893685"/>
                    <a:pt x="0" y="6126607"/>
                    <a:pt x="0" y="3946906"/>
                  </a:cubicBezTo>
                  <a:cubicBezTo>
                    <a:pt x="0" y="1767205"/>
                    <a:pt x="1767078" y="0"/>
                    <a:pt x="3946906" y="0"/>
                  </a:cubicBezTo>
                  <a:cubicBezTo>
                    <a:pt x="6126734" y="0"/>
                    <a:pt x="7893812" y="1767078"/>
                    <a:pt x="7893812" y="3946906"/>
                  </a:cubicBezTo>
                  <a:close/>
                </a:path>
              </a:pathLst>
            </a:custGeom>
            <a:blipFill>
              <a:blip r:embed="rId10"/>
              <a:stretch>
                <a:fillRect l="-38887" t="0" r="-38887" b="0"/>
              </a:stretch>
            </a:blipFill>
          </p:spPr>
        </p:sp>
      </p:grpSp>
      <p:grpSp>
        <p:nvGrpSpPr>
          <p:cNvPr name="Group 14" id="14"/>
          <p:cNvGrpSpPr/>
          <p:nvPr/>
        </p:nvGrpSpPr>
        <p:grpSpPr>
          <a:xfrm rot="0">
            <a:off x="16357519" y="-1821794"/>
            <a:ext cx="3561608" cy="3643588"/>
            <a:chOff x="0" y="0"/>
            <a:chExt cx="4748811" cy="4858117"/>
          </a:xfrm>
        </p:grpSpPr>
        <p:sp>
          <p:nvSpPr>
            <p:cNvPr name="Freeform 15" id="15"/>
            <p:cNvSpPr/>
            <p:nvPr/>
          </p:nvSpPr>
          <p:spPr>
            <a:xfrm flipH="false" flipV="false" rot="0">
              <a:off x="0" y="0"/>
              <a:ext cx="4748784" cy="4858131"/>
            </a:xfrm>
            <a:custGeom>
              <a:avLst/>
              <a:gdLst/>
              <a:ahLst/>
              <a:cxnLst/>
              <a:rect r="r" b="b" t="t" l="l"/>
              <a:pathLst>
                <a:path h="4858131" w="4748784">
                  <a:moveTo>
                    <a:pt x="0" y="0"/>
                  </a:moveTo>
                  <a:lnTo>
                    <a:pt x="4748784" y="0"/>
                  </a:lnTo>
                  <a:lnTo>
                    <a:pt x="4748784" y="4858131"/>
                  </a:lnTo>
                  <a:lnTo>
                    <a:pt x="0" y="4858131"/>
                  </a:lnTo>
                  <a:lnTo>
                    <a:pt x="0" y="0"/>
                  </a:lnTo>
                  <a:close/>
                </a:path>
              </a:pathLst>
            </a:custGeom>
            <a:blipFill>
              <a:blip r:embed="rId5"/>
              <a:stretch>
                <a:fillRect l="-82" t="0" r="-83" b="0"/>
              </a:stretch>
            </a:blipFill>
          </p:spPr>
        </p:sp>
      </p:grpSp>
      <p:sp>
        <p:nvSpPr>
          <p:cNvPr name="TextBox 16" id="16"/>
          <p:cNvSpPr txBox="true"/>
          <p:nvPr/>
        </p:nvSpPr>
        <p:spPr>
          <a:xfrm rot="0">
            <a:off x="8350540" y="4638142"/>
            <a:ext cx="9118785" cy="1163117"/>
          </a:xfrm>
          <a:prstGeom prst="rect">
            <a:avLst/>
          </a:prstGeom>
        </p:spPr>
        <p:txBody>
          <a:bodyPr anchor="t" rtlCol="false" tIns="0" lIns="0" bIns="0" rIns="0">
            <a:spAutoFit/>
          </a:bodyPr>
          <a:lstStyle/>
          <a:p>
            <a:pPr algn="l">
              <a:lnSpc>
                <a:spcPts val="8667"/>
              </a:lnSpc>
            </a:pPr>
            <a:r>
              <a:rPr lang="en-US" sz="8667">
                <a:solidFill>
                  <a:srgbClr val="FFFFFF"/>
                </a:solidFill>
                <a:latin typeface="Eastman Condensed Bold"/>
                <a:ea typeface="Eastman Condensed Bold"/>
                <a:cs typeface="Eastman Condensed Bold"/>
                <a:sym typeface="Eastman Condensed Bold"/>
              </a:rPr>
              <a:t>Keamanan IoT</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13745119" y="7351938"/>
            <a:ext cx="984559" cy="967329"/>
            <a:chOff x="0" y="0"/>
            <a:chExt cx="1312745" cy="1289772"/>
          </a:xfrm>
        </p:grpSpPr>
        <p:sp>
          <p:nvSpPr>
            <p:cNvPr name="Freeform 5" id="5"/>
            <p:cNvSpPr/>
            <p:nvPr/>
          </p:nvSpPr>
          <p:spPr>
            <a:xfrm flipH="false" flipV="false" rot="0">
              <a:off x="0" y="0"/>
              <a:ext cx="1312799" cy="1289812"/>
            </a:xfrm>
            <a:custGeom>
              <a:avLst/>
              <a:gdLst/>
              <a:ahLst/>
              <a:cxnLst/>
              <a:rect r="r" b="b" t="t" l="l"/>
              <a:pathLst>
                <a:path h="1289812" w="1312799">
                  <a:moveTo>
                    <a:pt x="0" y="0"/>
                  </a:moveTo>
                  <a:lnTo>
                    <a:pt x="1312799" y="0"/>
                  </a:lnTo>
                  <a:lnTo>
                    <a:pt x="1312799" y="1289812"/>
                  </a:lnTo>
                  <a:lnTo>
                    <a:pt x="0" y="1289812"/>
                  </a:lnTo>
                  <a:lnTo>
                    <a:pt x="0" y="0"/>
                  </a:lnTo>
                  <a:close/>
                </a:path>
              </a:pathLst>
            </a:custGeom>
            <a:blipFill>
              <a:blip r:embed="rId3"/>
              <a:stretch>
                <a:fillRect l="-88" t="0" r="-84" b="3"/>
              </a:stretch>
            </a:blipFill>
          </p:spPr>
        </p:sp>
      </p:grpSp>
      <p:grpSp>
        <p:nvGrpSpPr>
          <p:cNvPr name="Group 6" id="6"/>
          <p:cNvGrpSpPr/>
          <p:nvPr/>
        </p:nvGrpSpPr>
        <p:grpSpPr>
          <a:xfrm rot="0">
            <a:off x="1028700" y="9108289"/>
            <a:ext cx="1813321" cy="300022"/>
            <a:chOff x="0" y="0"/>
            <a:chExt cx="2417761" cy="400029"/>
          </a:xfrm>
        </p:grpSpPr>
        <p:sp>
          <p:nvSpPr>
            <p:cNvPr name="Freeform 7" id="7"/>
            <p:cNvSpPr/>
            <p:nvPr/>
          </p:nvSpPr>
          <p:spPr>
            <a:xfrm flipH="false" flipV="false" rot="0">
              <a:off x="0" y="0"/>
              <a:ext cx="2417699" cy="400050"/>
            </a:xfrm>
            <a:custGeom>
              <a:avLst/>
              <a:gdLst/>
              <a:ahLst/>
              <a:cxnLst/>
              <a:rect r="r" b="b" t="t" l="l"/>
              <a:pathLst>
                <a:path h="400050" w="2417699">
                  <a:moveTo>
                    <a:pt x="0" y="0"/>
                  </a:moveTo>
                  <a:lnTo>
                    <a:pt x="2417699" y="0"/>
                  </a:lnTo>
                  <a:lnTo>
                    <a:pt x="2417699" y="400050"/>
                  </a:lnTo>
                  <a:lnTo>
                    <a:pt x="0" y="400050"/>
                  </a:lnTo>
                  <a:lnTo>
                    <a:pt x="0" y="0"/>
                  </a:lnTo>
                  <a:close/>
                </a:path>
              </a:pathLst>
            </a:custGeom>
            <a:blipFill>
              <a:blip r:embed="rId4"/>
              <a:stretch>
                <a:fillRect l="0" t="-2212" r="-2" b="-2206"/>
              </a:stretch>
            </a:blipFill>
          </p:spPr>
        </p:sp>
      </p:grpSp>
      <p:grpSp>
        <p:nvGrpSpPr>
          <p:cNvPr name="Group 8" id="8"/>
          <p:cNvGrpSpPr/>
          <p:nvPr/>
        </p:nvGrpSpPr>
        <p:grpSpPr>
          <a:xfrm rot="0">
            <a:off x="-1757558" y="-2091297"/>
            <a:ext cx="3268873" cy="3344116"/>
            <a:chOff x="0" y="0"/>
            <a:chExt cx="4358497" cy="4458821"/>
          </a:xfrm>
        </p:grpSpPr>
        <p:sp>
          <p:nvSpPr>
            <p:cNvPr name="Freeform 9" id="9"/>
            <p:cNvSpPr/>
            <p:nvPr/>
          </p:nvSpPr>
          <p:spPr>
            <a:xfrm flipH="false" flipV="false" rot="0">
              <a:off x="0" y="0"/>
              <a:ext cx="4358513" cy="4458843"/>
            </a:xfrm>
            <a:custGeom>
              <a:avLst/>
              <a:gdLst/>
              <a:ahLst/>
              <a:cxnLst/>
              <a:rect r="r" b="b" t="t" l="l"/>
              <a:pathLst>
                <a:path h="4458843" w="4358513">
                  <a:moveTo>
                    <a:pt x="0" y="0"/>
                  </a:moveTo>
                  <a:lnTo>
                    <a:pt x="4358513" y="0"/>
                  </a:lnTo>
                  <a:lnTo>
                    <a:pt x="4358513" y="4458843"/>
                  </a:lnTo>
                  <a:lnTo>
                    <a:pt x="0" y="4458843"/>
                  </a:lnTo>
                  <a:lnTo>
                    <a:pt x="0" y="0"/>
                  </a:lnTo>
                  <a:close/>
                </a:path>
              </a:pathLst>
            </a:custGeom>
            <a:blipFill>
              <a:blip r:embed="rId5"/>
              <a:stretch>
                <a:fillRect l="0" t="-11" r="0" b="-11"/>
              </a:stretch>
            </a:blipFill>
          </p:spPr>
        </p:sp>
      </p:grpSp>
      <p:grpSp>
        <p:nvGrpSpPr>
          <p:cNvPr name="Group 10" id="10"/>
          <p:cNvGrpSpPr/>
          <p:nvPr/>
        </p:nvGrpSpPr>
        <p:grpSpPr>
          <a:xfrm rot="0">
            <a:off x="15852484" y="8229600"/>
            <a:ext cx="4022217" cy="4114800"/>
            <a:chOff x="0" y="0"/>
            <a:chExt cx="5362956" cy="5486400"/>
          </a:xfrm>
        </p:grpSpPr>
        <p:sp>
          <p:nvSpPr>
            <p:cNvPr name="Freeform 11" id="11"/>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5"/>
              <a:stretch>
                <a:fillRect l="-85" t="0" r="-85" b="0"/>
              </a:stretch>
            </a:blipFill>
          </p:spPr>
        </p:sp>
      </p:grpSp>
      <p:grpSp>
        <p:nvGrpSpPr>
          <p:cNvPr name="Group 12" id="12"/>
          <p:cNvGrpSpPr/>
          <p:nvPr/>
        </p:nvGrpSpPr>
        <p:grpSpPr>
          <a:xfrm rot="0">
            <a:off x="10682146" y="4266567"/>
            <a:ext cx="1455050" cy="1455050"/>
            <a:chOff x="0" y="0"/>
            <a:chExt cx="1940067" cy="1940067"/>
          </a:xfrm>
        </p:grpSpPr>
        <p:sp>
          <p:nvSpPr>
            <p:cNvPr name="Freeform 13" id="13"/>
            <p:cNvSpPr/>
            <p:nvPr/>
          </p:nvSpPr>
          <p:spPr>
            <a:xfrm flipH="false" flipV="false" rot="0">
              <a:off x="0" y="0"/>
              <a:ext cx="1940052" cy="1940052"/>
            </a:xfrm>
            <a:custGeom>
              <a:avLst/>
              <a:gdLst/>
              <a:ahLst/>
              <a:cxnLst/>
              <a:rect r="r" b="b" t="t" l="l"/>
              <a:pathLst>
                <a:path h="1940052" w="1940052">
                  <a:moveTo>
                    <a:pt x="0" y="0"/>
                  </a:moveTo>
                  <a:lnTo>
                    <a:pt x="1940052" y="0"/>
                  </a:lnTo>
                  <a:lnTo>
                    <a:pt x="1940052" y="1940052"/>
                  </a:lnTo>
                  <a:lnTo>
                    <a:pt x="0" y="1940052"/>
                  </a:lnTo>
                  <a:lnTo>
                    <a:pt x="0" y="0"/>
                  </a:lnTo>
                  <a:close/>
                </a:path>
              </a:pathLst>
            </a:custGeom>
            <a:blipFill>
              <a:blip r:embed="rId6"/>
              <a:stretch>
                <a:fillRect l="0" t="0" r="0" b="0"/>
              </a:stretch>
            </a:blipFill>
          </p:spPr>
        </p:sp>
      </p:grpSp>
      <p:grpSp>
        <p:nvGrpSpPr>
          <p:cNvPr name="Group 14" id="14"/>
          <p:cNvGrpSpPr/>
          <p:nvPr/>
        </p:nvGrpSpPr>
        <p:grpSpPr>
          <a:xfrm rot="0">
            <a:off x="13660765" y="1636775"/>
            <a:ext cx="1153265" cy="1153265"/>
            <a:chOff x="0" y="0"/>
            <a:chExt cx="1537687" cy="1537687"/>
          </a:xfrm>
        </p:grpSpPr>
        <p:sp>
          <p:nvSpPr>
            <p:cNvPr name="Freeform 15" id="15"/>
            <p:cNvSpPr/>
            <p:nvPr/>
          </p:nvSpPr>
          <p:spPr>
            <a:xfrm flipH="false" flipV="false" rot="0">
              <a:off x="0" y="0"/>
              <a:ext cx="1537716" cy="1537716"/>
            </a:xfrm>
            <a:custGeom>
              <a:avLst/>
              <a:gdLst/>
              <a:ahLst/>
              <a:cxnLst/>
              <a:rect r="r" b="b" t="t" l="l"/>
              <a:pathLst>
                <a:path h="1537716" w="1537716">
                  <a:moveTo>
                    <a:pt x="0" y="0"/>
                  </a:moveTo>
                  <a:lnTo>
                    <a:pt x="1537716" y="0"/>
                  </a:lnTo>
                  <a:lnTo>
                    <a:pt x="1537716" y="1537716"/>
                  </a:lnTo>
                  <a:lnTo>
                    <a:pt x="0" y="1537716"/>
                  </a:lnTo>
                  <a:lnTo>
                    <a:pt x="0" y="0"/>
                  </a:lnTo>
                  <a:close/>
                </a:path>
              </a:pathLst>
            </a:custGeom>
            <a:blipFill>
              <a:blip r:embed="rId7"/>
              <a:stretch>
                <a:fillRect l="0" t="0" r="1" b="1"/>
              </a:stretch>
            </a:blipFill>
          </p:spPr>
        </p:sp>
      </p:grpSp>
      <p:grpSp>
        <p:nvGrpSpPr>
          <p:cNvPr name="Group 16" id="16"/>
          <p:cNvGrpSpPr/>
          <p:nvPr/>
        </p:nvGrpSpPr>
        <p:grpSpPr>
          <a:xfrm rot="0">
            <a:off x="14739202" y="4516537"/>
            <a:ext cx="1288513" cy="955110"/>
            <a:chOff x="0" y="0"/>
            <a:chExt cx="1718017" cy="1273480"/>
          </a:xfrm>
        </p:grpSpPr>
        <p:sp>
          <p:nvSpPr>
            <p:cNvPr name="Freeform 17" id="17"/>
            <p:cNvSpPr/>
            <p:nvPr/>
          </p:nvSpPr>
          <p:spPr>
            <a:xfrm flipH="false" flipV="false" rot="0">
              <a:off x="0" y="0"/>
              <a:ext cx="1718056" cy="1273429"/>
            </a:xfrm>
            <a:custGeom>
              <a:avLst/>
              <a:gdLst/>
              <a:ahLst/>
              <a:cxnLst/>
              <a:rect r="r" b="b" t="t" l="l"/>
              <a:pathLst>
                <a:path h="1273429" w="1718056">
                  <a:moveTo>
                    <a:pt x="0" y="0"/>
                  </a:moveTo>
                  <a:lnTo>
                    <a:pt x="1718056" y="0"/>
                  </a:lnTo>
                  <a:lnTo>
                    <a:pt x="1718056" y="1273429"/>
                  </a:lnTo>
                  <a:lnTo>
                    <a:pt x="0" y="1273429"/>
                  </a:lnTo>
                  <a:lnTo>
                    <a:pt x="0" y="0"/>
                  </a:lnTo>
                  <a:close/>
                </a:path>
              </a:pathLst>
            </a:custGeom>
            <a:blipFill>
              <a:blip r:embed="rId8"/>
              <a:stretch>
                <a:fillRect l="0" t="-94" r="2" b="-98"/>
              </a:stretch>
            </a:blipFill>
          </p:spPr>
        </p:sp>
      </p:grpSp>
      <p:sp>
        <p:nvSpPr>
          <p:cNvPr name="Freeform 18" id="18"/>
          <p:cNvSpPr/>
          <p:nvPr/>
        </p:nvSpPr>
        <p:spPr>
          <a:xfrm flipH="false" flipV="false" rot="0">
            <a:off x="-394240" y="-94077"/>
            <a:ext cx="4558185" cy="1593145"/>
          </a:xfrm>
          <a:custGeom>
            <a:avLst/>
            <a:gdLst/>
            <a:ahLst/>
            <a:cxnLst/>
            <a:rect r="r" b="b" t="t" l="l"/>
            <a:pathLst>
              <a:path h="1593145" w="4558185">
                <a:moveTo>
                  <a:pt x="0" y="0"/>
                </a:moveTo>
                <a:lnTo>
                  <a:pt x="4558185" y="0"/>
                </a:lnTo>
                <a:lnTo>
                  <a:pt x="4558185" y="1593145"/>
                </a:lnTo>
                <a:lnTo>
                  <a:pt x="0" y="159314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9" id="19"/>
          <p:cNvGrpSpPr/>
          <p:nvPr/>
        </p:nvGrpSpPr>
        <p:grpSpPr>
          <a:xfrm rot="0">
            <a:off x="467676" y="722519"/>
            <a:ext cx="1421058" cy="606553"/>
            <a:chOff x="0" y="0"/>
            <a:chExt cx="1894744" cy="808737"/>
          </a:xfrm>
        </p:grpSpPr>
        <p:sp>
          <p:nvSpPr>
            <p:cNvPr name="Freeform 20" id="20"/>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11"/>
              <a:stretch>
                <a:fillRect l="-944" t="0" r="-946" b="0"/>
              </a:stretch>
            </a:blipFill>
          </p:spPr>
        </p:sp>
      </p:grpSp>
      <p:grpSp>
        <p:nvGrpSpPr>
          <p:cNvPr name="Group 21" id="21"/>
          <p:cNvGrpSpPr/>
          <p:nvPr/>
        </p:nvGrpSpPr>
        <p:grpSpPr>
          <a:xfrm rot="0">
            <a:off x="2127324" y="682364"/>
            <a:ext cx="678920" cy="694317"/>
            <a:chOff x="0" y="0"/>
            <a:chExt cx="905227" cy="925756"/>
          </a:xfrm>
        </p:grpSpPr>
        <p:sp>
          <p:nvSpPr>
            <p:cNvPr name="Freeform 22" id="22"/>
            <p:cNvSpPr/>
            <p:nvPr/>
          </p:nvSpPr>
          <p:spPr>
            <a:xfrm flipH="false" flipV="false" rot="0">
              <a:off x="0" y="0"/>
              <a:ext cx="905256" cy="925703"/>
            </a:xfrm>
            <a:custGeom>
              <a:avLst/>
              <a:gdLst/>
              <a:ahLst/>
              <a:cxnLst/>
              <a:rect r="r" b="b" t="t" l="l"/>
              <a:pathLst>
                <a:path h="925703" w="905256">
                  <a:moveTo>
                    <a:pt x="0" y="0"/>
                  </a:moveTo>
                  <a:lnTo>
                    <a:pt x="905256" y="0"/>
                  </a:lnTo>
                  <a:lnTo>
                    <a:pt x="905256" y="925703"/>
                  </a:lnTo>
                  <a:lnTo>
                    <a:pt x="0" y="925703"/>
                  </a:lnTo>
                  <a:lnTo>
                    <a:pt x="0" y="0"/>
                  </a:lnTo>
                  <a:close/>
                </a:path>
              </a:pathLst>
            </a:custGeom>
            <a:blipFill>
              <a:blip r:embed="rId12"/>
              <a:stretch>
                <a:fillRect l="-1133" t="0" r="-1130" b="-5"/>
              </a:stretch>
            </a:blipFill>
          </p:spPr>
        </p:sp>
      </p:grpSp>
      <p:grpSp>
        <p:nvGrpSpPr>
          <p:cNvPr name="Group 23" id="23"/>
          <p:cNvGrpSpPr/>
          <p:nvPr/>
        </p:nvGrpSpPr>
        <p:grpSpPr>
          <a:xfrm rot="0">
            <a:off x="3044835" y="642209"/>
            <a:ext cx="819282" cy="767174"/>
            <a:chOff x="0" y="0"/>
            <a:chExt cx="1092376" cy="1022899"/>
          </a:xfrm>
        </p:grpSpPr>
        <p:sp>
          <p:nvSpPr>
            <p:cNvPr name="Freeform 24" id="24"/>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13"/>
              <a:stretch>
                <a:fillRect l="-14902" t="0" r="-14907" b="-4"/>
              </a:stretch>
            </a:blipFill>
          </p:spPr>
        </p:sp>
      </p:grpSp>
      <p:grpSp>
        <p:nvGrpSpPr>
          <p:cNvPr name="Group 25" id="25"/>
          <p:cNvGrpSpPr/>
          <p:nvPr/>
        </p:nvGrpSpPr>
        <p:grpSpPr>
          <a:xfrm rot="0">
            <a:off x="926534" y="5171969"/>
            <a:ext cx="8177668" cy="2882620"/>
            <a:chOff x="0" y="0"/>
            <a:chExt cx="2153789" cy="759209"/>
          </a:xfrm>
        </p:grpSpPr>
        <p:sp>
          <p:nvSpPr>
            <p:cNvPr name="Freeform 26" id="26"/>
            <p:cNvSpPr/>
            <p:nvPr/>
          </p:nvSpPr>
          <p:spPr>
            <a:xfrm flipH="false" flipV="false" rot="0">
              <a:off x="0" y="0"/>
              <a:ext cx="2153789" cy="759209"/>
            </a:xfrm>
            <a:custGeom>
              <a:avLst/>
              <a:gdLst/>
              <a:ahLst/>
              <a:cxnLst/>
              <a:rect r="r" b="b" t="t" l="l"/>
              <a:pathLst>
                <a:path h="759209" w="2153789">
                  <a:moveTo>
                    <a:pt x="15147" y="0"/>
                  </a:moveTo>
                  <a:lnTo>
                    <a:pt x="2138642" y="0"/>
                  </a:lnTo>
                  <a:cubicBezTo>
                    <a:pt x="2147008" y="0"/>
                    <a:pt x="2153789" y="6782"/>
                    <a:pt x="2153789" y="15147"/>
                  </a:cubicBezTo>
                  <a:lnTo>
                    <a:pt x="2153789" y="744061"/>
                  </a:lnTo>
                  <a:cubicBezTo>
                    <a:pt x="2153789" y="752427"/>
                    <a:pt x="2147008" y="759209"/>
                    <a:pt x="2138642" y="759209"/>
                  </a:cubicBezTo>
                  <a:lnTo>
                    <a:pt x="15147" y="759209"/>
                  </a:lnTo>
                  <a:cubicBezTo>
                    <a:pt x="11130" y="759209"/>
                    <a:pt x="7277" y="757613"/>
                    <a:pt x="4437" y="754772"/>
                  </a:cubicBezTo>
                  <a:cubicBezTo>
                    <a:pt x="1596" y="751931"/>
                    <a:pt x="0" y="748079"/>
                    <a:pt x="0" y="744061"/>
                  </a:cubicBezTo>
                  <a:lnTo>
                    <a:pt x="0" y="15147"/>
                  </a:lnTo>
                  <a:cubicBezTo>
                    <a:pt x="0" y="6782"/>
                    <a:pt x="6782" y="0"/>
                    <a:pt x="15147" y="0"/>
                  </a:cubicBezTo>
                  <a:close/>
                </a:path>
              </a:pathLst>
            </a:custGeom>
            <a:solidFill>
              <a:srgbClr val="A6A6A6"/>
            </a:solidFill>
          </p:spPr>
        </p:sp>
        <p:sp>
          <p:nvSpPr>
            <p:cNvPr name="TextBox 27" id="27"/>
            <p:cNvSpPr txBox="true"/>
            <p:nvPr/>
          </p:nvSpPr>
          <p:spPr>
            <a:xfrm>
              <a:off x="0" y="-57150"/>
              <a:ext cx="2153789" cy="816359"/>
            </a:xfrm>
            <a:prstGeom prst="rect">
              <a:avLst/>
            </a:prstGeom>
          </p:spPr>
          <p:txBody>
            <a:bodyPr anchor="ctr" rtlCol="false" tIns="50800" lIns="50800" bIns="50800" rIns="50800"/>
            <a:lstStyle/>
            <a:p>
              <a:pPr algn="ctr">
                <a:lnSpc>
                  <a:spcPts val="3498"/>
                </a:lnSpc>
              </a:pPr>
            </a:p>
          </p:txBody>
        </p:sp>
      </p:grpSp>
      <p:grpSp>
        <p:nvGrpSpPr>
          <p:cNvPr name="Group 28" id="28"/>
          <p:cNvGrpSpPr/>
          <p:nvPr/>
        </p:nvGrpSpPr>
        <p:grpSpPr>
          <a:xfrm rot="0">
            <a:off x="926534" y="3170860"/>
            <a:ext cx="8217466" cy="1648685"/>
            <a:chOff x="0" y="0"/>
            <a:chExt cx="2164271" cy="434221"/>
          </a:xfrm>
        </p:grpSpPr>
        <p:sp>
          <p:nvSpPr>
            <p:cNvPr name="Freeform 29" id="29"/>
            <p:cNvSpPr/>
            <p:nvPr/>
          </p:nvSpPr>
          <p:spPr>
            <a:xfrm flipH="false" flipV="false" rot="0">
              <a:off x="0" y="0"/>
              <a:ext cx="2164271" cy="434221"/>
            </a:xfrm>
            <a:custGeom>
              <a:avLst/>
              <a:gdLst/>
              <a:ahLst/>
              <a:cxnLst/>
              <a:rect r="r" b="b" t="t" l="l"/>
              <a:pathLst>
                <a:path h="434221" w="2164271">
                  <a:moveTo>
                    <a:pt x="15074" y="0"/>
                  </a:moveTo>
                  <a:lnTo>
                    <a:pt x="2149197" y="0"/>
                  </a:lnTo>
                  <a:cubicBezTo>
                    <a:pt x="2153195" y="0"/>
                    <a:pt x="2157029" y="1588"/>
                    <a:pt x="2159856" y="4415"/>
                  </a:cubicBezTo>
                  <a:cubicBezTo>
                    <a:pt x="2162683" y="7242"/>
                    <a:pt x="2164271" y="11076"/>
                    <a:pt x="2164271" y="15074"/>
                  </a:cubicBezTo>
                  <a:lnTo>
                    <a:pt x="2164271" y="419147"/>
                  </a:lnTo>
                  <a:cubicBezTo>
                    <a:pt x="2164271" y="423145"/>
                    <a:pt x="2162683" y="426979"/>
                    <a:pt x="2159856" y="429806"/>
                  </a:cubicBezTo>
                  <a:cubicBezTo>
                    <a:pt x="2157029" y="432633"/>
                    <a:pt x="2153195" y="434221"/>
                    <a:pt x="2149197" y="434221"/>
                  </a:cubicBezTo>
                  <a:lnTo>
                    <a:pt x="15074" y="434221"/>
                  </a:lnTo>
                  <a:cubicBezTo>
                    <a:pt x="11076" y="434221"/>
                    <a:pt x="7242" y="432633"/>
                    <a:pt x="4415" y="429806"/>
                  </a:cubicBezTo>
                  <a:cubicBezTo>
                    <a:pt x="1588" y="426979"/>
                    <a:pt x="0" y="423145"/>
                    <a:pt x="0" y="419147"/>
                  </a:cubicBezTo>
                  <a:lnTo>
                    <a:pt x="0" y="15074"/>
                  </a:lnTo>
                  <a:cubicBezTo>
                    <a:pt x="0" y="11076"/>
                    <a:pt x="1588" y="7242"/>
                    <a:pt x="4415" y="4415"/>
                  </a:cubicBezTo>
                  <a:cubicBezTo>
                    <a:pt x="7242" y="1588"/>
                    <a:pt x="11076" y="0"/>
                    <a:pt x="15074" y="0"/>
                  </a:cubicBezTo>
                  <a:close/>
                </a:path>
              </a:pathLst>
            </a:custGeom>
            <a:solidFill>
              <a:srgbClr val="A6A6A6"/>
            </a:solidFill>
          </p:spPr>
        </p:sp>
        <p:sp>
          <p:nvSpPr>
            <p:cNvPr name="TextBox 30" id="30"/>
            <p:cNvSpPr txBox="true"/>
            <p:nvPr/>
          </p:nvSpPr>
          <p:spPr>
            <a:xfrm>
              <a:off x="0" y="-57150"/>
              <a:ext cx="2164271" cy="491371"/>
            </a:xfrm>
            <a:prstGeom prst="rect">
              <a:avLst/>
            </a:prstGeom>
          </p:spPr>
          <p:txBody>
            <a:bodyPr anchor="ctr" rtlCol="false" tIns="50800" lIns="50800" bIns="50800" rIns="50800"/>
            <a:lstStyle/>
            <a:p>
              <a:pPr algn="ctr">
                <a:lnSpc>
                  <a:spcPts val="3498"/>
                </a:lnSpc>
              </a:pPr>
            </a:p>
          </p:txBody>
        </p:sp>
      </p:grpSp>
      <p:grpSp>
        <p:nvGrpSpPr>
          <p:cNvPr name="Group 31" id="31"/>
          <p:cNvGrpSpPr/>
          <p:nvPr/>
        </p:nvGrpSpPr>
        <p:grpSpPr>
          <a:xfrm rot="0">
            <a:off x="10125438" y="3133732"/>
            <a:ext cx="8162563" cy="4432290"/>
            <a:chOff x="0" y="0"/>
            <a:chExt cx="1264595" cy="686678"/>
          </a:xfrm>
        </p:grpSpPr>
        <p:sp>
          <p:nvSpPr>
            <p:cNvPr name="Freeform 32" id="32"/>
            <p:cNvSpPr/>
            <p:nvPr/>
          </p:nvSpPr>
          <p:spPr>
            <a:xfrm flipH="false" flipV="false" rot="0">
              <a:off x="0" y="0"/>
              <a:ext cx="1264595" cy="686678"/>
            </a:xfrm>
            <a:custGeom>
              <a:avLst/>
              <a:gdLst/>
              <a:ahLst/>
              <a:cxnLst/>
              <a:rect r="r" b="b" t="t" l="l"/>
              <a:pathLst>
                <a:path h="686678" w="1264595">
                  <a:moveTo>
                    <a:pt x="0" y="0"/>
                  </a:moveTo>
                  <a:lnTo>
                    <a:pt x="1264595" y="0"/>
                  </a:lnTo>
                  <a:lnTo>
                    <a:pt x="1264595" y="686678"/>
                  </a:lnTo>
                  <a:lnTo>
                    <a:pt x="0" y="686678"/>
                  </a:lnTo>
                  <a:close/>
                </a:path>
              </a:pathLst>
            </a:custGeom>
            <a:blipFill>
              <a:blip r:embed="rId14"/>
              <a:stretch>
                <a:fillRect l="-578" t="0" r="-578" b="0"/>
              </a:stretch>
            </a:blipFill>
          </p:spPr>
        </p:sp>
      </p:grpSp>
      <p:sp>
        <p:nvSpPr>
          <p:cNvPr name="TextBox 33" id="33"/>
          <p:cNvSpPr txBox="true"/>
          <p:nvPr/>
        </p:nvSpPr>
        <p:spPr>
          <a:xfrm rot="0">
            <a:off x="1028700" y="2030658"/>
            <a:ext cx="8672330" cy="791337"/>
          </a:xfrm>
          <a:prstGeom prst="rect">
            <a:avLst/>
          </a:prstGeom>
        </p:spPr>
        <p:txBody>
          <a:bodyPr anchor="t" rtlCol="false" tIns="0" lIns="0" bIns="0" rIns="0">
            <a:spAutoFit/>
          </a:bodyPr>
          <a:lstStyle/>
          <a:p>
            <a:pPr algn="ctr">
              <a:lnSpc>
                <a:spcPts val="5994"/>
              </a:lnSpc>
            </a:pPr>
            <a:r>
              <a:rPr lang="en-US" sz="6000">
                <a:solidFill>
                  <a:srgbClr val="013049"/>
                </a:solidFill>
                <a:latin typeface="Eastman Condensed Bold"/>
                <a:ea typeface="Eastman Condensed Bold"/>
                <a:cs typeface="Eastman Condensed Bold"/>
                <a:sym typeface="Eastman Condensed Bold"/>
              </a:rPr>
              <a:t>MITM</a:t>
            </a:r>
          </a:p>
        </p:txBody>
      </p:sp>
      <p:sp>
        <p:nvSpPr>
          <p:cNvPr name="TextBox 34" id="34"/>
          <p:cNvSpPr txBox="true"/>
          <p:nvPr/>
        </p:nvSpPr>
        <p:spPr>
          <a:xfrm rot="0">
            <a:off x="1178206" y="5463295"/>
            <a:ext cx="7471651" cy="2233295"/>
          </a:xfrm>
          <a:prstGeom prst="rect">
            <a:avLst/>
          </a:prstGeom>
        </p:spPr>
        <p:txBody>
          <a:bodyPr anchor="t" rtlCol="false" tIns="0" lIns="0" bIns="0" rIns="0">
            <a:spAutoFit/>
          </a:bodyPr>
          <a:lstStyle/>
          <a:p>
            <a:pPr algn="just">
              <a:lnSpc>
                <a:spcPts val="4480"/>
              </a:lnSpc>
            </a:pPr>
            <a:r>
              <a:rPr lang="en-US" sz="3200">
                <a:solidFill>
                  <a:srgbClr val="022135"/>
                </a:solidFill>
                <a:latin typeface="Cloud"/>
                <a:ea typeface="Cloud"/>
                <a:cs typeface="Cloud"/>
                <a:sym typeface="Cloud"/>
              </a:rPr>
              <a:t>P</a:t>
            </a:r>
            <a:r>
              <a:rPr lang="en-US" sz="3200">
                <a:solidFill>
                  <a:srgbClr val="022135"/>
                </a:solidFill>
                <a:latin typeface="Cloud"/>
                <a:ea typeface="Cloud"/>
                <a:cs typeface="Cloud"/>
                <a:sym typeface="Cloud"/>
              </a:rPr>
              <a:t>enjahat mencegat permintaan atau respon API yang dikirim dari pengirim ke penerima untuk mencuri atau momodifikasi data</a:t>
            </a:r>
          </a:p>
        </p:txBody>
      </p:sp>
      <p:sp>
        <p:nvSpPr>
          <p:cNvPr name="TextBox 35" id="35"/>
          <p:cNvSpPr txBox="true"/>
          <p:nvPr/>
        </p:nvSpPr>
        <p:spPr>
          <a:xfrm rot="0">
            <a:off x="1178206" y="3407192"/>
            <a:ext cx="7471651" cy="1109345"/>
          </a:xfrm>
          <a:prstGeom prst="rect">
            <a:avLst/>
          </a:prstGeom>
        </p:spPr>
        <p:txBody>
          <a:bodyPr anchor="t" rtlCol="false" tIns="0" lIns="0" bIns="0" rIns="0">
            <a:spAutoFit/>
          </a:bodyPr>
          <a:lstStyle/>
          <a:p>
            <a:pPr algn="just">
              <a:lnSpc>
                <a:spcPts val="4480"/>
              </a:lnSpc>
            </a:pPr>
            <a:r>
              <a:rPr lang="en-US" sz="3200">
                <a:solidFill>
                  <a:srgbClr val="022135"/>
                </a:solidFill>
                <a:latin typeface="Cloud"/>
                <a:ea typeface="Cloud"/>
                <a:cs typeface="Cloud"/>
                <a:sym typeface="Cloud"/>
              </a:rPr>
              <a:t>Man In the Midle Attack salah satu jenis serangan yang berbahaya.</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18288000" cy="10287000"/>
            <a:chOff x="0" y="0"/>
            <a:chExt cx="24384000" cy="13716000"/>
          </a:xfrm>
        </p:grpSpPr>
        <p:sp>
          <p:nvSpPr>
            <p:cNvPr name="Freeform 3" id="3"/>
            <p:cNvSpPr/>
            <p:nvPr/>
          </p:nvSpPr>
          <p:spPr>
            <a:xfrm flipH="false" flipV="false" rot="0">
              <a:off x="0" y="0"/>
              <a:ext cx="24384000" cy="13716000"/>
            </a:xfrm>
            <a:custGeom>
              <a:avLst/>
              <a:gdLst/>
              <a:ahLst/>
              <a:cxnLst/>
              <a:rect r="r" b="b" t="t" l="l"/>
              <a:pathLst>
                <a:path h="13716000" w="24384000">
                  <a:moveTo>
                    <a:pt x="0" y="0"/>
                  </a:moveTo>
                  <a:lnTo>
                    <a:pt x="24384000" y="0"/>
                  </a:lnTo>
                  <a:lnTo>
                    <a:pt x="24384000" y="13716000"/>
                  </a:lnTo>
                  <a:lnTo>
                    <a:pt x="0" y="13716000"/>
                  </a:lnTo>
                  <a:lnTo>
                    <a:pt x="0" y="0"/>
                  </a:lnTo>
                  <a:close/>
                </a:path>
              </a:pathLst>
            </a:custGeom>
            <a:blipFill>
              <a:blip r:embed="rId2"/>
              <a:stretch>
                <a:fillRect l="0" t="0" r="0" b="0"/>
              </a:stretch>
            </a:blipFill>
          </p:spPr>
        </p:sp>
      </p:grpSp>
      <p:grpSp>
        <p:nvGrpSpPr>
          <p:cNvPr name="Group 4" id="4"/>
          <p:cNvGrpSpPr/>
          <p:nvPr/>
        </p:nvGrpSpPr>
        <p:grpSpPr>
          <a:xfrm rot="0">
            <a:off x="13745119" y="7351938"/>
            <a:ext cx="984559" cy="967329"/>
            <a:chOff x="0" y="0"/>
            <a:chExt cx="1312745" cy="1289772"/>
          </a:xfrm>
        </p:grpSpPr>
        <p:sp>
          <p:nvSpPr>
            <p:cNvPr name="Freeform 5" id="5"/>
            <p:cNvSpPr/>
            <p:nvPr/>
          </p:nvSpPr>
          <p:spPr>
            <a:xfrm flipH="false" flipV="false" rot="0">
              <a:off x="0" y="0"/>
              <a:ext cx="1312799" cy="1289812"/>
            </a:xfrm>
            <a:custGeom>
              <a:avLst/>
              <a:gdLst/>
              <a:ahLst/>
              <a:cxnLst/>
              <a:rect r="r" b="b" t="t" l="l"/>
              <a:pathLst>
                <a:path h="1289812" w="1312799">
                  <a:moveTo>
                    <a:pt x="0" y="0"/>
                  </a:moveTo>
                  <a:lnTo>
                    <a:pt x="1312799" y="0"/>
                  </a:lnTo>
                  <a:lnTo>
                    <a:pt x="1312799" y="1289812"/>
                  </a:lnTo>
                  <a:lnTo>
                    <a:pt x="0" y="1289812"/>
                  </a:lnTo>
                  <a:lnTo>
                    <a:pt x="0" y="0"/>
                  </a:lnTo>
                  <a:close/>
                </a:path>
              </a:pathLst>
            </a:custGeom>
            <a:blipFill>
              <a:blip r:embed="rId3"/>
              <a:stretch>
                <a:fillRect l="-88" t="0" r="-84" b="3"/>
              </a:stretch>
            </a:blipFill>
          </p:spPr>
        </p:sp>
      </p:grpSp>
      <p:grpSp>
        <p:nvGrpSpPr>
          <p:cNvPr name="Group 6" id="6"/>
          <p:cNvGrpSpPr/>
          <p:nvPr/>
        </p:nvGrpSpPr>
        <p:grpSpPr>
          <a:xfrm rot="0">
            <a:off x="1028700" y="9108289"/>
            <a:ext cx="1813321" cy="300022"/>
            <a:chOff x="0" y="0"/>
            <a:chExt cx="2417761" cy="400029"/>
          </a:xfrm>
        </p:grpSpPr>
        <p:sp>
          <p:nvSpPr>
            <p:cNvPr name="Freeform 7" id="7"/>
            <p:cNvSpPr/>
            <p:nvPr/>
          </p:nvSpPr>
          <p:spPr>
            <a:xfrm flipH="false" flipV="false" rot="0">
              <a:off x="0" y="0"/>
              <a:ext cx="2417699" cy="400050"/>
            </a:xfrm>
            <a:custGeom>
              <a:avLst/>
              <a:gdLst/>
              <a:ahLst/>
              <a:cxnLst/>
              <a:rect r="r" b="b" t="t" l="l"/>
              <a:pathLst>
                <a:path h="400050" w="2417699">
                  <a:moveTo>
                    <a:pt x="0" y="0"/>
                  </a:moveTo>
                  <a:lnTo>
                    <a:pt x="2417699" y="0"/>
                  </a:lnTo>
                  <a:lnTo>
                    <a:pt x="2417699" y="400050"/>
                  </a:lnTo>
                  <a:lnTo>
                    <a:pt x="0" y="400050"/>
                  </a:lnTo>
                  <a:lnTo>
                    <a:pt x="0" y="0"/>
                  </a:lnTo>
                  <a:close/>
                </a:path>
              </a:pathLst>
            </a:custGeom>
            <a:blipFill>
              <a:blip r:embed="rId4"/>
              <a:stretch>
                <a:fillRect l="0" t="-2212" r="-2" b="-2206"/>
              </a:stretch>
            </a:blipFill>
          </p:spPr>
        </p:sp>
      </p:grpSp>
      <p:grpSp>
        <p:nvGrpSpPr>
          <p:cNvPr name="Group 8" id="8"/>
          <p:cNvGrpSpPr/>
          <p:nvPr/>
        </p:nvGrpSpPr>
        <p:grpSpPr>
          <a:xfrm rot="0">
            <a:off x="-1757558" y="-2091297"/>
            <a:ext cx="3268873" cy="3344116"/>
            <a:chOff x="0" y="0"/>
            <a:chExt cx="4358497" cy="4458821"/>
          </a:xfrm>
        </p:grpSpPr>
        <p:sp>
          <p:nvSpPr>
            <p:cNvPr name="Freeform 9" id="9"/>
            <p:cNvSpPr/>
            <p:nvPr/>
          </p:nvSpPr>
          <p:spPr>
            <a:xfrm flipH="false" flipV="false" rot="0">
              <a:off x="0" y="0"/>
              <a:ext cx="4358513" cy="4458843"/>
            </a:xfrm>
            <a:custGeom>
              <a:avLst/>
              <a:gdLst/>
              <a:ahLst/>
              <a:cxnLst/>
              <a:rect r="r" b="b" t="t" l="l"/>
              <a:pathLst>
                <a:path h="4458843" w="4358513">
                  <a:moveTo>
                    <a:pt x="0" y="0"/>
                  </a:moveTo>
                  <a:lnTo>
                    <a:pt x="4358513" y="0"/>
                  </a:lnTo>
                  <a:lnTo>
                    <a:pt x="4358513" y="4458843"/>
                  </a:lnTo>
                  <a:lnTo>
                    <a:pt x="0" y="4458843"/>
                  </a:lnTo>
                  <a:lnTo>
                    <a:pt x="0" y="0"/>
                  </a:lnTo>
                  <a:close/>
                </a:path>
              </a:pathLst>
            </a:custGeom>
            <a:blipFill>
              <a:blip r:embed="rId5"/>
              <a:stretch>
                <a:fillRect l="0" t="-11" r="0" b="-11"/>
              </a:stretch>
            </a:blipFill>
          </p:spPr>
        </p:sp>
      </p:grpSp>
      <p:grpSp>
        <p:nvGrpSpPr>
          <p:cNvPr name="Group 10" id="10"/>
          <p:cNvGrpSpPr/>
          <p:nvPr/>
        </p:nvGrpSpPr>
        <p:grpSpPr>
          <a:xfrm rot="0">
            <a:off x="15852484" y="8229600"/>
            <a:ext cx="4022217" cy="4114800"/>
            <a:chOff x="0" y="0"/>
            <a:chExt cx="5362956" cy="5486400"/>
          </a:xfrm>
        </p:grpSpPr>
        <p:sp>
          <p:nvSpPr>
            <p:cNvPr name="Freeform 11" id="11"/>
            <p:cNvSpPr/>
            <p:nvPr/>
          </p:nvSpPr>
          <p:spPr>
            <a:xfrm flipH="false" flipV="false" rot="0">
              <a:off x="0" y="0"/>
              <a:ext cx="5362956" cy="5486400"/>
            </a:xfrm>
            <a:custGeom>
              <a:avLst/>
              <a:gdLst/>
              <a:ahLst/>
              <a:cxnLst/>
              <a:rect r="r" b="b" t="t" l="l"/>
              <a:pathLst>
                <a:path h="5486400" w="5362956">
                  <a:moveTo>
                    <a:pt x="0" y="0"/>
                  </a:moveTo>
                  <a:lnTo>
                    <a:pt x="5362956" y="0"/>
                  </a:lnTo>
                  <a:lnTo>
                    <a:pt x="5362956" y="5486400"/>
                  </a:lnTo>
                  <a:lnTo>
                    <a:pt x="0" y="5486400"/>
                  </a:lnTo>
                  <a:lnTo>
                    <a:pt x="0" y="0"/>
                  </a:lnTo>
                  <a:close/>
                </a:path>
              </a:pathLst>
            </a:custGeom>
            <a:blipFill>
              <a:blip r:embed="rId5"/>
              <a:stretch>
                <a:fillRect l="-85" t="0" r="-85" b="0"/>
              </a:stretch>
            </a:blipFill>
          </p:spPr>
        </p:sp>
      </p:grpSp>
      <p:grpSp>
        <p:nvGrpSpPr>
          <p:cNvPr name="Group 12" id="12"/>
          <p:cNvGrpSpPr/>
          <p:nvPr/>
        </p:nvGrpSpPr>
        <p:grpSpPr>
          <a:xfrm rot="0">
            <a:off x="10682146" y="4266567"/>
            <a:ext cx="1455050" cy="1455050"/>
            <a:chOff x="0" y="0"/>
            <a:chExt cx="1940067" cy="1940067"/>
          </a:xfrm>
        </p:grpSpPr>
        <p:sp>
          <p:nvSpPr>
            <p:cNvPr name="Freeform 13" id="13"/>
            <p:cNvSpPr/>
            <p:nvPr/>
          </p:nvSpPr>
          <p:spPr>
            <a:xfrm flipH="false" flipV="false" rot="0">
              <a:off x="0" y="0"/>
              <a:ext cx="1940052" cy="1940052"/>
            </a:xfrm>
            <a:custGeom>
              <a:avLst/>
              <a:gdLst/>
              <a:ahLst/>
              <a:cxnLst/>
              <a:rect r="r" b="b" t="t" l="l"/>
              <a:pathLst>
                <a:path h="1940052" w="1940052">
                  <a:moveTo>
                    <a:pt x="0" y="0"/>
                  </a:moveTo>
                  <a:lnTo>
                    <a:pt x="1940052" y="0"/>
                  </a:lnTo>
                  <a:lnTo>
                    <a:pt x="1940052" y="1940052"/>
                  </a:lnTo>
                  <a:lnTo>
                    <a:pt x="0" y="1940052"/>
                  </a:lnTo>
                  <a:lnTo>
                    <a:pt x="0" y="0"/>
                  </a:lnTo>
                  <a:close/>
                </a:path>
              </a:pathLst>
            </a:custGeom>
            <a:blipFill>
              <a:blip r:embed="rId6"/>
              <a:stretch>
                <a:fillRect l="0" t="0" r="0" b="0"/>
              </a:stretch>
            </a:blipFill>
          </p:spPr>
        </p:sp>
      </p:grpSp>
      <p:grpSp>
        <p:nvGrpSpPr>
          <p:cNvPr name="Group 14" id="14"/>
          <p:cNvGrpSpPr/>
          <p:nvPr/>
        </p:nvGrpSpPr>
        <p:grpSpPr>
          <a:xfrm rot="0">
            <a:off x="13660765" y="1636775"/>
            <a:ext cx="1153265" cy="1153265"/>
            <a:chOff x="0" y="0"/>
            <a:chExt cx="1537687" cy="1537687"/>
          </a:xfrm>
        </p:grpSpPr>
        <p:sp>
          <p:nvSpPr>
            <p:cNvPr name="Freeform 15" id="15"/>
            <p:cNvSpPr/>
            <p:nvPr/>
          </p:nvSpPr>
          <p:spPr>
            <a:xfrm flipH="false" flipV="false" rot="0">
              <a:off x="0" y="0"/>
              <a:ext cx="1537716" cy="1537716"/>
            </a:xfrm>
            <a:custGeom>
              <a:avLst/>
              <a:gdLst/>
              <a:ahLst/>
              <a:cxnLst/>
              <a:rect r="r" b="b" t="t" l="l"/>
              <a:pathLst>
                <a:path h="1537716" w="1537716">
                  <a:moveTo>
                    <a:pt x="0" y="0"/>
                  </a:moveTo>
                  <a:lnTo>
                    <a:pt x="1537716" y="0"/>
                  </a:lnTo>
                  <a:lnTo>
                    <a:pt x="1537716" y="1537716"/>
                  </a:lnTo>
                  <a:lnTo>
                    <a:pt x="0" y="1537716"/>
                  </a:lnTo>
                  <a:lnTo>
                    <a:pt x="0" y="0"/>
                  </a:lnTo>
                  <a:close/>
                </a:path>
              </a:pathLst>
            </a:custGeom>
            <a:blipFill>
              <a:blip r:embed="rId7"/>
              <a:stretch>
                <a:fillRect l="0" t="0" r="1" b="1"/>
              </a:stretch>
            </a:blipFill>
          </p:spPr>
        </p:sp>
      </p:grpSp>
      <p:grpSp>
        <p:nvGrpSpPr>
          <p:cNvPr name="Group 16" id="16"/>
          <p:cNvGrpSpPr/>
          <p:nvPr/>
        </p:nvGrpSpPr>
        <p:grpSpPr>
          <a:xfrm rot="0">
            <a:off x="14739202" y="4516537"/>
            <a:ext cx="1288513" cy="955110"/>
            <a:chOff x="0" y="0"/>
            <a:chExt cx="1718017" cy="1273480"/>
          </a:xfrm>
        </p:grpSpPr>
        <p:sp>
          <p:nvSpPr>
            <p:cNvPr name="Freeform 17" id="17"/>
            <p:cNvSpPr/>
            <p:nvPr/>
          </p:nvSpPr>
          <p:spPr>
            <a:xfrm flipH="false" flipV="false" rot="0">
              <a:off x="0" y="0"/>
              <a:ext cx="1718056" cy="1273429"/>
            </a:xfrm>
            <a:custGeom>
              <a:avLst/>
              <a:gdLst/>
              <a:ahLst/>
              <a:cxnLst/>
              <a:rect r="r" b="b" t="t" l="l"/>
              <a:pathLst>
                <a:path h="1273429" w="1718056">
                  <a:moveTo>
                    <a:pt x="0" y="0"/>
                  </a:moveTo>
                  <a:lnTo>
                    <a:pt x="1718056" y="0"/>
                  </a:lnTo>
                  <a:lnTo>
                    <a:pt x="1718056" y="1273429"/>
                  </a:lnTo>
                  <a:lnTo>
                    <a:pt x="0" y="1273429"/>
                  </a:lnTo>
                  <a:lnTo>
                    <a:pt x="0" y="0"/>
                  </a:lnTo>
                  <a:close/>
                </a:path>
              </a:pathLst>
            </a:custGeom>
            <a:blipFill>
              <a:blip r:embed="rId8"/>
              <a:stretch>
                <a:fillRect l="0" t="-94" r="2" b="-98"/>
              </a:stretch>
            </a:blipFill>
          </p:spPr>
        </p:sp>
      </p:grpSp>
      <p:sp>
        <p:nvSpPr>
          <p:cNvPr name="Freeform 18" id="18"/>
          <p:cNvSpPr/>
          <p:nvPr/>
        </p:nvSpPr>
        <p:spPr>
          <a:xfrm flipH="false" flipV="false" rot="0">
            <a:off x="-394240" y="-94077"/>
            <a:ext cx="4558185" cy="1593145"/>
          </a:xfrm>
          <a:custGeom>
            <a:avLst/>
            <a:gdLst/>
            <a:ahLst/>
            <a:cxnLst/>
            <a:rect r="r" b="b" t="t" l="l"/>
            <a:pathLst>
              <a:path h="1593145" w="4558185">
                <a:moveTo>
                  <a:pt x="0" y="0"/>
                </a:moveTo>
                <a:lnTo>
                  <a:pt x="4558185" y="0"/>
                </a:lnTo>
                <a:lnTo>
                  <a:pt x="4558185" y="1593145"/>
                </a:lnTo>
                <a:lnTo>
                  <a:pt x="0" y="159314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19" id="19"/>
          <p:cNvGrpSpPr/>
          <p:nvPr/>
        </p:nvGrpSpPr>
        <p:grpSpPr>
          <a:xfrm rot="0">
            <a:off x="467676" y="722519"/>
            <a:ext cx="1421058" cy="606553"/>
            <a:chOff x="0" y="0"/>
            <a:chExt cx="1894744" cy="808737"/>
          </a:xfrm>
        </p:grpSpPr>
        <p:sp>
          <p:nvSpPr>
            <p:cNvPr name="Freeform 20" id="20"/>
            <p:cNvSpPr/>
            <p:nvPr/>
          </p:nvSpPr>
          <p:spPr>
            <a:xfrm flipH="false" flipV="false" rot="0">
              <a:off x="0" y="0"/>
              <a:ext cx="1894713" cy="808736"/>
            </a:xfrm>
            <a:custGeom>
              <a:avLst/>
              <a:gdLst/>
              <a:ahLst/>
              <a:cxnLst/>
              <a:rect r="r" b="b" t="t" l="l"/>
              <a:pathLst>
                <a:path h="808736" w="1894713">
                  <a:moveTo>
                    <a:pt x="0" y="0"/>
                  </a:moveTo>
                  <a:lnTo>
                    <a:pt x="1894713" y="0"/>
                  </a:lnTo>
                  <a:lnTo>
                    <a:pt x="1894713" y="808736"/>
                  </a:lnTo>
                  <a:lnTo>
                    <a:pt x="0" y="808736"/>
                  </a:lnTo>
                  <a:lnTo>
                    <a:pt x="0" y="0"/>
                  </a:lnTo>
                  <a:close/>
                </a:path>
              </a:pathLst>
            </a:custGeom>
            <a:blipFill>
              <a:blip r:embed="rId11"/>
              <a:stretch>
                <a:fillRect l="-944" t="0" r="-946" b="0"/>
              </a:stretch>
            </a:blipFill>
          </p:spPr>
        </p:sp>
      </p:grpSp>
      <p:grpSp>
        <p:nvGrpSpPr>
          <p:cNvPr name="Group 21" id="21"/>
          <p:cNvGrpSpPr/>
          <p:nvPr/>
        </p:nvGrpSpPr>
        <p:grpSpPr>
          <a:xfrm rot="0">
            <a:off x="2127324" y="682364"/>
            <a:ext cx="678920" cy="694317"/>
            <a:chOff x="0" y="0"/>
            <a:chExt cx="905227" cy="925756"/>
          </a:xfrm>
        </p:grpSpPr>
        <p:sp>
          <p:nvSpPr>
            <p:cNvPr name="Freeform 22" id="22"/>
            <p:cNvSpPr/>
            <p:nvPr/>
          </p:nvSpPr>
          <p:spPr>
            <a:xfrm flipH="false" flipV="false" rot="0">
              <a:off x="0" y="0"/>
              <a:ext cx="905256" cy="925703"/>
            </a:xfrm>
            <a:custGeom>
              <a:avLst/>
              <a:gdLst/>
              <a:ahLst/>
              <a:cxnLst/>
              <a:rect r="r" b="b" t="t" l="l"/>
              <a:pathLst>
                <a:path h="925703" w="905256">
                  <a:moveTo>
                    <a:pt x="0" y="0"/>
                  </a:moveTo>
                  <a:lnTo>
                    <a:pt x="905256" y="0"/>
                  </a:lnTo>
                  <a:lnTo>
                    <a:pt x="905256" y="925703"/>
                  </a:lnTo>
                  <a:lnTo>
                    <a:pt x="0" y="925703"/>
                  </a:lnTo>
                  <a:lnTo>
                    <a:pt x="0" y="0"/>
                  </a:lnTo>
                  <a:close/>
                </a:path>
              </a:pathLst>
            </a:custGeom>
            <a:blipFill>
              <a:blip r:embed="rId12"/>
              <a:stretch>
                <a:fillRect l="-1133" t="0" r="-1130" b="-5"/>
              </a:stretch>
            </a:blipFill>
          </p:spPr>
        </p:sp>
      </p:grpSp>
      <p:grpSp>
        <p:nvGrpSpPr>
          <p:cNvPr name="Group 23" id="23"/>
          <p:cNvGrpSpPr/>
          <p:nvPr/>
        </p:nvGrpSpPr>
        <p:grpSpPr>
          <a:xfrm rot="0">
            <a:off x="3044835" y="642209"/>
            <a:ext cx="819282" cy="767174"/>
            <a:chOff x="0" y="0"/>
            <a:chExt cx="1092376" cy="1022899"/>
          </a:xfrm>
        </p:grpSpPr>
        <p:sp>
          <p:nvSpPr>
            <p:cNvPr name="Freeform 24" id="24"/>
            <p:cNvSpPr/>
            <p:nvPr/>
          </p:nvSpPr>
          <p:spPr>
            <a:xfrm flipH="false" flipV="false" rot="0">
              <a:off x="0" y="0"/>
              <a:ext cx="1092327" cy="1022858"/>
            </a:xfrm>
            <a:custGeom>
              <a:avLst/>
              <a:gdLst/>
              <a:ahLst/>
              <a:cxnLst/>
              <a:rect r="r" b="b" t="t" l="l"/>
              <a:pathLst>
                <a:path h="1022858" w="1092327">
                  <a:moveTo>
                    <a:pt x="0" y="0"/>
                  </a:moveTo>
                  <a:lnTo>
                    <a:pt x="1092327" y="0"/>
                  </a:lnTo>
                  <a:lnTo>
                    <a:pt x="1092327" y="1022858"/>
                  </a:lnTo>
                  <a:lnTo>
                    <a:pt x="0" y="1022858"/>
                  </a:lnTo>
                  <a:lnTo>
                    <a:pt x="0" y="0"/>
                  </a:lnTo>
                  <a:close/>
                </a:path>
              </a:pathLst>
            </a:custGeom>
            <a:blipFill>
              <a:blip r:embed="rId13"/>
              <a:stretch>
                <a:fillRect l="-14902" t="0" r="-14907" b="-4"/>
              </a:stretch>
            </a:blipFill>
          </p:spPr>
        </p:sp>
      </p:grpSp>
      <p:grpSp>
        <p:nvGrpSpPr>
          <p:cNvPr name="Group 25" id="25"/>
          <p:cNvGrpSpPr/>
          <p:nvPr/>
        </p:nvGrpSpPr>
        <p:grpSpPr>
          <a:xfrm rot="0">
            <a:off x="926534" y="5591069"/>
            <a:ext cx="8177668" cy="2882620"/>
            <a:chOff x="0" y="0"/>
            <a:chExt cx="2153789" cy="759209"/>
          </a:xfrm>
        </p:grpSpPr>
        <p:sp>
          <p:nvSpPr>
            <p:cNvPr name="Freeform 26" id="26"/>
            <p:cNvSpPr/>
            <p:nvPr/>
          </p:nvSpPr>
          <p:spPr>
            <a:xfrm flipH="false" flipV="false" rot="0">
              <a:off x="0" y="0"/>
              <a:ext cx="2153789" cy="759209"/>
            </a:xfrm>
            <a:custGeom>
              <a:avLst/>
              <a:gdLst/>
              <a:ahLst/>
              <a:cxnLst/>
              <a:rect r="r" b="b" t="t" l="l"/>
              <a:pathLst>
                <a:path h="759209" w="2153789">
                  <a:moveTo>
                    <a:pt x="15147" y="0"/>
                  </a:moveTo>
                  <a:lnTo>
                    <a:pt x="2138642" y="0"/>
                  </a:lnTo>
                  <a:cubicBezTo>
                    <a:pt x="2147008" y="0"/>
                    <a:pt x="2153789" y="6782"/>
                    <a:pt x="2153789" y="15147"/>
                  </a:cubicBezTo>
                  <a:lnTo>
                    <a:pt x="2153789" y="744061"/>
                  </a:lnTo>
                  <a:cubicBezTo>
                    <a:pt x="2153789" y="752427"/>
                    <a:pt x="2147008" y="759209"/>
                    <a:pt x="2138642" y="759209"/>
                  </a:cubicBezTo>
                  <a:lnTo>
                    <a:pt x="15147" y="759209"/>
                  </a:lnTo>
                  <a:cubicBezTo>
                    <a:pt x="11130" y="759209"/>
                    <a:pt x="7277" y="757613"/>
                    <a:pt x="4437" y="754772"/>
                  </a:cubicBezTo>
                  <a:cubicBezTo>
                    <a:pt x="1596" y="751931"/>
                    <a:pt x="0" y="748079"/>
                    <a:pt x="0" y="744061"/>
                  </a:cubicBezTo>
                  <a:lnTo>
                    <a:pt x="0" y="15147"/>
                  </a:lnTo>
                  <a:cubicBezTo>
                    <a:pt x="0" y="6782"/>
                    <a:pt x="6782" y="0"/>
                    <a:pt x="15147" y="0"/>
                  </a:cubicBezTo>
                  <a:close/>
                </a:path>
              </a:pathLst>
            </a:custGeom>
            <a:solidFill>
              <a:srgbClr val="A6A6A6"/>
            </a:solidFill>
          </p:spPr>
        </p:sp>
        <p:sp>
          <p:nvSpPr>
            <p:cNvPr name="TextBox 27" id="27"/>
            <p:cNvSpPr txBox="true"/>
            <p:nvPr/>
          </p:nvSpPr>
          <p:spPr>
            <a:xfrm>
              <a:off x="0" y="-57150"/>
              <a:ext cx="2153789" cy="816359"/>
            </a:xfrm>
            <a:prstGeom prst="rect">
              <a:avLst/>
            </a:prstGeom>
          </p:spPr>
          <p:txBody>
            <a:bodyPr anchor="ctr" rtlCol="false" tIns="50800" lIns="50800" bIns="50800" rIns="50800"/>
            <a:lstStyle/>
            <a:p>
              <a:pPr algn="ctr">
                <a:lnSpc>
                  <a:spcPts val="3498"/>
                </a:lnSpc>
              </a:pPr>
            </a:p>
          </p:txBody>
        </p:sp>
      </p:grpSp>
      <p:grpSp>
        <p:nvGrpSpPr>
          <p:cNvPr name="Group 28" id="28"/>
          <p:cNvGrpSpPr/>
          <p:nvPr/>
        </p:nvGrpSpPr>
        <p:grpSpPr>
          <a:xfrm rot="0">
            <a:off x="926534" y="3170860"/>
            <a:ext cx="8217466" cy="2001110"/>
            <a:chOff x="0" y="0"/>
            <a:chExt cx="2164271" cy="527041"/>
          </a:xfrm>
        </p:grpSpPr>
        <p:sp>
          <p:nvSpPr>
            <p:cNvPr name="Freeform 29" id="29"/>
            <p:cNvSpPr/>
            <p:nvPr/>
          </p:nvSpPr>
          <p:spPr>
            <a:xfrm flipH="false" flipV="false" rot="0">
              <a:off x="0" y="0"/>
              <a:ext cx="2164271" cy="527041"/>
            </a:xfrm>
            <a:custGeom>
              <a:avLst/>
              <a:gdLst/>
              <a:ahLst/>
              <a:cxnLst/>
              <a:rect r="r" b="b" t="t" l="l"/>
              <a:pathLst>
                <a:path h="527041" w="2164271">
                  <a:moveTo>
                    <a:pt x="15074" y="0"/>
                  </a:moveTo>
                  <a:lnTo>
                    <a:pt x="2149197" y="0"/>
                  </a:lnTo>
                  <a:cubicBezTo>
                    <a:pt x="2153195" y="0"/>
                    <a:pt x="2157029" y="1588"/>
                    <a:pt x="2159856" y="4415"/>
                  </a:cubicBezTo>
                  <a:cubicBezTo>
                    <a:pt x="2162683" y="7242"/>
                    <a:pt x="2164271" y="11076"/>
                    <a:pt x="2164271" y="15074"/>
                  </a:cubicBezTo>
                  <a:lnTo>
                    <a:pt x="2164271" y="511967"/>
                  </a:lnTo>
                  <a:cubicBezTo>
                    <a:pt x="2164271" y="515965"/>
                    <a:pt x="2162683" y="519799"/>
                    <a:pt x="2159856" y="522626"/>
                  </a:cubicBezTo>
                  <a:cubicBezTo>
                    <a:pt x="2157029" y="525453"/>
                    <a:pt x="2153195" y="527041"/>
                    <a:pt x="2149197" y="527041"/>
                  </a:cubicBezTo>
                  <a:lnTo>
                    <a:pt x="15074" y="527041"/>
                  </a:lnTo>
                  <a:cubicBezTo>
                    <a:pt x="11076" y="527041"/>
                    <a:pt x="7242" y="525453"/>
                    <a:pt x="4415" y="522626"/>
                  </a:cubicBezTo>
                  <a:cubicBezTo>
                    <a:pt x="1588" y="519799"/>
                    <a:pt x="0" y="515965"/>
                    <a:pt x="0" y="511967"/>
                  </a:cubicBezTo>
                  <a:lnTo>
                    <a:pt x="0" y="15074"/>
                  </a:lnTo>
                  <a:cubicBezTo>
                    <a:pt x="0" y="11076"/>
                    <a:pt x="1588" y="7242"/>
                    <a:pt x="4415" y="4415"/>
                  </a:cubicBezTo>
                  <a:cubicBezTo>
                    <a:pt x="7242" y="1588"/>
                    <a:pt x="11076" y="0"/>
                    <a:pt x="15074" y="0"/>
                  </a:cubicBezTo>
                  <a:close/>
                </a:path>
              </a:pathLst>
            </a:custGeom>
            <a:solidFill>
              <a:srgbClr val="A6A6A6"/>
            </a:solidFill>
          </p:spPr>
        </p:sp>
        <p:sp>
          <p:nvSpPr>
            <p:cNvPr name="TextBox 30" id="30"/>
            <p:cNvSpPr txBox="true"/>
            <p:nvPr/>
          </p:nvSpPr>
          <p:spPr>
            <a:xfrm>
              <a:off x="0" y="-57150"/>
              <a:ext cx="2164271" cy="584191"/>
            </a:xfrm>
            <a:prstGeom prst="rect">
              <a:avLst/>
            </a:prstGeom>
          </p:spPr>
          <p:txBody>
            <a:bodyPr anchor="ctr" rtlCol="false" tIns="50800" lIns="50800" bIns="50800" rIns="50800"/>
            <a:lstStyle/>
            <a:p>
              <a:pPr algn="ctr">
                <a:lnSpc>
                  <a:spcPts val="3498"/>
                </a:lnSpc>
              </a:pPr>
            </a:p>
          </p:txBody>
        </p:sp>
      </p:grpSp>
      <p:grpSp>
        <p:nvGrpSpPr>
          <p:cNvPr name="Group 31" id="31"/>
          <p:cNvGrpSpPr/>
          <p:nvPr/>
        </p:nvGrpSpPr>
        <p:grpSpPr>
          <a:xfrm rot="0">
            <a:off x="9701030" y="3955914"/>
            <a:ext cx="9183798" cy="3531407"/>
            <a:chOff x="0" y="0"/>
            <a:chExt cx="1422811" cy="547107"/>
          </a:xfrm>
        </p:grpSpPr>
        <p:sp>
          <p:nvSpPr>
            <p:cNvPr name="Freeform 32" id="32"/>
            <p:cNvSpPr/>
            <p:nvPr/>
          </p:nvSpPr>
          <p:spPr>
            <a:xfrm flipH="false" flipV="false" rot="0">
              <a:off x="0" y="0"/>
              <a:ext cx="1422811" cy="547107"/>
            </a:xfrm>
            <a:custGeom>
              <a:avLst/>
              <a:gdLst/>
              <a:ahLst/>
              <a:cxnLst/>
              <a:rect r="r" b="b" t="t" l="l"/>
              <a:pathLst>
                <a:path h="547107" w="1422811">
                  <a:moveTo>
                    <a:pt x="0" y="0"/>
                  </a:moveTo>
                  <a:lnTo>
                    <a:pt x="1422811" y="0"/>
                  </a:lnTo>
                  <a:lnTo>
                    <a:pt x="1422811" y="547107"/>
                  </a:lnTo>
                  <a:lnTo>
                    <a:pt x="0" y="547107"/>
                  </a:lnTo>
                  <a:close/>
                </a:path>
              </a:pathLst>
            </a:custGeom>
            <a:blipFill>
              <a:blip r:embed="rId14"/>
              <a:stretch>
                <a:fillRect l="-77" t="0" r="-77" b="0"/>
              </a:stretch>
            </a:blipFill>
          </p:spPr>
        </p:sp>
      </p:grpSp>
      <p:sp>
        <p:nvSpPr>
          <p:cNvPr name="TextBox 33" id="33"/>
          <p:cNvSpPr txBox="true"/>
          <p:nvPr/>
        </p:nvSpPr>
        <p:spPr>
          <a:xfrm rot="0">
            <a:off x="1028700" y="2030658"/>
            <a:ext cx="8672330" cy="791337"/>
          </a:xfrm>
          <a:prstGeom prst="rect">
            <a:avLst/>
          </a:prstGeom>
        </p:spPr>
        <p:txBody>
          <a:bodyPr anchor="t" rtlCol="false" tIns="0" lIns="0" bIns="0" rIns="0">
            <a:spAutoFit/>
          </a:bodyPr>
          <a:lstStyle/>
          <a:p>
            <a:pPr algn="ctr">
              <a:lnSpc>
                <a:spcPts val="5994"/>
              </a:lnSpc>
            </a:pPr>
            <a:r>
              <a:rPr lang="en-US" sz="6000">
                <a:solidFill>
                  <a:srgbClr val="013049"/>
                </a:solidFill>
                <a:latin typeface="Eastman Condensed Bold"/>
                <a:ea typeface="Eastman Condensed Bold"/>
                <a:cs typeface="Eastman Condensed Bold"/>
                <a:sym typeface="Eastman Condensed Bold"/>
              </a:rPr>
              <a:t>DOS</a:t>
            </a:r>
          </a:p>
        </p:txBody>
      </p:sp>
      <p:sp>
        <p:nvSpPr>
          <p:cNvPr name="TextBox 34" id="34"/>
          <p:cNvSpPr txBox="true"/>
          <p:nvPr/>
        </p:nvSpPr>
        <p:spPr>
          <a:xfrm rot="0">
            <a:off x="1178206" y="5882395"/>
            <a:ext cx="7657127" cy="2795270"/>
          </a:xfrm>
          <a:prstGeom prst="rect">
            <a:avLst/>
          </a:prstGeom>
        </p:spPr>
        <p:txBody>
          <a:bodyPr anchor="t" rtlCol="false" tIns="0" lIns="0" bIns="0" rIns="0">
            <a:spAutoFit/>
          </a:bodyPr>
          <a:lstStyle/>
          <a:p>
            <a:pPr algn="just">
              <a:lnSpc>
                <a:spcPts val="4480"/>
              </a:lnSpc>
            </a:pPr>
            <a:r>
              <a:rPr lang="en-US" sz="3200">
                <a:solidFill>
                  <a:srgbClr val="022135"/>
                </a:solidFill>
                <a:latin typeface="Cloud"/>
                <a:ea typeface="Cloud"/>
                <a:cs typeface="Cloud"/>
                <a:sym typeface="Cloud"/>
              </a:rPr>
              <a:t>Serangan DoS dapat datang dari beberapa penyerang secara bersamaan yang </a:t>
            </a:r>
            <a:r>
              <a:rPr lang="en-US" sz="3200">
                <a:solidFill>
                  <a:srgbClr val="022135"/>
                </a:solidFill>
                <a:latin typeface="Cloud"/>
                <a:ea typeface="Cloud"/>
                <a:cs typeface="Cloud"/>
                <a:sym typeface="Cloud"/>
              </a:rPr>
              <a:t>disebut sebagai Distributed denial-of-service (DdoS).</a:t>
            </a:r>
          </a:p>
          <a:p>
            <a:pPr algn="just">
              <a:lnSpc>
                <a:spcPts val="4480"/>
              </a:lnSpc>
            </a:pPr>
          </a:p>
        </p:txBody>
      </p:sp>
      <p:sp>
        <p:nvSpPr>
          <p:cNvPr name="TextBox 35" id="35"/>
          <p:cNvSpPr txBox="true"/>
          <p:nvPr/>
        </p:nvSpPr>
        <p:spPr>
          <a:xfrm rot="0">
            <a:off x="1158306" y="3322772"/>
            <a:ext cx="7677026" cy="1671320"/>
          </a:xfrm>
          <a:prstGeom prst="rect">
            <a:avLst/>
          </a:prstGeom>
        </p:spPr>
        <p:txBody>
          <a:bodyPr anchor="t" rtlCol="false" tIns="0" lIns="0" bIns="0" rIns="0">
            <a:spAutoFit/>
          </a:bodyPr>
          <a:lstStyle/>
          <a:p>
            <a:pPr algn="just">
              <a:lnSpc>
                <a:spcPts val="4480"/>
              </a:lnSpc>
            </a:pPr>
            <a:r>
              <a:rPr lang="en-US" sz="3200">
                <a:solidFill>
                  <a:srgbClr val="022135"/>
                </a:solidFill>
                <a:latin typeface="Cloud"/>
                <a:ea typeface="Cloud"/>
                <a:cs typeface="Cloud"/>
                <a:sym typeface="Cloud"/>
              </a:rPr>
              <a:t>Denial of Services adalah serangan  yang mengirimkan sejumlah permintaan API yang membuat server melambat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DAGI7mS7OJk</dc:identifier>
  <dcterms:modified xsi:type="dcterms:W3CDTF">2011-08-01T06:04:30Z</dcterms:modified>
  <cp:revision>1</cp:revision>
  <dc:title>BAB 8 API.pptx</dc:title>
</cp:coreProperties>
</file>