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8288000" cy="10287000"/>
  <p:notesSz cx="6858000" cy="9144000"/>
  <p:embeddedFontLst>
    <p:embeddedFont>
      <p:font typeface="Aharoni" panose="02010803020104030203" pitchFamily="2" charset="-79"/>
      <p:bold r:id="rId19"/>
    </p:embeddedFont>
    <p:embeddedFont>
      <p:font typeface="Calibri" panose="020F0502020204030204" pitchFamily="34" charset="0"/>
      <p:regular r:id="rId20"/>
      <p:bold r:id="rId21"/>
      <p:italic r:id="rId22"/>
      <p:boldItalic r:id="rId23"/>
    </p:embeddedFont>
    <p:embeddedFont>
      <p:font typeface="Glacial Indifference" panose="020B0604020202020204" charset="0"/>
      <p:regular r:id="rId24"/>
    </p:embeddedFont>
    <p:embeddedFont>
      <p:font typeface="Poppins" panose="020B0604020202020204" charset="0"/>
      <p:regular r:id="rId25"/>
    </p:embeddedFont>
    <p:embeddedFont>
      <p:font typeface="Poppins Bold" panose="020B0604020202020204" charset="0"/>
      <p:regular r:id="rId26"/>
    </p:embeddedFont>
    <p:embeddedFont>
      <p:font typeface="Poppin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4" autoAdjust="0"/>
    <p:restoredTop sz="94622" autoAdjust="0"/>
  </p:normalViewPr>
  <p:slideViewPr>
    <p:cSldViewPr>
      <p:cViewPr varScale="1">
        <p:scale>
          <a:sx n="25" d="100"/>
          <a:sy n="25" d="100"/>
        </p:scale>
        <p:origin x="16"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jpeg"/><Relationship Id="rId7"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9400" y="6151172"/>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3" y="9759505"/>
            <a:ext cx="18288000" cy="641795"/>
            <a:chOff x="0" y="0"/>
            <a:chExt cx="4816593" cy="169032"/>
          </a:xfrm>
        </p:grpSpPr>
        <p:sp>
          <p:nvSpPr>
            <p:cNvPr id="6" name="Freeform 6"/>
            <p:cNvSpPr/>
            <p:nvPr/>
          </p:nvSpPr>
          <p:spPr>
            <a:xfrm>
              <a:off x="0" y="0"/>
              <a:ext cx="4816592" cy="169032"/>
            </a:xfrm>
            <a:custGeom>
              <a:avLst/>
              <a:gdLst/>
              <a:ahLst/>
              <a:cxnLst/>
              <a:rect l="l" t="t" r="r" b="b"/>
              <a:pathLst>
                <a:path w="4816592" h="169032">
                  <a:moveTo>
                    <a:pt x="0" y="0"/>
                  </a:moveTo>
                  <a:lnTo>
                    <a:pt x="4816592" y="0"/>
                  </a:lnTo>
                  <a:lnTo>
                    <a:pt x="4816592" y="169032"/>
                  </a:lnTo>
                  <a:lnTo>
                    <a:pt x="0" y="169032"/>
                  </a:lnTo>
                  <a:close/>
                </a:path>
              </a:pathLst>
            </a:custGeom>
            <a:solidFill>
              <a:srgbClr val="1B3640"/>
            </a:solidFill>
          </p:spPr>
        </p:sp>
        <p:sp>
          <p:nvSpPr>
            <p:cNvPr id="7" name="TextBox 7"/>
            <p:cNvSpPr txBox="1"/>
            <p:nvPr/>
          </p:nvSpPr>
          <p:spPr>
            <a:xfrm>
              <a:off x="0" y="-38100"/>
              <a:ext cx="4816593" cy="207132"/>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V="1">
            <a:off x="74" y="10222953"/>
            <a:ext cx="18288000" cy="19050"/>
          </a:xfrm>
          <a:prstGeom prst="line">
            <a:avLst/>
          </a:prstGeom>
          <a:ln w="142875" cap="flat">
            <a:solidFill>
              <a:srgbClr val="EC791E"/>
            </a:solidFill>
            <a:prstDash val="solid"/>
            <a:headEnd type="none" w="sm" len="sm"/>
            <a:tailEnd type="none" w="sm" len="sm"/>
          </a:ln>
        </p:spPr>
      </p:sp>
      <p:grpSp>
        <p:nvGrpSpPr>
          <p:cNvPr id="9" name="Group 9"/>
          <p:cNvGrpSpPr>
            <a:grpSpLocks noChangeAspect="1"/>
          </p:cNvGrpSpPr>
          <p:nvPr/>
        </p:nvGrpSpPr>
        <p:grpSpPr>
          <a:xfrm>
            <a:off x="-2819400" y="1464096"/>
            <a:ext cx="5231810" cy="4530511"/>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29804"/>
              </a:srgbClr>
            </a:solidFill>
            <a:ln w="12700">
              <a:solidFill>
                <a:schemeClr val="accent1">
                  <a:lumMod val="20000"/>
                  <a:lumOff val="80000"/>
                </a:schemeClr>
              </a:solidFill>
            </a:ln>
          </p:spPr>
        </p:sp>
      </p:grpSp>
      <p:grpSp>
        <p:nvGrpSpPr>
          <p:cNvPr id="11" name="Group 11"/>
          <p:cNvGrpSpPr>
            <a:grpSpLocks noChangeAspect="1"/>
          </p:cNvGrpSpPr>
          <p:nvPr/>
        </p:nvGrpSpPr>
        <p:grpSpPr>
          <a:xfrm>
            <a:off x="1219200" y="3807634"/>
            <a:ext cx="5231810" cy="4530511"/>
            <a:chOff x="0" y="0"/>
            <a:chExt cx="4282440" cy="3708400"/>
          </a:xfrm>
          <a:solidFill>
            <a:schemeClr val="accent6">
              <a:lumMod val="20000"/>
              <a:lumOff val="80000"/>
            </a:schemeClr>
          </a:solidFill>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a:ln w="12700">
              <a:solidFill>
                <a:schemeClr val="accent6">
                  <a:lumMod val="20000"/>
                  <a:lumOff val="80000"/>
                </a:schemeClr>
              </a:solidFill>
            </a:ln>
          </p:spPr>
        </p:sp>
      </p:grpSp>
      <p:sp>
        <p:nvSpPr>
          <p:cNvPr id="13" name="Freeform 13"/>
          <p:cNvSpPr/>
          <p:nvPr/>
        </p:nvSpPr>
        <p:spPr>
          <a:xfrm>
            <a:off x="6705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4" name="Freeform 14"/>
          <p:cNvSpPr/>
          <p:nvPr/>
        </p:nvSpPr>
        <p:spPr>
          <a:xfrm>
            <a:off x="8349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5" name="Freeform 15"/>
          <p:cNvSpPr/>
          <p:nvPr/>
        </p:nvSpPr>
        <p:spPr>
          <a:xfrm>
            <a:off x="9859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
        <p:nvSpPr>
          <p:cNvPr id="16" name="Freeform 16"/>
          <p:cNvSpPr/>
          <p:nvPr/>
        </p:nvSpPr>
        <p:spPr>
          <a:xfrm>
            <a:off x="10477500" y="7440430"/>
            <a:ext cx="8231947" cy="1615520"/>
          </a:xfrm>
          <a:custGeom>
            <a:avLst/>
            <a:gdLst/>
            <a:ahLst/>
            <a:cxnLst/>
            <a:rect l="l" t="t" r="r" b="b"/>
            <a:pathLst>
              <a:path w="8231947" h="1615520">
                <a:moveTo>
                  <a:pt x="0" y="0"/>
                </a:moveTo>
                <a:lnTo>
                  <a:pt x="8231947" y="0"/>
                </a:lnTo>
                <a:lnTo>
                  <a:pt x="8231947" y="1615519"/>
                </a:lnTo>
                <a:lnTo>
                  <a:pt x="0" y="1615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flipH="1">
            <a:off x="14380065" y="1829032"/>
            <a:ext cx="4136535" cy="5851863"/>
          </a:xfrm>
          <a:custGeom>
            <a:avLst/>
            <a:gdLst/>
            <a:ahLst/>
            <a:cxnLst/>
            <a:rect l="l" t="t" r="r" b="b"/>
            <a:pathLst>
              <a:path w="4136535" h="5851863">
                <a:moveTo>
                  <a:pt x="4136536" y="0"/>
                </a:moveTo>
                <a:lnTo>
                  <a:pt x="0" y="0"/>
                </a:lnTo>
                <a:lnTo>
                  <a:pt x="0" y="5851863"/>
                </a:lnTo>
                <a:lnTo>
                  <a:pt x="4136536" y="5851863"/>
                </a:lnTo>
                <a:lnTo>
                  <a:pt x="4136536" y="0"/>
                </a:lnTo>
                <a:close/>
              </a:path>
            </a:pathLst>
          </a:custGeom>
          <a:blipFill>
            <a:blip r:embed="rId7"/>
            <a:stretch>
              <a:fillRect/>
            </a:stretch>
          </a:blipFill>
        </p:spPr>
      </p:sp>
      <p:sp>
        <p:nvSpPr>
          <p:cNvPr id="18" name="TextBox 18"/>
          <p:cNvSpPr txBox="1"/>
          <p:nvPr/>
        </p:nvSpPr>
        <p:spPr>
          <a:xfrm>
            <a:off x="5941713" y="2147056"/>
            <a:ext cx="9305836" cy="963341"/>
          </a:xfrm>
          <a:prstGeom prst="rect">
            <a:avLst/>
          </a:prstGeom>
        </p:spPr>
        <p:txBody>
          <a:bodyPr lIns="0" tIns="0" rIns="0" bIns="0" rtlCol="0" anchor="t">
            <a:spAutoFit/>
          </a:bodyPr>
          <a:lstStyle/>
          <a:p>
            <a:pPr marL="0" lvl="0" indent="0" algn="l">
              <a:lnSpc>
                <a:spcPts val="8031"/>
              </a:lnSpc>
              <a:spcBef>
                <a:spcPct val="0"/>
              </a:spcBef>
            </a:pPr>
            <a:r>
              <a:rPr lang="en-US" sz="4800" spc="73" dirty="0">
                <a:solidFill>
                  <a:srgbClr val="1B3640"/>
                </a:solidFill>
                <a:latin typeface="Poppins Bold"/>
                <a:ea typeface="Poppins Bold"/>
                <a:cs typeface="Poppins Bold"/>
                <a:sym typeface="Poppins Bold"/>
              </a:rPr>
              <a:t>LINGKUNGAN ORGANISASI </a:t>
            </a:r>
          </a:p>
        </p:txBody>
      </p:sp>
      <p:sp>
        <p:nvSpPr>
          <p:cNvPr id="19" name="TextBox 19"/>
          <p:cNvSpPr txBox="1"/>
          <p:nvPr/>
        </p:nvSpPr>
        <p:spPr>
          <a:xfrm>
            <a:off x="5824641" y="8467947"/>
            <a:ext cx="9305717" cy="629403"/>
          </a:xfrm>
          <a:prstGeom prst="rect">
            <a:avLst/>
          </a:prstGeom>
        </p:spPr>
        <p:txBody>
          <a:bodyPr lIns="0" tIns="0" rIns="0" bIns="0" rtlCol="0" anchor="t">
            <a:spAutoFit/>
          </a:bodyPr>
          <a:lstStyle/>
          <a:p>
            <a:pPr marL="0" lvl="0" indent="0" algn="l">
              <a:lnSpc>
                <a:spcPts val="5170"/>
              </a:lnSpc>
              <a:spcBef>
                <a:spcPct val="0"/>
              </a:spcBef>
            </a:pPr>
            <a:r>
              <a:rPr lang="en-US" sz="3200" spc="235" dirty="0">
                <a:solidFill>
                  <a:schemeClr val="accent6">
                    <a:lumMod val="75000"/>
                  </a:schemeClr>
                </a:solidFill>
                <a:latin typeface="Poppins Bold"/>
                <a:ea typeface="Poppins Bold"/>
                <a:cs typeface="Poppins Bold"/>
                <a:sym typeface="Poppins Bold"/>
              </a:rPr>
              <a:t>PERTEMUAN KE-3 </a:t>
            </a:r>
          </a:p>
        </p:txBody>
      </p:sp>
      <p:sp>
        <p:nvSpPr>
          <p:cNvPr id="20" name="TextBox 20"/>
          <p:cNvSpPr txBox="1"/>
          <p:nvPr/>
        </p:nvSpPr>
        <p:spPr>
          <a:xfrm>
            <a:off x="5941713" y="3009900"/>
            <a:ext cx="8648700" cy="711092"/>
          </a:xfrm>
          <a:prstGeom prst="rect">
            <a:avLst/>
          </a:prstGeom>
        </p:spPr>
        <p:txBody>
          <a:bodyPr lIns="0" tIns="0" rIns="0" bIns="0" rtlCol="0" anchor="t">
            <a:spAutoFit/>
          </a:bodyPr>
          <a:lstStyle/>
          <a:p>
            <a:pPr marL="0" lvl="0" indent="0" algn="l">
              <a:lnSpc>
                <a:spcPts val="5940"/>
              </a:lnSpc>
            </a:pPr>
            <a:r>
              <a:rPr lang="en-US" sz="3600" spc="162" dirty="0">
                <a:solidFill>
                  <a:srgbClr val="1B3640"/>
                </a:solidFill>
                <a:latin typeface="Poppins Bold"/>
                <a:ea typeface="Poppins Bold"/>
                <a:cs typeface="Poppins Bold"/>
                <a:sym typeface="Poppins Bold"/>
              </a:rPr>
              <a:t>TEORI ORGANISASI</a:t>
            </a:r>
          </a:p>
        </p:txBody>
      </p:sp>
      <p:sp>
        <p:nvSpPr>
          <p:cNvPr id="21" name="TextBox 21"/>
          <p:cNvSpPr txBox="1"/>
          <p:nvPr/>
        </p:nvSpPr>
        <p:spPr>
          <a:xfrm>
            <a:off x="5824641" y="9013088"/>
            <a:ext cx="16230600" cy="490134"/>
          </a:xfrm>
          <a:prstGeom prst="rect">
            <a:avLst/>
          </a:prstGeom>
        </p:spPr>
        <p:txBody>
          <a:bodyPr lIns="0" tIns="0" rIns="0" bIns="0" rtlCol="0" anchor="t">
            <a:spAutoFit/>
          </a:bodyPr>
          <a:lstStyle/>
          <a:p>
            <a:pPr marL="0" lvl="0" indent="0" algn="l">
              <a:lnSpc>
                <a:spcPts val="4200"/>
              </a:lnSpc>
              <a:spcBef>
                <a:spcPct val="0"/>
              </a:spcBef>
            </a:pPr>
            <a:r>
              <a:rPr lang="en-US" sz="2400" u="none" strike="noStrike" spc="150" dirty="0" err="1">
                <a:solidFill>
                  <a:srgbClr val="1B3640"/>
                </a:solidFill>
                <a:latin typeface="Poppins"/>
                <a:ea typeface="Poppins"/>
                <a:cs typeface="Poppins"/>
                <a:sym typeface="Poppins"/>
              </a:rPr>
              <a:t>Tahun</a:t>
            </a:r>
            <a:r>
              <a:rPr lang="en-US" sz="2400" u="none" strike="noStrike" spc="150" dirty="0">
                <a:solidFill>
                  <a:srgbClr val="1B3640"/>
                </a:solidFill>
                <a:latin typeface="Poppins"/>
                <a:ea typeface="Poppins"/>
                <a:cs typeface="Poppins"/>
                <a:sym typeface="Poppins"/>
              </a:rPr>
              <a:t> </a:t>
            </a:r>
            <a:r>
              <a:rPr lang="en-US" sz="2400" u="none" strike="noStrike" spc="150" dirty="0" err="1">
                <a:solidFill>
                  <a:srgbClr val="1B3640"/>
                </a:solidFill>
                <a:latin typeface="Poppins"/>
                <a:ea typeface="Poppins"/>
                <a:cs typeface="Poppins"/>
                <a:sym typeface="Poppins"/>
              </a:rPr>
              <a:t>Ajaran</a:t>
            </a:r>
            <a:r>
              <a:rPr lang="en-US" sz="2400" u="none" strike="noStrike" spc="150" dirty="0">
                <a:solidFill>
                  <a:srgbClr val="1B3640"/>
                </a:solidFill>
                <a:latin typeface="Poppins"/>
                <a:ea typeface="Poppins"/>
                <a:cs typeface="Poppins"/>
                <a:sym typeface="Poppins"/>
              </a:rPr>
              <a:t> 2024/2025</a:t>
            </a:r>
          </a:p>
        </p:txBody>
      </p:sp>
      <p:sp>
        <p:nvSpPr>
          <p:cNvPr id="22" name="TextBox 22"/>
          <p:cNvSpPr txBox="1"/>
          <p:nvPr/>
        </p:nvSpPr>
        <p:spPr>
          <a:xfrm>
            <a:off x="12710206" y="7909495"/>
            <a:ext cx="6534605" cy="542924"/>
          </a:xfrm>
          <a:prstGeom prst="rect">
            <a:avLst/>
          </a:prstGeom>
        </p:spPr>
        <p:txBody>
          <a:bodyPr lIns="0" tIns="0" rIns="0" bIns="0" rtlCol="0" anchor="t">
            <a:spAutoFit/>
          </a:bodyPr>
          <a:lstStyle/>
          <a:p>
            <a:pPr marL="0" lvl="0" indent="0" algn="l">
              <a:lnSpc>
                <a:spcPts val="4200"/>
              </a:lnSpc>
              <a:spcBef>
                <a:spcPct val="0"/>
              </a:spcBef>
            </a:pPr>
            <a:r>
              <a:rPr lang="en-US" sz="3000" spc="150">
                <a:solidFill>
                  <a:srgbClr val="1B3640"/>
                </a:solidFill>
                <a:latin typeface="Poppins Bold"/>
                <a:ea typeface="Poppins Bold"/>
                <a:cs typeface="Poppins Bold"/>
                <a:sym typeface="Poppins Bold"/>
              </a:rPr>
              <a:t>Donny Wijaya, S.IP., M.IP</a:t>
            </a:r>
          </a:p>
        </p:txBody>
      </p:sp>
      <p:sp>
        <p:nvSpPr>
          <p:cNvPr id="23" name="TextBox 23"/>
          <p:cNvSpPr txBox="1"/>
          <p:nvPr/>
        </p:nvSpPr>
        <p:spPr>
          <a:xfrm>
            <a:off x="294962" y="363184"/>
            <a:ext cx="4611556" cy="706925"/>
          </a:xfrm>
          <a:prstGeom prst="rect">
            <a:avLst/>
          </a:prstGeom>
        </p:spPr>
        <p:txBody>
          <a:bodyPr lIns="0" tIns="0" rIns="0" bIns="0" rtlCol="0" anchor="t">
            <a:spAutoFit/>
          </a:bodyPr>
          <a:lstStyle/>
          <a:p>
            <a:pPr marL="0" lvl="0" indent="0" algn="l">
              <a:lnSpc>
                <a:spcPts val="5451"/>
              </a:lnSpc>
              <a:spcBef>
                <a:spcPct val="0"/>
              </a:spcBef>
            </a:pPr>
            <a:r>
              <a:rPr lang="en-US" sz="4955" spc="49">
                <a:solidFill>
                  <a:srgbClr val="1B3640"/>
                </a:solidFill>
                <a:latin typeface="Poppins Bold"/>
                <a:ea typeface="Poppins Bold"/>
                <a:cs typeface="Poppins Bold"/>
                <a:sym typeface="Poppins Bold"/>
              </a:rPr>
              <a:t>P10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8669" y="-88331"/>
            <a:ext cx="6709406" cy="10284843"/>
            <a:chOff x="0" y="0"/>
            <a:chExt cx="1767086" cy="2708765"/>
          </a:xfrm>
        </p:grpSpPr>
        <p:sp>
          <p:nvSpPr>
            <p:cNvPr id="3" name="Freeform 3"/>
            <p:cNvSpPr/>
            <p:nvPr/>
          </p:nvSpPr>
          <p:spPr>
            <a:xfrm>
              <a:off x="0" y="0"/>
              <a:ext cx="1767086" cy="2708765"/>
            </a:xfrm>
            <a:custGeom>
              <a:avLst/>
              <a:gdLst/>
              <a:ahLst/>
              <a:cxnLst/>
              <a:rect l="l" t="t" r="r" b="b"/>
              <a:pathLst>
                <a:path w="1767086" h="2708765">
                  <a:moveTo>
                    <a:pt x="0" y="0"/>
                  </a:moveTo>
                  <a:lnTo>
                    <a:pt x="1767086" y="0"/>
                  </a:lnTo>
                  <a:lnTo>
                    <a:pt x="1767086" y="2708765"/>
                  </a:lnTo>
                  <a:lnTo>
                    <a:pt x="0" y="2708765"/>
                  </a:lnTo>
                  <a:close/>
                </a:path>
              </a:pathLst>
            </a:custGeom>
            <a:solidFill>
              <a:srgbClr val="1B3640"/>
            </a:solidFill>
          </p:spPr>
        </p:sp>
        <p:sp>
          <p:nvSpPr>
            <p:cNvPr id="4" name="TextBox 4"/>
            <p:cNvSpPr txBox="1"/>
            <p:nvPr/>
          </p:nvSpPr>
          <p:spPr>
            <a:xfrm>
              <a:off x="0" y="-38100"/>
              <a:ext cx="1767086" cy="274686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9" name="Freeform 9"/>
          <p:cNvSpPr/>
          <p:nvPr/>
        </p:nvSpPr>
        <p:spPr>
          <a:xfrm>
            <a:off x="11578669" y="4709019"/>
            <a:ext cx="7518928" cy="5416328"/>
          </a:xfrm>
          <a:custGeom>
            <a:avLst/>
            <a:gdLst/>
            <a:ahLst/>
            <a:cxnLst/>
            <a:rect l="l" t="t" r="r" b="b"/>
            <a:pathLst>
              <a:path w="7518928" h="5416328">
                <a:moveTo>
                  <a:pt x="0" y="0"/>
                </a:moveTo>
                <a:lnTo>
                  <a:pt x="7518928" y="0"/>
                </a:lnTo>
                <a:lnTo>
                  <a:pt x="7518928" y="5416328"/>
                </a:lnTo>
                <a:lnTo>
                  <a:pt x="0" y="5416328"/>
                </a:lnTo>
                <a:lnTo>
                  <a:pt x="0" y="0"/>
                </a:lnTo>
                <a:close/>
              </a:path>
            </a:pathLst>
          </a:custGeom>
          <a:blipFill>
            <a:blip r:embed="rId2">
              <a:alphaModFix amt="70000"/>
            </a:blip>
            <a:stretch>
              <a:fillRect l="-5330" r="-5330" b="-2349"/>
            </a:stretch>
          </a:blipFill>
        </p:spPr>
      </p:sp>
      <p:sp>
        <p:nvSpPr>
          <p:cNvPr id="10" name="TextBox 10"/>
          <p:cNvSpPr txBox="1"/>
          <p:nvPr/>
        </p:nvSpPr>
        <p:spPr>
          <a:xfrm>
            <a:off x="11410345" y="635230"/>
            <a:ext cx="7198454" cy="2426370"/>
          </a:xfrm>
          <a:prstGeom prst="rect">
            <a:avLst/>
          </a:prstGeom>
        </p:spPr>
        <p:txBody>
          <a:bodyPr lIns="0" tIns="0" rIns="0" bIns="0" rtlCol="0" anchor="t">
            <a:spAutoFit/>
          </a:bodyPr>
          <a:lstStyle/>
          <a:p>
            <a:pPr marL="0" lvl="0" indent="0" algn="ctr">
              <a:lnSpc>
                <a:spcPts val="6269"/>
              </a:lnSpc>
              <a:spcBef>
                <a:spcPct val="0"/>
              </a:spcBef>
            </a:pPr>
            <a:r>
              <a:rPr lang="en-US" sz="5699" spc="142" dirty="0">
                <a:solidFill>
                  <a:srgbClr val="FF9D3D"/>
                </a:solidFill>
                <a:latin typeface="Poppins Bold"/>
                <a:ea typeface="Poppins Bold"/>
                <a:cs typeface="Poppins Bold"/>
                <a:sym typeface="Poppins Bold"/>
              </a:rPr>
              <a:t>LINGKUNGAN EKSTERNAL ORGANISASI </a:t>
            </a:r>
          </a:p>
        </p:txBody>
      </p:sp>
      <p:sp>
        <p:nvSpPr>
          <p:cNvPr id="11" name="TextBox 11"/>
          <p:cNvSpPr txBox="1"/>
          <p:nvPr/>
        </p:nvSpPr>
        <p:spPr>
          <a:xfrm>
            <a:off x="38174" y="1771563"/>
            <a:ext cx="11410270" cy="8552433"/>
          </a:xfrm>
          <a:prstGeom prst="rect">
            <a:avLst/>
          </a:prstGeom>
        </p:spPr>
        <p:txBody>
          <a:bodyPr lIns="0" tIns="0" rIns="0" bIns="0" rtlCol="0" anchor="t">
            <a:spAutoFit/>
          </a:bodyPr>
          <a:lstStyle/>
          <a:p>
            <a:pPr algn="ctr">
              <a:lnSpc>
                <a:spcPts val="4256"/>
              </a:lnSpc>
            </a:pPr>
            <a:r>
              <a:rPr lang="en-US" sz="3040">
                <a:solidFill>
                  <a:srgbClr val="000000"/>
                </a:solidFill>
                <a:latin typeface="Poppins Bold"/>
                <a:ea typeface="Poppins Bold"/>
                <a:cs typeface="Poppins Bold"/>
                <a:sym typeface="Poppins Bold"/>
              </a:rPr>
              <a:t>Lingkungan Eksternal yang berpengaruh langsung terhadap Organisasi </a:t>
            </a:r>
          </a:p>
          <a:p>
            <a:pPr algn="ctr">
              <a:lnSpc>
                <a:spcPts val="4256"/>
              </a:lnSpc>
            </a:pPr>
            <a:r>
              <a:rPr lang="en-US" sz="3040">
                <a:solidFill>
                  <a:srgbClr val="000000"/>
                </a:solidFill>
                <a:latin typeface="Poppins Bold"/>
                <a:ea typeface="Poppins Bold"/>
                <a:cs typeface="Poppins Bold"/>
                <a:sym typeface="Poppins Bold"/>
              </a:rPr>
              <a:t>( Direct External Environment Organization)</a:t>
            </a:r>
          </a:p>
          <a:p>
            <a:pPr algn="ctr">
              <a:lnSpc>
                <a:spcPts val="4256"/>
              </a:lnSpc>
            </a:pPr>
            <a:endParaRPr lang="en-US" sz="3040">
              <a:solidFill>
                <a:srgbClr val="000000"/>
              </a:solidFill>
              <a:latin typeface="Poppins Bold"/>
              <a:ea typeface="Poppins Bold"/>
              <a:cs typeface="Poppins Bold"/>
              <a:sym typeface="Poppins Bold"/>
            </a:endParaRPr>
          </a:p>
          <a:p>
            <a:pPr marL="656345" lvl="1" indent="-328173" algn="l">
              <a:lnSpc>
                <a:spcPts val="4256"/>
              </a:lnSpc>
              <a:buFont typeface="Arial"/>
              <a:buChar char="•"/>
            </a:pPr>
            <a:r>
              <a:rPr lang="en-US" sz="3040">
                <a:solidFill>
                  <a:srgbClr val="000000"/>
                </a:solidFill>
                <a:latin typeface="Poppins"/>
                <a:ea typeface="Poppins"/>
                <a:cs typeface="Poppins"/>
                <a:sym typeface="Poppins"/>
              </a:rPr>
              <a:t>Lingkungan eksternal organisasi adalah segala sesuatu yang berada di luar organisasi namun mempengaruhi atau berpengaruh secara langsung terhadap organisasi. </a:t>
            </a:r>
          </a:p>
          <a:p>
            <a:pPr algn="l">
              <a:lnSpc>
                <a:spcPts val="4256"/>
              </a:lnSpc>
            </a:pPr>
            <a:endParaRPr lang="en-US" sz="3040">
              <a:solidFill>
                <a:srgbClr val="000000"/>
              </a:solidFill>
              <a:latin typeface="Poppins"/>
              <a:ea typeface="Poppins"/>
              <a:cs typeface="Poppins"/>
              <a:sym typeface="Poppins"/>
            </a:endParaRPr>
          </a:p>
          <a:p>
            <a:pPr marL="656345" lvl="1" indent="-328173" algn="l">
              <a:lnSpc>
                <a:spcPts val="4256"/>
              </a:lnSpc>
              <a:buFont typeface="Arial"/>
              <a:buChar char="•"/>
            </a:pPr>
            <a:r>
              <a:rPr lang="en-US" sz="3040">
                <a:solidFill>
                  <a:srgbClr val="000000"/>
                </a:solidFill>
                <a:latin typeface="Poppins"/>
                <a:ea typeface="Poppins"/>
                <a:cs typeface="Poppins"/>
                <a:sym typeface="Poppins"/>
              </a:rPr>
              <a:t>Contoh : Kebijakan-kebijakan Pusat, PerUndang-Undangan, Pemerintah Pusat, Pelanggan/masyarakat yang kita layani, Dinas-Dinas di Daerah yang berkaitandengan Bawasda, Unit-unit organisasi yang diawasi Bawasda, organisasi-organisasi yang menjadi pesaing kita, pemasok dan sebagainya.</a:t>
            </a:r>
          </a:p>
          <a:p>
            <a:pPr algn="l">
              <a:lnSpc>
                <a:spcPts val="4256"/>
              </a:lnSpc>
            </a:pPr>
            <a:endParaRPr lang="en-US" sz="3040">
              <a:solidFill>
                <a:srgbClr val="000000"/>
              </a:solidFill>
              <a:latin typeface="Poppins"/>
              <a:ea typeface="Poppins"/>
              <a:cs typeface="Poppins"/>
              <a:sym typeface="Poppins"/>
            </a:endParaRPr>
          </a:p>
        </p:txBody>
      </p:sp>
      <p:sp>
        <p:nvSpPr>
          <p:cNvPr id="12" name="Freeform 13">
            <a:extLst>
              <a:ext uri="{FF2B5EF4-FFF2-40B4-BE49-F238E27FC236}">
                <a16:creationId xmlns:a16="http://schemas.microsoft.com/office/drawing/2014/main" id="{0A40EA44-D1C3-461C-9882-7A790F0923EA}"/>
              </a:ext>
            </a:extLst>
          </p:cNvPr>
          <p:cNvSpPr/>
          <p:nvPr/>
        </p:nvSpPr>
        <p:spPr>
          <a:xfrm>
            <a:off x="27432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3" name="Freeform 14">
            <a:extLst>
              <a:ext uri="{FF2B5EF4-FFF2-40B4-BE49-F238E27FC236}">
                <a16:creationId xmlns:a16="http://schemas.microsoft.com/office/drawing/2014/main" id="{5A13CC5B-7B1B-45CD-ADCD-822413F5F646}"/>
              </a:ext>
            </a:extLst>
          </p:cNvPr>
          <p:cNvSpPr/>
          <p:nvPr/>
        </p:nvSpPr>
        <p:spPr>
          <a:xfrm>
            <a:off x="43870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4" name="Freeform 15">
            <a:extLst>
              <a:ext uri="{FF2B5EF4-FFF2-40B4-BE49-F238E27FC236}">
                <a16:creationId xmlns:a16="http://schemas.microsoft.com/office/drawing/2014/main" id="{E2271899-3BB8-4B3D-BB5F-CECC5ECFBB7D}"/>
              </a:ext>
            </a:extLst>
          </p:cNvPr>
          <p:cNvSpPr/>
          <p:nvPr/>
        </p:nvSpPr>
        <p:spPr>
          <a:xfrm>
            <a:off x="58970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78669" y="-88331"/>
            <a:ext cx="6709406" cy="10284843"/>
            <a:chOff x="0" y="0"/>
            <a:chExt cx="1767086" cy="2708765"/>
          </a:xfrm>
        </p:grpSpPr>
        <p:sp>
          <p:nvSpPr>
            <p:cNvPr id="3" name="Freeform 3"/>
            <p:cNvSpPr/>
            <p:nvPr/>
          </p:nvSpPr>
          <p:spPr>
            <a:xfrm>
              <a:off x="0" y="0"/>
              <a:ext cx="1767086" cy="2708765"/>
            </a:xfrm>
            <a:custGeom>
              <a:avLst/>
              <a:gdLst/>
              <a:ahLst/>
              <a:cxnLst/>
              <a:rect l="l" t="t" r="r" b="b"/>
              <a:pathLst>
                <a:path w="1767086" h="2708765">
                  <a:moveTo>
                    <a:pt x="0" y="0"/>
                  </a:moveTo>
                  <a:lnTo>
                    <a:pt x="1767086" y="0"/>
                  </a:lnTo>
                  <a:lnTo>
                    <a:pt x="1767086" y="2708765"/>
                  </a:lnTo>
                  <a:lnTo>
                    <a:pt x="0" y="2708765"/>
                  </a:lnTo>
                  <a:close/>
                </a:path>
              </a:pathLst>
            </a:custGeom>
            <a:solidFill>
              <a:srgbClr val="1B3640"/>
            </a:solidFill>
          </p:spPr>
        </p:sp>
        <p:sp>
          <p:nvSpPr>
            <p:cNvPr id="4" name="TextBox 4"/>
            <p:cNvSpPr txBox="1"/>
            <p:nvPr/>
          </p:nvSpPr>
          <p:spPr>
            <a:xfrm>
              <a:off x="0" y="-38100"/>
              <a:ext cx="1767086" cy="274686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9" name="Freeform 9"/>
          <p:cNvSpPr/>
          <p:nvPr/>
        </p:nvSpPr>
        <p:spPr>
          <a:xfrm>
            <a:off x="11578669" y="4709019"/>
            <a:ext cx="7518928" cy="5416328"/>
          </a:xfrm>
          <a:custGeom>
            <a:avLst/>
            <a:gdLst/>
            <a:ahLst/>
            <a:cxnLst/>
            <a:rect l="l" t="t" r="r" b="b"/>
            <a:pathLst>
              <a:path w="7518928" h="5416328">
                <a:moveTo>
                  <a:pt x="0" y="0"/>
                </a:moveTo>
                <a:lnTo>
                  <a:pt x="7518928" y="0"/>
                </a:lnTo>
                <a:lnTo>
                  <a:pt x="7518928" y="5416328"/>
                </a:lnTo>
                <a:lnTo>
                  <a:pt x="0" y="5416328"/>
                </a:lnTo>
                <a:lnTo>
                  <a:pt x="0" y="0"/>
                </a:lnTo>
                <a:close/>
              </a:path>
            </a:pathLst>
          </a:custGeom>
          <a:blipFill>
            <a:blip r:embed="rId2">
              <a:alphaModFix amt="70000"/>
            </a:blip>
            <a:stretch>
              <a:fillRect l="-5330" r="-5330" b="-2349"/>
            </a:stretch>
          </a:blipFill>
        </p:spPr>
      </p:sp>
      <p:sp>
        <p:nvSpPr>
          <p:cNvPr id="10" name="TextBox 10"/>
          <p:cNvSpPr txBox="1"/>
          <p:nvPr/>
        </p:nvSpPr>
        <p:spPr>
          <a:xfrm>
            <a:off x="11410345" y="635230"/>
            <a:ext cx="7198454" cy="2453640"/>
          </a:xfrm>
          <a:prstGeom prst="rect">
            <a:avLst/>
          </a:prstGeom>
        </p:spPr>
        <p:txBody>
          <a:bodyPr lIns="0" tIns="0" rIns="0" bIns="0" rtlCol="0" anchor="t">
            <a:spAutoFit/>
          </a:bodyPr>
          <a:lstStyle/>
          <a:p>
            <a:pPr marL="0" lvl="0" indent="0" algn="ctr">
              <a:lnSpc>
                <a:spcPts val="6269"/>
              </a:lnSpc>
              <a:spcBef>
                <a:spcPct val="0"/>
              </a:spcBef>
            </a:pPr>
            <a:r>
              <a:rPr lang="en-US" sz="5699" spc="142" dirty="0">
                <a:solidFill>
                  <a:srgbClr val="FF9D3D"/>
                </a:solidFill>
                <a:latin typeface="Poppins Bold"/>
                <a:ea typeface="Poppins Bold"/>
                <a:cs typeface="Poppins Bold"/>
                <a:sym typeface="Poppins Bold"/>
              </a:rPr>
              <a:t>LINGKUNGAN EKSTERNAL ORGANISASI </a:t>
            </a:r>
          </a:p>
        </p:txBody>
      </p:sp>
      <p:sp>
        <p:nvSpPr>
          <p:cNvPr id="11" name="TextBox 11"/>
          <p:cNvSpPr txBox="1"/>
          <p:nvPr/>
        </p:nvSpPr>
        <p:spPr>
          <a:xfrm>
            <a:off x="612682" y="2234630"/>
            <a:ext cx="10730988" cy="7485633"/>
          </a:xfrm>
          <a:prstGeom prst="rect">
            <a:avLst/>
          </a:prstGeom>
        </p:spPr>
        <p:txBody>
          <a:bodyPr lIns="0" tIns="0" rIns="0" bIns="0" rtlCol="0" anchor="t">
            <a:spAutoFit/>
          </a:bodyPr>
          <a:lstStyle/>
          <a:p>
            <a:pPr algn="ctr">
              <a:lnSpc>
                <a:spcPts val="4256"/>
              </a:lnSpc>
            </a:pPr>
            <a:r>
              <a:rPr lang="en-US" sz="3040">
                <a:solidFill>
                  <a:srgbClr val="000000"/>
                </a:solidFill>
                <a:latin typeface="Poppins Bold"/>
                <a:ea typeface="Poppins Bold"/>
                <a:cs typeface="Poppins Bold"/>
                <a:sym typeface="Poppins Bold"/>
              </a:rPr>
              <a:t>Lingkungan Eksternal yang tidak berpengaruh langsung terhadap Organization </a:t>
            </a:r>
          </a:p>
          <a:p>
            <a:pPr algn="ctr">
              <a:lnSpc>
                <a:spcPts val="4256"/>
              </a:lnSpc>
            </a:pPr>
            <a:r>
              <a:rPr lang="en-US" sz="3040">
                <a:solidFill>
                  <a:srgbClr val="000000"/>
                </a:solidFill>
                <a:latin typeface="Poppins Bold"/>
                <a:ea typeface="Poppins Bold"/>
                <a:cs typeface="Poppins Bold"/>
                <a:sym typeface="Poppins Bold"/>
              </a:rPr>
              <a:t>( Indirect External Environment Organization)</a:t>
            </a:r>
          </a:p>
          <a:p>
            <a:pPr algn="ctr">
              <a:lnSpc>
                <a:spcPts val="4256"/>
              </a:lnSpc>
            </a:pPr>
            <a:endParaRPr lang="en-US" sz="3040">
              <a:solidFill>
                <a:srgbClr val="000000"/>
              </a:solidFill>
              <a:latin typeface="Poppins Bold"/>
              <a:ea typeface="Poppins Bold"/>
              <a:cs typeface="Poppins Bold"/>
              <a:sym typeface="Poppins Bold"/>
            </a:endParaRPr>
          </a:p>
          <a:p>
            <a:pPr algn="ctr">
              <a:lnSpc>
                <a:spcPts val="4256"/>
              </a:lnSpc>
            </a:pPr>
            <a:endParaRPr lang="en-US" sz="3040">
              <a:solidFill>
                <a:srgbClr val="000000"/>
              </a:solidFill>
              <a:latin typeface="Poppins Bold"/>
              <a:ea typeface="Poppins Bold"/>
              <a:cs typeface="Poppins Bold"/>
              <a:sym typeface="Poppins Bold"/>
            </a:endParaRPr>
          </a:p>
          <a:p>
            <a:pPr algn="ctr">
              <a:lnSpc>
                <a:spcPts val="4256"/>
              </a:lnSpc>
            </a:pPr>
            <a:r>
              <a:rPr lang="en-US" sz="3040">
                <a:solidFill>
                  <a:srgbClr val="000000"/>
                </a:solidFill>
                <a:latin typeface="Poppins"/>
                <a:ea typeface="Poppins"/>
                <a:cs typeface="Poppins"/>
                <a:sym typeface="Poppins"/>
              </a:rPr>
              <a:t>Yakni lingkungan di luar organisasi namun dirasakan tidak berpengaruh secara langsung terhadap organisasi. Lingkungan ini biasanya digambarkan sebagai lingkungan makro organisasi Contoh : Kondisi politik, ekonomi, sosial di negara kita, lemahnya nilai tukar mata uang kita dengan mata uang asing/dollar, terorisme, dsb.</a:t>
            </a:r>
          </a:p>
          <a:p>
            <a:pPr algn="l">
              <a:lnSpc>
                <a:spcPts val="4256"/>
              </a:lnSpc>
            </a:pPr>
            <a:endParaRPr lang="en-US" sz="3040">
              <a:solidFill>
                <a:srgbClr val="000000"/>
              </a:solidFill>
              <a:latin typeface="Poppins"/>
              <a:ea typeface="Poppins"/>
              <a:cs typeface="Poppins"/>
              <a:sym typeface="Poppins"/>
            </a:endParaRPr>
          </a:p>
          <a:p>
            <a:pPr algn="l">
              <a:lnSpc>
                <a:spcPts val="4256"/>
              </a:lnSpc>
            </a:pPr>
            <a:endParaRPr lang="en-US" sz="3040">
              <a:solidFill>
                <a:srgbClr val="000000"/>
              </a:solidFill>
              <a:latin typeface="Poppins"/>
              <a:ea typeface="Poppins"/>
              <a:cs typeface="Poppins"/>
              <a:sym typeface="Poppins"/>
            </a:endParaRPr>
          </a:p>
        </p:txBody>
      </p:sp>
      <p:sp>
        <p:nvSpPr>
          <p:cNvPr id="12" name="Freeform 13">
            <a:extLst>
              <a:ext uri="{FF2B5EF4-FFF2-40B4-BE49-F238E27FC236}">
                <a16:creationId xmlns:a16="http://schemas.microsoft.com/office/drawing/2014/main" id="{643D7919-7583-402B-9575-4BBCF903901B}"/>
              </a:ext>
            </a:extLst>
          </p:cNvPr>
          <p:cNvSpPr/>
          <p:nvPr/>
        </p:nvSpPr>
        <p:spPr>
          <a:xfrm>
            <a:off x="2895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3" name="Freeform 14">
            <a:extLst>
              <a:ext uri="{FF2B5EF4-FFF2-40B4-BE49-F238E27FC236}">
                <a16:creationId xmlns:a16="http://schemas.microsoft.com/office/drawing/2014/main" id="{994763FD-5CD9-49D7-B0BE-DC3FD343A7F3}"/>
              </a:ext>
            </a:extLst>
          </p:cNvPr>
          <p:cNvSpPr/>
          <p:nvPr/>
        </p:nvSpPr>
        <p:spPr>
          <a:xfrm>
            <a:off x="4539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4" name="Freeform 15">
            <a:extLst>
              <a:ext uri="{FF2B5EF4-FFF2-40B4-BE49-F238E27FC236}">
                <a16:creationId xmlns:a16="http://schemas.microsoft.com/office/drawing/2014/main" id="{720E55EC-03BA-47D5-8EE6-519493BAC530}"/>
              </a:ext>
            </a:extLst>
          </p:cNvPr>
          <p:cNvSpPr/>
          <p:nvPr/>
        </p:nvSpPr>
        <p:spPr>
          <a:xfrm>
            <a:off x="6049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73384" y="-425671"/>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073384" y="4199862"/>
            <a:ext cx="5231810" cy="449608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4AAD">
                <a:alpha val="29804"/>
              </a:srgbClr>
            </a:solidFill>
            <a:ln cap="sq">
              <a:noFill/>
              <a:prstDash val="solid"/>
              <a:miter/>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2" name="Group 12"/>
          <p:cNvGrpSpPr/>
          <p:nvPr/>
        </p:nvGrpSpPr>
        <p:grpSpPr>
          <a:xfrm>
            <a:off x="8372475" y="5123881"/>
            <a:ext cx="1543050" cy="15430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EC791E"/>
            </a:solidFill>
          </p:spPr>
        </p:sp>
        <p:sp>
          <p:nvSpPr>
            <p:cNvPr id="14" name="TextBox 14"/>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413399" y="2400838"/>
            <a:ext cx="9461203" cy="625476"/>
          </a:xfrm>
          <a:prstGeom prst="rect">
            <a:avLst/>
          </a:prstGeom>
        </p:spPr>
        <p:txBody>
          <a:bodyPr lIns="0" tIns="0" rIns="0" bIns="0" rtlCol="0" anchor="t">
            <a:spAutoFit/>
          </a:bodyPr>
          <a:lstStyle/>
          <a:p>
            <a:pPr algn="ctr">
              <a:lnSpc>
                <a:spcPts val="4899"/>
              </a:lnSpc>
              <a:spcBef>
                <a:spcPct val="0"/>
              </a:spcBef>
            </a:pPr>
            <a:r>
              <a:rPr lang="en-US" sz="3499">
                <a:solidFill>
                  <a:srgbClr val="1B3640"/>
                </a:solidFill>
                <a:latin typeface="Poppins Bold"/>
                <a:ea typeface="Poppins Bold"/>
                <a:cs typeface="Poppins Bold"/>
                <a:sym typeface="Poppins Bold"/>
              </a:rPr>
              <a:t>LINGKUNGAN MAKRO (EKSTERNAL-UMUM)</a:t>
            </a:r>
          </a:p>
        </p:txBody>
      </p:sp>
      <p:sp>
        <p:nvSpPr>
          <p:cNvPr id="16" name="TextBox 16"/>
          <p:cNvSpPr txBox="1"/>
          <p:nvPr/>
        </p:nvSpPr>
        <p:spPr>
          <a:xfrm>
            <a:off x="2356445" y="3388425"/>
            <a:ext cx="13575110" cy="1173481"/>
          </a:xfrm>
          <a:prstGeom prst="rect">
            <a:avLst/>
          </a:prstGeom>
        </p:spPr>
        <p:txBody>
          <a:bodyPr lIns="0" tIns="0" rIns="0" bIns="0" rtlCol="0" anchor="t">
            <a:spAutoFit/>
          </a:bodyPr>
          <a:lstStyle/>
          <a:p>
            <a:pPr algn="ctr">
              <a:lnSpc>
                <a:spcPts val="4619"/>
              </a:lnSpc>
              <a:spcBef>
                <a:spcPct val="0"/>
              </a:spcBef>
            </a:pPr>
            <a:r>
              <a:rPr lang="en-US" sz="3299">
                <a:solidFill>
                  <a:srgbClr val="1B3640"/>
                </a:solidFill>
                <a:latin typeface="Poppins"/>
                <a:ea typeface="Poppins"/>
                <a:cs typeface="Poppins"/>
                <a:sym typeface="Poppins"/>
              </a:rPr>
              <a:t>POLEKSOSBUDHANKAM</a:t>
            </a:r>
          </a:p>
          <a:p>
            <a:pPr algn="ctr">
              <a:lnSpc>
                <a:spcPts val="4619"/>
              </a:lnSpc>
              <a:spcBef>
                <a:spcPct val="0"/>
              </a:spcBef>
            </a:pPr>
            <a:r>
              <a:rPr lang="en-US" sz="3299">
                <a:solidFill>
                  <a:srgbClr val="1B3640"/>
                </a:solidFill>
                <a:latin typeface="Poppins"/>
                <a:ea typeface="Poppins"/>
                <a:cs typeface="Poppins"/>
                <a:sym typeface="Poppins"/>
              </a:rPr>
              <a:t>(POLITIK, EKONOMI, SOSIAL-BUDAYA, DAN PERTAHANAN KEAMANAN)</a:t>
            </a:r>
          </a:p>
        </p:txBody>
      </p:sp>
      <p:sp>
        <p:nvSpPr>
          <p:cNvPr id="17" name="TextBox 17"/>
          <p:cNvSpPr txBox="1"/>
          <p:nvPr/>
        </p:nvSpPr>
        <p:spPr>
          <a:xfrm>
            <a:off x="2436577" y="6591300"/>
            <a:ext cx="13717823" cy="2920479"/>
          </a:xfrm>
          <a:prstGeom prst="rect">
            <a:avLst/>
          </a:prstGeom>
        </p:spPr>
        <p:txBody>
          <a:bodyPr lIns="0" tIns="0" rIns="0" bIns="0" rtlCol="0" anchor="t">
            <a:spAutoFit/>
          </a:bodyPr>
          <a:lstStyle/>
          <a:p>
            <a:pPr algn="ctr">
              <a:lnSpc>
                <a:spcPts val="4619"/>
              </a:lnSpc>
              <a:spcBef>
                <a:spcPct val="0"/>
              </a:spcBef>
            </a:pPr>
            <a:r>
              <a:rPr lang="en-US" sz="3299" b="1" dirty="0">
                <a:solidFill>
                  <a:srgbClr val="FFFFFF"/>
                </a:solidFill>
                <a:latin typeface="Aharoni" panose="02010803020104030203" pitchFamily="2" charset="-79"/>
                <a:ea typeface="Poppins Bold"/>
                <a:cs typeface="Aharoni" panose="02010803020104030203" pitchFamily="2" charset="-79"/>
                <a:sym typeface="Poppins Bold"/>
              </a:rPr>
              <a:t>IMPLIKASI LINGKUNGAN MAKRO ADALAH BERPENGARUH PADA PER</a:t>
            </a:r>
            <a:r>
              <a:rPr lang="en-US" sz="3600" b="1" dirty="0">
                <a:latin typeface="Aharoni" panose="02010803020104030203" pitchFamily="2" charset="-79"/>
                <a:cs typeface="Aharoni" panose="02010803020104030203" pitchFamily="2" charset="-79"/>
              </a:rPr>
              <a:t>IMPLIKASI LINGKUNGAN MAKRO ADALAH BERPENGARUH PADA PERENCANAAN DAN PENGAMBILAN KEPUTUSAN PARA ADMINISTRATOR ORGANISASI </a:t>
            </a:r>
          </a:p>
          <a:p>
            <a:pPr algn="ctr">
              <a:lnSpc>
                <a:spcPts val="4619"/>
              </a:lnSpc>
              <a:spcBef>
                <a:spcPct val="0"/>
              </a:spcBef>
            </a:pPr>
            <a:endParaRPr lang="en-US" sz="3299" b="1" dirty="0">
              <a:solidFill>
                <a:srgbClr val="FFFFFF"/>
              </a:solidFill>
              <a:latin typeface="Aharoni" panose="02010803020104030203" pitchFamily="2" charset="-79"/>
              <a:ea typeface="Poppins Bold"/>
              <a:cs typeface="Aharoni" panose="02010803020104030203" pitchFamily="2" charset="-79"/>
              <a:sym typeface="Poppins Bold"/>
            </a:endParaRPr>
          </a:p>
        </p:txBody>
      </p:sp>
      <p:sp>
        <p:nvSpPr>
          <p:cNvPr id="18" name="Freeform 13">
            <a:extLst>
              <a:ext uri="{FF2B5EF4-FFF2-40B4-BE49-F238E27FC236}">
                <a16:creationId xmlns:a16="http://schemas.microsoft.com/office/drawing/2014/main" id="{34A91D7A-F9F6-4396-9C19-B426BBA47847}"/>
              </a:ext>
            </a:extLst>
          </p:cNvPr>
          <p:cNvSpPr/>
          <p:nvPr/>
        </p:nvSpPr>
        <p:spPr>
          <a:xfrm>
            <a:off x="6705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9" name="Freeform 14">
            <a:extLst>
              <a:ext uri="{FF2B5EF4-FFF2-40B4-BE49-F238E27FC236}">
                <a16:creationId xmlns:a16="http://schemas.microsoft.com/office/drawing/2014/main" id="{31DC0E5B-274D-44D1-8811-9DFA9182A71E}"/>
              </a:ext>
            </a:extLst>
          </p:cNvPr>
          <p:cNvSpPr/>
          <p:nvPr/>
        </p:nvSpPr>
        <p:spPr>
          <a:xfrm>
            <a:off x="8349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20" name="Freeform 15">
            <a:extLst>
              <a:ext uri="{FF2B5EF4-FFF2-40B4-BE49-F238E27FC236}">
                <a16:creationId xmlns:a16="http://schemas.microsoft.com/office/drawing/2014/main" id="{3452846C-55A5-42DD-A9A6-A90850CB870B}"/>
              </a:ext>
            </a:extLst>
          </p:cNvPr>
          <p:cNvSpPr/>
          <p:nvPr/>
        </p:nvSpPr>
        <p:spPr>
          <a:xfrm>
            <a:off x="9859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9144000" y="-207571"/>
            <a:ext cx="15516666" cy="10299187"/>
          </a:xfrm>
          <a:custGeom>
            <a:avLst/>
            <a:gdLst/>
            <a:ahLst/>
            <a:cxnLst/>
            <a:rect l="l" t="t" r="r" b="b"/>
            <a:pathLst>
              <a:path w="15516666" h="10299187">
                <a:moveTo>
                  <a:pt x="0" y="0"/>
                </a:moveTo>
                <a:lnTo>
                  <a:pt x="15516666" y="0"/>
                </a:lnTo>
                <a:lnTo>
                  <a:pt x="15516666" y="10299187"/>
                </a:lnTo>
                <a:lnTo>
                  <a:pt x="0" y="10299187"/>
                </a:lnTo>
                <a:lnTo>
                  <a:pt x="0" y="0"/>
                </a:lnTo>
                <a:close/>
              </a:path>
            </a:pathLst>
          </a:custGeom>
          <a:blipFill>
            <a:blip r:embed="rId2">
              <a:alphaModFix amt="47000"/>
            </a:blip>
            <a:stretch>
              <a:fillRect/>
            </a:stretch>
          </a:blipFill>
        </p:spPr>
      </p:sp>
      <p:sp>
        <p:nvSpPr>
          <p:cNvPr id="7" name="TextBox 7"/>
          <p:cNvSpPr txBox="1"/>
          <p:nvPr/>
        </p:nvSpPr>
        <p:spPr>
          <a:xfrm>
            <a:off x="513164" y="2459875"/>
            <a:ext cx="5145485" cy="793117"/>
          </a:xfrm>
          <a:prstGeom prst="rect">
            <a:avLst/>
          </a:prstGeom>
        </p:spPr>
        <p:txBody>
          <a:bodyPr lIns="0" tIns="0" rIns="0" bIns="0" rtlCol="0" anchor="t">
            <a:spAutoFit/>
          </a:bodyPr>
          <a:lstStyle/>
          <a:p>
            <a:pPr algn="ctr">
              <a:lnSpc>
                <a:spcPts val="6159"/>
              </a:lnSpc>
              <a:spcBef>
                <a:spcPct val="0"/>
              </a:spcBef>
            </a:pPr>
            <a:r>
              <a:rPr lang="en-US" sz="4399" dirty="0">
                <a:solidFill>
                  <a:srgbClr val="1B3640"/>
                </a:solidFill>
                <a:latin typeface="Poppins Bold"/>
                <a:ea typeface="Poppins Bold"/>
                <a:cs typeface="Poppins Bold"/>
                <a:sym typeface="Poppins Bold"/>
              </a:rPr>
              <a:t>FAKTOR EKONOMI </a:t>
            </a:r>
          </a:p>
        </p:txBody>
      </p:sp>
      <p:sp>
        <p:nvSpPr>
          <p:cNvPr id="8" name="TextBox 8"/>
          <p:cNvSpPr txBox="1"/>
          <p:nvPr/>
        </p:nvSpPr>
        <p:spPr>
          <a:xfrm>
            <a:off x="513164" y="4032155"/>
            <a:ext cx="8402236" cy="4218941"/>
          </a:xfrm>
          <a:prstGeom prst="rect">
            <a:avLst/>
          </a:prstGeom>
        </p:spPr>
        <p:txBody>
          <a:bodyPr lIns="0" tIns="0" rIns="0" bIns="0" rtlCol="0" anchor="t">
            <a:spAutoFit/>
          </a:bodyPr>
          <a:lstStyle/>
          <a:p>
            <a:pPr algn="l">
              <a:lnSpc>
                <a:spcPts val="4759"/>
              </a:lnSpc>
              <a:spcBef>
                <a:spcPct val="0"/>
              </a:spcBef>
            </a:pPr>
            <a:r>
              <a:rPr lang="en-US" sz="3399">
                <a:solidFill>
                  <a:srgbClr val="1B3640"/>
                </a:solidFill>
                <a:latin typeface="Poppins"/>
                <a:ea typeface="Poppins"/>
                <a:cs typeface="Poppins"/>
                <a:sym typeface="Poppins"/>
              </a:rPr>
              <a:t>FAKTOR EKONOMI BERPENGARUH PADA SEHAT DAN TIDAKNYA PERTUMBUHAN ORGANISASI </a:t>
            </a:r>
          </a:p>
          <a:p>
            <a:pPr algn="l">
              <a:lnSpc>
                <a:spcPts val="4759"/>
              </a:lnSpc>
              <a:spcBef>
                <a:spcPct val="0"/>
              </a:spcBef>
            </a:pPr>
            <a:endParaRPr lang="en-US" sz="3399">
              <a:solidFill>
                <a:srgbClr val="1B3640"/>
              </a:solidFill>
              <a:latin typeface="Poppins"/>
              <a:ea typeface="Poppins"/>
              <a:cs typeface="Poppins"/>
              <a:sym typeface="Poppins"/>
            </a:endParaRPr>
          </a:p>
          <a:p>
            <a:pPr algn="l">
              <a:lnSpc>
                <a:spcPts val="4759"/>
              </a:lnSpc>
              <a:spcBef>
                <a:spcPct val="0"/>
              </a:spcBef>
            </a:pPr>
            <a:r>
              <a:rPr lang="en-US" sz="3399">
                <a:solidFill>
                  <a:srgbClr val="1B3640"/>
                </a:solidFill>
                <a:latin typeface="Poppins"/>
                <a:ea typeface="Poppins"/>
                <a:cs typeface="Poppins"/>
                <a:sym typeface="Poppins"/>
              </a:rPr>
              <a:t>FAKTOR EKONOMI JUGA DAPAT MENJADI PELUANG DAN ANCAMAN BAGI PRODUKTIFITAS ORGANISASI </a:t>
            </a:r>
          </a:p>
        </p:txBody>
      </p:sp>
      <p:sp>
        <p:nvSpPr>
          <p:cNvPr id="9" name="Freeform 13">
            <a:extLst>
              <a:ext uri="{FF2B5EF4-FFF2-40B4-BE49-F238E27FC236}">
                <a16:creationId xmlns:a16="http://schemas.microsoft.com/office/drawing/2014/main" id="{6C6EC53B-6251-4309-B9A3-4E7EC9F228BF}"/>
              </a:ext>
            </a:extLst>
          </p:cNvPr>
          <p:cNvSpPr/>
          <p:nvPr/>
        </p:nvSpPr>
        <p:spPr>
          <a:xfrm>
            <a:off x="1752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0" name="Freeform 14">
            <a:extLst>
              <a:ext uri="{FF2B5EF4-FFF2-40B4-BE49-F238E27FC236}">
                <a16:creationId xmlns:a16="http://schemas.microsoft.com/office/drawing/2014/main" id="{9769DE31-243D-42FD-B7D8-DA264AE1AA70}"/>
              </a:ext>
            </a:extLst>
          </p:cNvPr>
          <p:cNvSpPr/>
          <p:nvPr/>
        </p:nvSpPr>
        <p:spPr>
          <a:xfrm>
            <a:off x="3396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1" name="Freeform 15">
            <a:extLst>
              <a:ext uri="{FF2B5EF4-FFF2-40B4-BE49-F238E27FC236}">
                <a16:creationId xmlns:a16="http://schemas.microsoft.com/office/drawing/2014/main" id="{5C83DE00-D4F4-4C7D-BFD8-92A3EE2C23EF}"/>
              </a:ext>
            </a:extLst>
          </p:cNvPr>
          <p:cNvSpPr/>
          <p:nvPr/>
        </p:nvSpPr>
        <p:spPr>
          <a:xfrm>
            <a:off x="4906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TextBox 6"/>
          <p:cNvSpPr txBox="1"/>
          <p:nvPr/>
        </p:nvSpPr>
        <p:spPr>
          <a:xfrm>
            <a:off x="1073915" y="3678634"/>
            <a:ext cx="10701840" cy="2865262"/>
          </a:xfrm>
          <a:prstGeom prst="rect">
            <a:avLst/>
          </a:prstGeom>
        </p:spPr>
        <p:txBody>
          <a:bodyPr lIns="0" tIns="0" rIns="0" bIns="0" rtlCol="0" anchor="t">
            <a:spAutoFit/>
          </a:bodyPr>
          <a:lstStyle/>
          <a:p>
            <a:pPr marL="581727" lvl="1" indent="-290863" algn="just">
              <a:lnSpc>
                <a:spcPts val="3772"/>
              </a:lnSpc>
              <a:buFont typeface="Arial"/>
              <a:buChar char="•"/>
            </a:pPr>
            <a:r>
              <a:rPr lang="en-US" sz="2694">
                <a:solidFill>
                  <a:srgbClr val="1B3640"/>
                </a:solidFill>
                <a:latin typeface="Poppins"/>
                <a:ea typeface="Poppins"/>
                <a:cs typeface="Poppins"/>
                <a:sym typeface="Poppins"/>
              </a:rPr>
              <a:t>TEKNOLOGI BERKAITAN DENGAN PENGUASAAN SKILL DALAM DESIGN PRODUK ORGANISASI</a:t>
            </a:r>
          </a:p>
          <a:p>
            <a:pPr marL="581727" lvl="1" indent="-290863" algn="just">
              <a:lnSpc>
                <a:spcPts val="3772"/>
              </a:lnSpc>
              <a:buFont typeface="Arial"/>
              <a:buChar char="•"/>
            </a:pPr>
            <a:r>
              <a:rPr lang="en-US" sz="2694">
                <a:solidFill>
                  <a:srgbClr val="1B3640"/>
                </a:solidFill>
                <a:latin typeface="Poppins"/>
                <a:ea typeface="Poppins"/>
                <a:cs typeface="Poppins"/>
                <a:sym typeface="Poppins"/>
              </a:rPr>
              <a:t>HASIL PERUBAHAN PENGGUNAAN TEKNOLOGI MEMEILIKI EFEK BERAGAM, MULAI DARI PEMBAHARUAN DESAIN PRODUK, HINGGA EFISIENSI (PENGHEMATAN SUMBER2) </a:t>
            </a:r>
          </a:p>
          <a:p>
            <a:pPr algn="just">
              <a:lnSpc>
                <a:spcPts val="3772"/>
              </a:lnSpc>
              <a:spcBef>
                <a:spcPct val="0"/>
              </a:spcBef>
            </a:pPr>
            <a:endParaRPr lang="en-US" sz="2694">
              <a:solidFill>
                <a:srgbClr val="1B3640"/>
              </a:solidFill>
              <a:latin typeface="Poppins"/>
              <a:ea typeface="Poppins"/>
              <a:cs typeface="Poppins"/>
              <a:sym typeface="Poppins"/>
            </a:endParaRPr>
          </a:p>
        </p:txBody>
      </p:sp>
      <p:grpSp>
        <p:nvGrpSpPr>
          <p:cNvPr id="7" name="Group 7"/>
          <p:cNvGrpSpPr/>
          <p:nvPr/>
        </p:nvGrpSpPr>
        <p:grpSpPr>
          <a:xfrm>
            <a:off x="5968277" y="6372445"/>
            <a:ext cx="1543050" cy="1543050"/>
            <a:chOff x="0" y="0"/>
            <a:chExt cx="812800" cy="812800"/>
          </a:xfrm>
        </p:grpSpPr>
        <p:sp>
          <p:nvSpPr>
            <p:cNvPr id="8" name="Freeform 8"/>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9D3D"/>
            </a:solidFill>
          </p:spPr>
        </p:sp>
        <p:sp>
          <p:nvSpPr>
            <p:cNvPr id="9" name="TextBox 9"/>
            <p:cNvSpPr txBox="1"/>
            <p:nvPr/>
          </p:nvSpPr>
          <p:spPr>
            <a:xfrm>
              <a:off x="203200" y="-38100"/>
              <a:ext cx="406400" cy="7493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2112014" y="0"/>
            <a:ext cx="12352120" cy="10196513"/>
          </a:xfrm>
          <a:custGeom>
            <a:avLst/>
            <a:gdLst/>
            <a:ahLst/>
            <a:cxnLst/>
            <a:rect l="l" t="t" r="r" b="b"/>
            <a:pathLst>
              <a:path w="12352120" h="10196513">
                <a:moveTo>
                  <a:pt x="0" y="0"/>
                </a:moveTo>
                <a:lnTo>
                  <a:pt x="12352120" y="0"/>
                </a:lnTo>
                <a:lnTo>
                  <a:pt x="12352120" y="10196513"/>
                </a:lnTo>
                <a:lnTo>
                  <a:pt x="0" y="10196513"/>
                </a:lnTo>
                <a:lnTo>
                  <a:pt x="0" y="0"/>
                </a:lnTo>
                <a:close/>
              </a:path>
            </a:pathLst>
          </a:custGeom>
          <a:blipFill>
            <a:blip r:embed="rId2">
              <a:alphaModFix amt="60000"/>
            </a:blip>
            <a:stretch>
              <a:fillRect l="-11950" r="-11950"/>
            </a:stretch>
          </a:blipFill>
        </p:spPr>
      </p:sp>
      <p:sp>
        <p:nvSpPr>
          <p:cNvPr id="12" name="TextBox 12"/>
          <p:cNvSpPr txBox="1"/>
          <p:nvPr/>
        </p:nvSpPr>
        <p:spPr>
          <a:xfrm>
            <a:off x="0" y="8325070"/>
            <a:ext cx="12849670" cy="1102361"/>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Poppins"/>
                <a:ea typeface="Poppins"/>
                <a:cs typeface="Poppins"/>
                <a:sym typeface="Poppins"/>
              </a:rPr>
              <a:t>INFORMASI TENTANG TEKNOLOGI MENJADI PENTING BAGI ORGANISASI DAN ADMINISTRASI</a:t>
            </a:r>
          </a:p>
        </p:txBody>
      </p:sp>
      <p:sp>
        <p:nvSpPr>
          <p:cNvPr id="14" name="Rectangle 13">
            <a:extLst>
              <a:ext uri="{FF2B5EF4-FFF2-40B4-BE49-F238E27FC236}">
                <a16:creationId xmlns:a16="http://schemas.microsoft.com/office/drawing/2014/main" id="{C9C51D8C-E43A-4B31-BFDB-A8EDCD771F41}"/>
              </a:ext>
            </a:extLst>
          </p:cNvPr>
          <p:cNvSpPr/>
          <p:nvPr/>
        </p:nvSpPr>
        <p:spPr>
          <a:xfrm>
            <a:off x="474086" y="2552700"/>
            <a:ext cx="5753965" cy="817916"/>
          </a:xfrm>
          <a:prstGeom prst="rect">
            <a:avLst/>
          </a:prstGeom>
        </p:spPr>
        <p:txBody>
          <a:bodyPr wrap="square">
            <a:spAutoFit/>
          </a:bodyPr>
          <a:lstStyle/>
          <a:p>
            <a:pPr algn="ctr">
              <a:lnSpc>
                <a:spcPts val="6159"/>
              </a:lnSpc>
              <a:spcBef>
                <a:spcPct val="0"/>
              </a:spcBef>
            </a:pPr>
            <a:r>
              <a:rPr lang="en-US" sz="3600" dirty="0">
                <a:solidFill>
                  <a:srgbClr val="1B3640"/>
                </a:solidFill>
                <a:latin typeface="Poppins Bold"/>
                <a:ea typeface="Poppins Bold"/>
                <a:cs typeface="Poppins Bold"/>
                <a:sym typeface="Poppins Bold"/>
              </a:rPr>
              <a:t>FAKTOR TECHNOLOGY </a:t>
            </a:r>
          </a:p>
        </p:txBody>
      </p:sp>
      <p:sp>
        <p:nvSpPr>
          <p:cNvPr id="13" name="Freeform 13">
            <a:extLst>
              <a:ext uri="{FF2B5EF4-FFF2-40B4-BE49-F238E27FC236}">
                <a16:creationId xmlns:a16="http://schemas.microsoft.com/office/drawing/2014/main" id="{99BC107C-0EE8-4D87-82E3-C46B2667A804}"/>
              </a:ext>
            </a:extLst>
          </p:cNvPr>
          <p:cNvSpPr/>
          <p:nvPr/>
        </p:nvSpPr>
        <p:spPr>
          <a:xfrm>
            <a:off x="2895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5" name="Freeform 14">
            <a:extLst>
              <a:ext uri="{FF2B5EF4-FFF2-40B4-BE49-F238E27FC236}">
                <a16:creationId xmlns:a16="http://schemas.microsoft.com/office/drawing/2014/main" id="{02FDA922-1FB8-4953-941D-FAC45B221983}"/>
              </a:ext>
            </a:extLst>
          </p:cNvPr>
          <p:cNvSpPr/>
          <p:nvPr/>
        </p:nvSpPr>
        <p:spPr>
          <a:xfrm>
            <a:off x="4539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6" name="Freeform 15">
            <a:extLst>
              <a:ext uri="{FF2B5EF4-FFF2-40B4-BE49-F238E27FC236}">
                <a16:creationId xmlns:a16="http://schemas.microsoft.com/office/drawing/2014/main" id="{0C89E514-EBDF-4ACA-B525-F0704C1AE733}"/>
              </a:ext>
            </a:extLst>
          </p:cNvPr>
          <p:cNvSpPr/>
          <p:nvPr/>
        </p:nvSpPr>
        <p:spPr>
          <a:xfrm>
            <a:off x="6049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5922672" y="1699761"/>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2"/>
            <a:stretch>
              <a:fillRect/>
            </a:stretch>
          </a:blipFill>
        </p:spPr>
      </p:sp>
      <p:sp>
        <p:nvSpPr>
          <p:cNvPr id="7" name="TextBox 7"/>
          <p:cNvSpPr txBox="1"/>
          <p:nvPr/>
        </p:nvSpPr>
        <p:spPr>
          <a:xfrm>
            <a:off x="571752" y="4091191"/>
            <a:ext cx="8859976" cy="4294012"/>
          </a:xfrm>
          <a:prstGeom prst="rect">
            <a:avLst/>
          </a:prstGeom>
        </p:spPr>
        <p:txBody>
          <a:bodyPr lIns="0" tIns="0" rIns="0" bIns="0" rtlCol="0" anchor="t">
            <a:spAutoFit/>
          </a:bodyPr>
          <a:lstStyle/>
          <a:p>
            <a:pPr algn="just">
              <a:lnSpc>
                <a:spcPts val="3772"/>
              </a:lnSpc>
            </a:pPr>
            <a:r>
              <a:rPr lang="en-US" sz="2694">
                <a:solidFill>
                  <a:srgbClr val="1B3640"/>
                </a:solidFill>
                <a:latin typeface="Poppins Bold"/>
                <a:ea typeface="Poppins Bold"/>
                <a:cs typeface="Poppins Bold"/>
                <a:sym typeface="Poppins Bold"/>
              </a:rPr>
              <a:t>FAKTOR-FAKTOR SEPERTI PENINGKATAN JUMLAH PENDUDUK, KEMATIAN, ETNIS2 YANG ADA DI WILAYAH/SEGMEN PASAR, DLL SANGAT BERPENGARUH TERHADAP PELUANG ORGANISASI UNTUK MEMPERHITUNGKAN PASAR ATAU MEMPERLUAS PASARNYA DENGAN BERBAGAI CARA ANTARA LAIN MENGUASAI INFORMASI TENTANG FAKTOR2 DEMOGRAFI TERSEBUT</a:t>
            </a:r>
          </a:p>
          <a:p>
            <a:pPr algn="just">
              <a:lnSpc>
                <a:spcPts val="3772"/>
              </a:lnSpc>
              <a:spcBef>
                <a:spcPct val="0"/>
              </a:spcBef>
            </a:pPr>
            <a:endParaRPr lang="en-US" sz="2694">
              <a:solidFill>
                <a:srgbClr val="1B3640"/>
              </a:solidFill>
              <a:latin typeface="Poppins Bold"/>
              <a:ea typeface="Poppins Bold"/>
              <a:cs typeface="Poppins Bold"/>
              <a:sym typeface="Poppins Bold"/>
            </a:endParaRPr>
          </a:p>
        </p:txBody>
      </p:sp>
      <p:sp>
        <p:nvSpPr>
          <p:cNvPr id="8" name="TextBox 8"/>
          <p:cNvSpPr txBox="1"/>
          <p:nvPr/>
        </p:nvSpPr>
        <p:spPr>
          <a:xfrm>
            <a:off x="114300" y="2459875"/>
            <a:ext cx="7530377" cy="793117"/>
          </a:xfrm>
          <a:prstGeom prst="rect">
            <a:avLst/>
          </a:prstGeom>
        </p:spPr>
        <p:txBody>
          <a:bodyPr lIns="0" tIns="0" rIns="0" bIns="0" rtlCol="0" anchor="t">
            <a:spAutoFit/>
          </a:bodyPr>
          <a:lstStyle/>
          <a:p>
            <a:pPr algn="ctr">
              <a:lnSpc>
                <a:spcPts val="6159"/>
              </a:lnSpc>
              <a:spcBef>
                <a:spcPct val="0"/>
              </a:spcBef>
            </a:pPr>
            <a:r>
              <a:rPr lang="en-US" sz="4399">
                <a:solidFill>
                  <a:srgbClr val="1B3640"/>
                </a:solidFill>
                <a:latin typeface="Poppins Bold"/>
                <a:ea typeface="Poppins Bold"/>
                <a:cs typeface="Poppins Bold"/>
                <a:sym typeface="Poppins Bold"/>
              </a:rPr>
              <a:t>FAKTOR DEMOGRAFI</a:t>
            </a:r>
          </a:p>
        </p:txBody>
      </p:sp>
      <p:sp>
        <p:nvSpPr>
          <p:cNvPr id="9" name="Freeform 13">
            <a:extLst>
              <a:ext uri="{FF2B5EF4-FFF2-40B4-BE49-F238E27FC236}">
                <a16:creationId xmlns:a16="http://schemas.microsoft.com/office/drawing/2014/main" id="{8666FA1A-D3C7-4638-A23B-E164E9A6D348}"/>
              </a:ext>
            </a:extLst>
          </p:cNvPr>
          <p:cNvSpPr/>
          <p:nvPr/>
        </p:nvSpPr>
        <p:spPr>
          <a:xfrm>
            <a:off x="62484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0" name="Freeform 14">
            <a:extLst>
              <a:ext uri="{FF2B5EF4-FFF2-40B4-BE49-F238E27FC236}">
                <a16:creationId xmlns:a16="http://schemas.microsoft.com/office/drawing/2014/main" id="{2A35D758-3CE4-46EF-81CB-A68A595B0448}"/>
              </a:ext>
            </a:extLst>
          </p:cNvPr>
          <p:cNvSpPr/>
          <p:nvPr/>
        </p:nvSpPr>
        <p:spPr>
          <a:xfrm>
            <a:off x="78922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1" name="Freeform 15">
            <a:extLst>
              <a:ext uri="{FF2B5EF4-FFF2-40B4-BE49-F238E27FC236}">
                <a16:creationId xmlns:a16="http://schemas.microsoft.com/office/drawing/2014/main" id="{22EA00BD-11B1-4F5F-A0EE-2FFD6E9F0D6A}"/>
              </a:ext>
            </a:extLst>
          </p:cNvPr>
          <p:cNvSpPr/>
          <p:nvPr/>
        </p:nvSpPr>
        <p:spPr>
          <a:xfrm>
            <a:off x="94022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1028700" y="3196539"/>
            <a:ext cx="6647618" cy="1027359"/>
          </a:xfrm>
          <a:custGeom>
            <a:avLst/>
            <a:gdLst/>
            <a:ahLst/>
            <a:cxnLst/>
            <a:rect l="l" t="t" r="r" b="b"/>
            <a:pathLst>
              <a:path w="6647618" h="1027359">
                <a:moveTo>
                  <a:pt x="0" y="0"/>
                </a:moveTo>
                <a:lnTo>
                  <a:pt x="6647618" y="0"/>
                </a:lnTo>
                <a:lnTo>
                  <a:pt x="6647618" y="1027360"/>
                </a:lnTo>
                <a:lnTo>
                  <a:pt x="0" y="1027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028700" y="6652774"/>
            <a:ext cx="6647618" cy="1027359"/>
          </a:xfrm>
          <a:custGeom>
            <a:avLst/>
            <a:gdLst/>
            <a:ahLst/>
            <a:cxnLst/>
            <a:rect l="l" t="t" r="r" b="b"/>
            <a:pathLst>
              <a:path w="6647618" h="1027359">
                <a:moveTo>
                  <a:pt x="0" y="0"/>
                </a:moveTo>
                <a:lnTo>
                  <a:pt x="6647618" y="0"/>
                </a:lnTo>
                <a:lnTo>
                  <a:pt x="6647618" y="1027359"/>
                </a:lnTo>
                <a:lnTo>
                  <a:pt x="0" y="102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848426" y="3392401"/>
            <a:ext cx="500816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Poppins Bold"/>
                <a:ea typeface="Poppins Bold"/>
                <a:cs typeface="Poppins Bold"/>
                <a:sym typeface="Poppins Bold"/>
              </a:rPr>
              <a:t>FAKTOR POLITIK-HUKUM</a:t>
            </a:r>
          </a:p>
        </p:txBody>
      </p:sp>
      <p:sp>
        <p:nvSpPr>
          <p:cNvPr id="9" name="TextBox 9"/>
          <p:cNvSpPr txBox="1"/>
          <p:nvPr/>
        </p:nvSpPr>
        <p:spPr>
          <a:xfrm>
            <a:off x="1028700" y="6938171"/>
            <a:ext cx="6647618"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Poppins Bold"/>
                <a:ea typeface="Poppins Bold"/>
                <a:cs typeface="Poppins Bold"/>
                <a:sym typeface="Poppins Bold"/>
              </a:rPr>
              <a:t>FAKTOR SOCIOCULTURAL </a:t>
            </a:r>
          </a:p>
        </p:txBody>
      </p:sp>
      <p:sp>
        <p:nvSpPr>
          <p:cNvPr id="10" name="TextBox 10"/>
          <p:cNvSpPr txBox="1"/>
          <p:nvPr/>
        </p:nvSpPr>
        <p:spPr>
          <a:xfrm>
            <a:off x="8172643" y="2827251"/>
            <a:ext cx="9884458" cy="210121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Poppins"/>
                <a:ea typeface="Poppins"/>
                <a:cs typeface="Poppins"/>
                <a:sym typeface="Poppins"/>
              </a:rPr>
              <a:t>FAKTOR POLITIK DAN HUKUM SANGAT ‘DEKAT’ DENGAN ORGANISASI DAN ADMINISTRASI. PERATURAN2 DAN KEBIJAKAN2 ORGANISASI HARUS BERPEDOMAN PADA HUKUM YANG BERLAKU. SEDANGKAN HUKUM PERUNDANGAN-UNDANGAN DICIPTAKAN MELALUI LINGKUNGAN POLITIK DALAM EKSEKUTIF DAN LEGISLATIF </a:t>
            </a:r>
          </a:p>
        </p:txBody>
      </p:sp>
      <p:sp>
        <p:nvSpPr>
          <p:cNvPr id="11" name="TextBox 11"/>
          <p:cNvSpPr txBox="1"/>
          <p:nvPr/>
        </p:nvSpPr>
        <p:spPr>
          <a:xfrm>
            <a:off x="8147108" y="6385791"/>
            <a:ext cx="9900469" cy="293941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Poppins"/>
                <a:ea typeface="Poppins"/>
                <a:cs typeface="Poppins"/>
                <a:sym typeface="Poppins"/>
              </a:rPr>
              <a:t>FAKTOR SOSIAL-BUDAYA TERKAIT DENGAN KEHIDUPAN MASYARAKAT LUAS SEBAGAI YANG MENCERMINKAN BUDAYA DAN INTERAKSI SOSIAL MEREKA DALAM ORGANISASI-ADMINISTRASI. BIASANYA TERLIHAT PADA BUDAYA ORGANSASINYA, BUDAYA INDIVIDU SEPERTI ‘LIFE-STYLE’ dsb. JIKA ORGANISASI PAHAM TENTANG HAL INI, MAKA PENCIPTAAN PRODUK AKAN SESUAI DENGAN APA YANG DIINGINKAN DAN DIBUTUHKAN MASYARAKAT.</a:t>
            </a:r>
          </a:p>
        </p:txBody>
      </p:sp>
      <p:grpSp>
        <p:nvGrpSpPr>
          <p:cNvPr id="12" name="Group 12"/>
          <p:cNvGrpSpPr>
            <a:grpSpLocks noChangeAspect="1"/>
          </p:cNvGrpSpPr>
          <p:nvPr/>
        </p:nvGrpSpPr>
        <p:grpSpPr>
          <a:xfrm>
            <a:off x="-1985131" y="-1013125"/>
            <a:ext cx="3970411" cy="3438197"/>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40000"/>
              </a:srgbClr>
            </a:solidFill>
            <a:ln w="12700">
              <a:solidFill>
                <a:schemeClr val="accent1">
                  <a:lumMod val="20000"/>
                  <a:lumOff val="80000"/>
                </a:schemeClr>
              </a:solidFill>
            </a:ln>
          </p:spPr>
        </p:sp>
      </p:grpSp>
      <p:grpSp>
        <p:nvGrpSpPr>
          <p:cNvPr id="14" name="Group 14"/>
          <p:cNvGrpSpPr>
            <a:grpSpLocks noChangeAspect="1"/>
          </p:cNvGrpSpPr>
          <p:nvPr/>
        </p:nvGrpSpPr>
        <p:grpSpPr>
          <a:xfrm>
            <a:off x="1111406" y="-2779848"/>
            <a:ext cx="3970411" cy="3438197"/>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chemeClr val="accent6">
                  <a:lumMod val="20000"/>
                  <a:lumOff val="80000"/>
                </a:schemeClr>
              </a:solidFill>
            </a:ln>
          </p:spPr>
        </p:sp>
      </p:grpSp>
      <p:sp>
        <p:nvSpPr>
          <p:cNvPr id="16" name="Freeform 13">
            <a:extLst>
              <a:ext uri="{FF2B5EF4-FFF2-40B4-BE49-F238E27FC236}">
                <a16:creationId xmlns:a16="http://schemas.microsoft.com/office/drawing/2014/main" id="{8B5095CC-2D40-4E13-ACA5-78C7B3F90DBE}"/>
              </a:ext>
            </a:extLst>
          </p:cNvPr>
          <p:cNvSpPr/>
          <p:nvPr/>
        </p:nvSpPr>
        <p:spPr>
          <a:xfrm>
            <a:off x="6421428"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17" name="Freeform 14">
            <a:extLst>
              <a:ext uri="{FF2B5EF4-FFF2-40B4-BE49-F238E27FC236}">
                <a16:creationId xmlns:a16="http://schemas.microsoft.com/office/drawing/2014/main" id="{C3C0AC8F-6F3B-451E-9DE1-7DFE38C37A15}"/>
              </a:ext>
            </a:extLst>
          </p:cNvPr>
          <p:cNvSpPr/>
          <p:nvPr/>
        </p:nvSpPr>
        <p:spPr>
          <a:xfrm>
            <a:off x="8065298"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18" name="Freeform 15">
            <a:extLst>
              <a:ext uri="{FF2B5EF4-FFF2-40B4-BE49-F238E27FC236}">
                <a16:creationId xmlns:a16="http://schemas.microsoft.com/office/drawing/2014/main" id="{679920F6-596C-46A3-85EA-DC5D88A29158}"/>
              </a:ext>
            </a:extLst>
          </p:cNvPr>
          <p:cNvSpPr/>
          <p:nvPr/>
        </p:nvSpPr>
        <p:spPr>
          <a:xfrm>
            <a:off x="9575232"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959105" y="6151172"/>
            <a:ext cx="5231810" cy="4530511"/>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chemeClr val="accent6">
                  <a:lumMod val="20000"/>
                  <a:lumOff val="80000"/>
                </a:schemeClr>
              </a:solidFill>
            </a:ln>
          </p:spPr>
        </p:sp>
      </p:grpSp>
      <p:grpSp>
        <p:nvGrpSpPr>
          <p:cNvPr id="4" name="Group 4"/>
          <p:cNvGrpSpPr/>
          <p:nvPr/>
        </p:nvGrpSpPr>
        <p:grpSpPr>
          <a:xfrm>
            <a:off x="-2715080" y="8699931"/>
            <a:ext cx="5231810" cy="4496086"/>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C791E"/>
            </a:solidFill>
            <a:ln cap="sq">
              <a:noFill/>
              <a:prstDash val="solid"/>
              <a:miter/>
            </a:ln>
          </p:spPr>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52423" y="6346868"/>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4" name="Group 14"/>
          <p:cNvGrpSpPr>
            <a:grpSpLocks noChangeAspect="1"/>
          </p:cNvGrpSpPr>
          <p:nvPr/>
        </p:nvGrpSpPr>
        <p:grpSpPr>
          <a:xfrm>
            <a:off x="13959105" y="1464096"/>
            <a:ext cx="5231810" cy="4530511"/>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sp>
        <p:nvSpPr>
          <p:cNvPr id="16" name="TextBox 16"/>
          <p:cNvSpPr txBox="1"/>
          <p:nvPr/>
        </p:nvSpPr>
        <p:spPr>
          <a:xfrm>
            <a:off x="-260484" y="3980686"/>
            <a:ext cx="16230600" cy="1965322"/>
          </a:xfrm>
          <a:prstGeom prst="rect">
            <a:avLst/>
          </a:prstGeom>
        </p:spPr>
        <p:txBody>
          <a:bodyPr lIns="0" tIns="0" rIns="0" bIns="0" rtlCol="0" anchor="t">
            <a:spAutoFit/>
          </a:bodyPr>
          <a:lstStyle/>
          <a:p>
            <a:pPr marL="0" lvl="0" indent="0" algn="ctr">
              <a:lnSpc>
                <a:spcPts val="14299"/>
              </a:lnSpc>
              <a:spcBef>
                <a:spcPct val="0"/>
              </a:spcBef>
            </a:pPr>
            <a:r>
              <a:rPr lang="en-US" sz="12999" u="none" strike="noStrike" spc="129" dirty="0">
                <a:solidFill>
                  <a:srgbClr val="1B3640"/>
                </a:solidFill>
                <a:latin typeface="Poppins Bold"/>
                <a:ea typeface="Poppins Bold"/>
                <a:cs typeface="Poppins Bold"/>
                <a:sym typeface="Poppins Bold"/>
              </a:rPr>
              <a:t>TERIMA KASIH</a:t>
            </a:r>
          </a:p>
        </p:txBody>
      </p:sp>
      <p:grpSp>
        <p:nvGrpSpPr>
          <p:cNvPr id="17" name="Group 17"/>
          <p:cNvGrpSpPr/>
          <p:nvPr/>
        </p:nvGrpSpPr>
        <p:grpSpPr>
          <a:xfrm>
            <a:off x="-2715080" y="-635632"/>
            <a:ext cx="5231810" cy="4496086"/>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6D1"/>
            </a:solidFill>
            <a:ln cap="sq">
              <a:noFill/>
              <a:prstDash val="solid"/>
              <a:miter/>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959105" y="-3184390"/>
            <a:ext cx="5231810" cy="4496086"/>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C791E"/>
            </a:solidFill>
            <a:ln cap="sq">
              <a:noFill/>
              <a:prstDash val="solid"/>
              <a:miter/>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a:grpSpLocks noChangeAspect="1"/>
          </p:cNvGrpSpPr>
          <p:nvPr/>
        </p:nvGrpSpPr>
        <p:grpSpPr>
          <a:xfrm>
            <a:off x="-2715080" y="4014937"/>
            <a:ext cx="5231810" cy="4530511"/>
            <a:chOff x="0" y="0"/>
            <a:chExt cx="4282440" cy="3708400"/>
          </a:xfrm>
        </p:grpSpPr>
        <p:sp>
          <p:nvSpPr>
            <p:cNvPr id="24" name="Freeform 2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56908" r="-16071" b="-44149"/>
              </a:stretch>
            </a:blipFill>
          </p:spPr>
        </p:sp>
      </p:grpSp>
      <p:sp>
        <p:nvSpPr>
          <p:cNvPr id="28" name="Freeform 13">
            <a:extLst>
              <a:ext uri="{FF2B5EF4-FFF2-40B4-BE49-F238E27FC236}">
                <a16:creationId xmlns:a16="http://schemas.microsoft.com/office/drawing/2014/main" id="{18B9A43C-4353-4CFF-A0F3-3E01798F8AAC}"/>
              </a:ext>
            </a:extLst>
          </p:cNvPr>
          <p:cNvSpPr/>
          <p:nvPr/>
        </p:nvSpPr>
        <p:spPr>
          <a:xfrm>
            <a:off x="5049828"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29" name="Freeform 14">
            <a:extLst>
              <a:ext uri="{FF2B5EF4-FFF2-40B4-BE49-F238E27FC236}">
                <a16:creationId xmlns:a16="http://schemas.microsoft.com/office/drawing/2014/main" id="{382FEB52-40FC-4777-9492-459AAF04E506}"/>
              </a:ext>
            </a:extLst>
          </p:cNvPr>
          <p:cNvSpPr/>
          <p:nvPr/>
        </p:nvSpPr>
        <p:spPr>
          <a:xfrm>
            <a:off x="6693698"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30" name="Freeform 15">
            <a:extLst>
              <a:ext uri="{FF2B5EF4-FFF2-40B4-BE49-F238E27FC236}">
                <a16:creationId xmlns:a16="http://schemas.microsoft.com/office/drawing/2014/main" id="{3F7B47EF-A4C0-4887-B802-E7FD8D23BE58}"/>
              </a:ext>
            </a:extLst>
          </p:cNvPr>
          <p:cNvSpPr/>
          <p:nvPr/>
        </p:nvSpPr>
        <p:spPr>
          <a:xfrm>
            <a:off x="8203632"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 y="1965187"/>
            <a:ext cx="8708937" cy="748528"/>
            <a:chOff x="0" y="0"/>
            <a:chExt cx="2293712" cy="197143"/>
          </a:xfrm>
        </p:grpSpPr>
        <p:sp>
          <p:nvSpPr>
            <p:cNvPr id="3" name="Freeform 3"/>
            <p:cNvSpPr/>
            <p:nvPr/>
          </p:nvSpPr>
          <p:spPr>
            <a:xfrm>
              <a:off x="0" y="0"/>
              <a:ext cx="2293712" cy="197143"/>
            </a:xfrm>
            <a:custGeom>
              <a:avLst/>
              <a:gdLst/>
              <a:ahLst/>
              <a:cxnLst/>
              <a:rect l="l" t="t" r="r" b="b"/>
              <a:pathLst>
                <a:path w="2293712" h="197143">
                  <a:moveTo>
                    <a:pt x="0" y="0"/>
                  </a:moveTo>
                  <a:lnTo>
                    <a:pt x="2293712" y="0"/>
                  </a:lnTo>
                  <a:lnTo>
                    <a:pt x="2293712" y="197143"/>
                  </a:lnTo>
                  <a:lnTo>
                    <a:pt x="0" y="197143"/>
                  </a:lnTo>
                  <a:close/>
                </a:path>
              </a:pathLst>
            </a:custGeom>
            <a:solidFill>
              <a:srgbClr val="FFDE59"/>
            </a:solidFill>
          </p:spPr>
        </p:sp>
        <p:sp>
          <p:nvSpPr>
            <p:cNvPr id="4" name="TextBox 4"/>
            <p:cNvSpPr txBox="1"/>
            <p:nvPr/>
          </p:nvSpPr>
          <p:spPr>
            <a:xfrm>
              <a:off x="0" y="-38100"/>
              <a:ext cx="2293712" cy="2352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9517259"/>
            <a:ext cx="18288000" cy="2179441"/>
            <a:chOff x="0" y="0"/>
            <a:chExt cx="4816593" cy="574009"/>
          </a:xfrm>
        </p:grpSpPr>
        <p:sp>
          <p:nvSpPr>
            <p:cNvPr id="6" name="Freeform 6"/>
            <p:cNvSpPr/>
            <p:nvPr/>
          </p:nvSpPr>
          <p:spPr>
            <a:xfrm>
              <a:off x="0" y="0"/>
              <a:ext cx="4816592" cy="574009"/>
            </a:xfrm>
            <a:custGeom>
              <a:avLst/>
              <a:gdLst/>
              <a:ahLst/>
              <a:cxnLst/>
              <a:rect l="l" t="t" r="r" b="b"/>
              <a:pathLst>
                <a:path w="4816592" h="574009">
                  <a:moveTo>
                    <a:pt x="0" y="0"/>
                  </a:moveTo>
                  <a:lnTo>
                    <a:pt x="4816592" y="0"/>
                  </a:lnTo>
                  <a:lnTo>
                    <a:pt x="4816592" y="574009"/>
                  </a:lnTo>
                  <a:lnTo>
                    <a:pt x="0" y="574009"/>
                  </a:lnTo>
                  <a:close/>
                </a:path>
              </a:pathLst>
            </a:custGeom>
            <a:solidFill>
              <a:srgbClr val="1B3640"/>
            </a:solidFill>
          </p:spPr>
        </p:sp>
        <p:sp>
          <p:nvSpPr>
            <p:cNvPr id="7" name="TextBox 7"/>
            <p:cNvSpPr txBox="1"/>
            <p:nvPr/>
          </p:nvSpPr>
          <p:spPr>
            <a:xfrm>
              <a:off x="0" y="-38100"/>
              <a:ext cx="4816593" cy="6121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256590" y="-262579"/>
            <a:ext cx="5231810" cy="4496086"/>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1B3640"/>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2217990" y="2082619"/>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29804"/>
              </a:srgbClr>
            </a:solidFill>
            <a:ln w="12700">
              <a:solidFill>
                <a:schemeClr val="accent1">
                  <a:lumMod val="20000"/>
                  <a:lumOff val="80000"/>
                </a:schemeClr>
              </a:solidFill>
            </a:ln>
          </p:spPr>
        </p:sp>
      </p:grpSp>
      <p:sp>
        <p:nvSpPr>
          <p:cNvPr id="13" name="TextBox 13"/>
          <p:cNvSpPr txBox="1"/>
          <p:nvPr/>
        </p:nvSpPr>
        <p:spPr>
          <a:xfrm>
            <a:off x="665180" y="2052748"/>
            <a:ext cx="7642793" cy="592456"/>
          </a:xfrm>
          <a:prstGeom prst="rect">
            <a:avLst/>
          </a:prstGeom>
        </p:spPr>
        <p:txBody>
          <a:bodyPr lIns="0" tIns="0" rIns="0" bIns="0" rtlCol="0" anchor="t">
            <a:spAutoFit/>
          </a:bodyPr>
          <a:lstStyle/>
          <a:p>
            <a:pPr marL="0" lvl="0" indent="0" algn="l">
              <a:lnSpc>
                <a:spcPts val="4290"/>
              </a:lnSpc>
              <a:spcBef>
                <a:spcPct val="0"/>
              </a:spcBef>
            </a:pPr>
            <a:r>
              <a:rPr lang="en-US" sz="3900" spc="195">
                <a:solidFill>
                  <a:srgbClr val="1B3640"/>
                </a:solidFill>
                <a:latin typeface="Poppins Bold"/>
                <a:ea typeface="Poppins Bold"/>
                <a:cs typeface="Poppins Bold"/>
                <a:sym typeface="Poppins Bold"/>
              </a:rPr>
              <a:t>CAPAIAN PEMBELAJARAN </a:t>
            </a:r>
          </a:p>
        </p:txBody>
      </p:sp>
      <p:sp>
        <p:nvSpPr>
          <p:cNvPr id="14" name="AutoShape 14"/>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5" name="Group 15"/>
          <p:cNvGrpSpPr/>
          <p:nvPr/>
        </p:nvGrpSpPr>
        <p:grpSpPr>
          <a:xfrm>
            <a:off x="16256590" y="4405484"/>
            <a:ext cx="5231810" cy="4496086"/>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1" name="Freeform 13">
            <a:extLst>
              <a:ext uri="{FF2B5EF4-FFF2-40B4-BE49-F238E27FC236}">
                <a16:creationId xmlns:a16="http://schemas.microsoft.com/office/drawing/2014/main" id="{6E03A6C2-33C8-40D7-9479-B8B969BB3577}"/>
              </a:ext>
            </a:extLst>
          </p:cNvPr>
          <p:cNvSpPr/>
          <p:nvPr/>
        </p:nvSpPr>
        <p:spPr>
          <a:xfrm>
            <a:off x="6705600" y="145001"/>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22" name="Freeform 14">
            <a:extLst>
              <a:ext uri="{FF2B5EF4-FFF2-40B4-BE49-F238E27FC236}">
                <a16:creationId xmlns:a16="http://schemas.microsoft.com/office/drawing/2014/main" id="{2C449EBF-A8EA-46D2-AE9A-1BC345D952B4}"/>
              </a:ext>
            </a:extLst>
          </p:cNvPr>
          <p:cNvSpPr/>
          <p:nvPr/>
        </p:nvSpPr>
        <p:spPr>
          <a:xfrm>
            <a:off x="8349470" y="5353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23" name="Freeform 15">
            <a:extLst>
              <a:ext uri="{FF2B5EF4-FFF2-40B4-BE49-F238E27FC236}">
                <a16:creationId xmlns:a16="http://schemas.microsoft.com/office/drawing/2014/main" id="{FDB8C011-221C-4C77-BD76-127B392AACED}"/>
              </a:ext>
            </a:extLst>
          </p:cNvPr>
          <p:cNvSpPr/>
          <p:nvPr/>
        </p:nvSpPr>
        <p:spPr>
          <a:xfrm>
            <a:off x="9859404" y="38100"/>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
        <p:nvSpPr>
          <p:cNvPr id="24" name="TextBox 23">
            <a:extLst>
              <a:ext uri="{FF2B5EF4-FFF2-40B4-BE49-F238E27FC236}">
                <a16:creationId xmlns:a16="http://schemas.microsoft.com/office/drawing/2014/main" id="{ED9838EE-05C0-44FC-83F5-1EE183D65AD9}"/>
              </a:ext>
            </a:extLst>
          </p:cNvPr>
          <p:cNvSpPr txBox="1"/>
          <p:nvPr/>
        </p:nvSpPr>
        <p:spPr>
          <a:xfrm>
            <a:off x="217791" y="3238500"/>
            <a:ext cx="12126609" cy="6186309"/>
          </a:xfrm>
          <a:prstGeom prst="rect">
            <a:avLst/>
          </a:prstGeom>
          <a:noFill/>
        </p:spPr>
        <p:txBody>
          <a:bodyPr wrap="square" rtlCol="0">
            <a:spAutoFit/>
          </a:bodyPr>
          <a:lstStyle/>
          <a:p>
            <a:pPr marL="571500" indent="-571500">
              <a:buFontTx/>
              <a:buChar char="-"/>
            </a:pPr>
            <a:r>
              <a:rPr lang="en-US" sz="4000" dirty="0"/>
              <a:t>[CPL-KU1] </a:t>
            </a:r>
            <a:r>
              <a:rPr lang="id-ID" sz="4000" dirty="0"/>
              <a:t>Menerapkan pemikiran logis, kritis, sistematis, dan inovatif dalam konteks pengembangan atau implementasi ilmu pengetahuan dan teknologi yang</a:t>
            </a:r>
            <a:r>
              <a:rPr lang="en-US" sz="4000" dirty="0"/>
              <a:t> </a:t>
            </a:r>
            <a:r>
              <a:rPr lang="id-ID" sz="4000" dirty="0"/>
              <a:t>memperhatikan dan menerapkan nilai humaniora yang sesuai dengan bidang keahliannya.</a:t>
            </a:r>
            <a:endParaRPr lang="en-US" sz="4000" dirty="0"/>
          </a:p>
          <a:p>
            <a:pPr marL="571500" indent="-571500">
              <a:buFontTx/>
              <a:buChar char="-"/>
            </a:pPr>
            <a:r>
              <a:rPr lang="en-US" sz="4000" dirty="0"/>
              <a:t>[CPMK 4] </a:t>
            </a:r>
            <a:r>
              <a:rPr lang="en-US" sz="4000" dirty="0" err="1"/>
              <a:t>Mampu</a:t>
            </a:r>
            <a:r>
              <a:rPr lang="en-US" sz="4000" dirty="0"/>
              <a:t> </a:t>
            </a:r>
            <a:r>
              <a:rPr lang="en-US" sz="4000" dirty="0" err="1"/>
              <a:t>mengklasifikasi</a:t>
            </a:r>
            <a:r>
              <a:rPr lang="en-US" sz="4000" dirty="0"/>
              <a:t> dan </a:t>
            </a:r>
            <a:r>
              <a:rPr lang="en-US" sz="4000" dirty="0" err="1"/>
              <a:t>menunjukkan</a:t>
            </a:r>
            <a:r>
              <a:rPr lang="en-US" sz="4000" dirty="0"/>
              <a:t> </a:t>
            </a:r>
            <a:r>
              <a:rPr lang="en-US" sz="4000" dirty="0" err="1"/>
              <a:t>kepentingan</a:t>
            </a:r>
            <a:r>
              <a:rPr lang="en-US" sz="4000" dirty="0"/>
              <a:t> </a:t>
            </a:r>
            <a:r>
              <a:rPr lang="en-US" sz="4000" dirty="0" err="1"/>
              <a:t>publik</a:t>
            </a:r>
            <a:r>
              <a:rPr lang="en-US" sz="4000" dirty="0"/>
              <a:t> </a:t>
            </a:r>
            <a:r>
              <a:rPr lang="en-US" sz="4000" dirty="0" err="1"/>
              <a:t>dalam</a:t>
            </a:r>
            <a:r>
              <a:rPr lang="en-US" sz="4000" dirty="0"/>
              <a:t> </a:t>
            </a:r>
          </a:p>
          <a:p>
            <a:pPr marL="571500" indent="-571500">
              <a:buFontTx/>
              <a:buChar char="-"/>
            </a:pPr>
            <a:r>
              <a:rPr lang="en-US" sz="4000" dirty="0"/>
              <a:t>[Sub-CPMK 10] </a:t>
            </a:r>
            <a:r>
              <a:rPr lang="en-US" sz="4000" dirty="0" err="1"/>
              <a:t>Mampu</a:t>
            </a:r>
            <a:r>
              <a:rPr lang="en-US" sz="4000" dirty="0"/>
              <a:t> </a:t>
            </a:r>
            <a:r>
              <a:rPr lang="en-US" sz="4000" dirty="0" err="1"/>
              <a:t>menguraikan</a:t>
            </a:r>
            <a:r>
              <a:rPr lang="en-US" sz="4000" dirty="0"/>
              <a:t> </a:t>
            </a:r>
            <a:r>
              <a:rPr lang="en-US" sz="4000" dirty="0" err="1"/>
              <a:t>kepentingan</a:t>
            </a:r>
            <a:r>
              <a:rPr lang="en-US" sz="4000" dirty="0"/>
              <a:t> </a:t>
            </a:r>
            <a:r>
              <a:rPr lang="en-US" sz="4000" dirty="0" err="1"/>
              <a:t>publik</a:t>
            </a:r>
            <a:r>
              <a:rPr lang="en-US" sz="4000" dirty="0"/>
              <a:t> dan </a:t>
            </a:r>
            <a:r>
              <a:rPr lang="en-US" sz="4000" dirty="0" err="1"/>
              <a:t>nilai</a:t>
            </a:r>
            <a:r>
              <a:rPr lang="en-US" sz="4000" dirty="0"/>
              <a:t> </a:t>
            </a:r>
            <a:r>
              <a:rPr lang="en-US" sz="4000" dirty="0" err="1"/>
              <a:t>organisasi</a:t>
            </a:r>
            <a:endParaRPr lang="en-US" sz="4000" dirty="0"/>
          </a:p>
          <a:p>
            <a:pPr marL="285750" indent="-285750">
              <a:buFontTx/>
              <a:buChar char="-"/>
            </a:pPr>
            <a:endParaRPr lang="en-US" dirty="0"/>
          </a:p>
          <a:p>
            <a:pPr marL="571500" indent="-571500">
              <a:buFontTx/>
              <a:buChar char="-"/>
            </a:pP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808809"/>
            <a:ext cx="18288000" cy="1478191"/>
            <a:chOff x="0" y="0"/>
            <a:chExt cx="24384000" cy="1970922"/>
          </a:xfrm>
        </p:grpSpPr>
        <p:pic>
          <p:nvPicPr>
            <p:cNvPr id="3" name="Picture 3"/>
            <p:cNvPicPr>
              <a:picLocks noChangeAspect="1"/>
            </p:cNvPicPr>
            <p:nvPr/>
          </p:nvPicPr>
          <p:blipFill>
            <a:blip r:embed="rId2"/>
            <a:srcRect t="18966" b="18966"/>
            <a:stretch>
              <a:fillRect/>
            </a:stretch>
          </p:blipFill>
          <p:spPr>
            <a:xfrm>
              <a:off x="0" y="0"/>
              <a:ext cx="4775200" cy="1970922"/>
            </a:xfrm>
            <a:prstGeom prst="rect">
              <a:avLst/>
            </a:prstGeom>
          </p:spPr>
        </p:pic>
        <p:pic>
          <p:nvPicPr>
            <p:cNvPr id="4" name="Picture 4"/>
            <p:cNvPicPr>
              <a:picLocks noChangeAspect="1"/>
            </p:cNvPicPr>
            <p:nvPr/>
          </p:nvPicPr>
          <p:blipFill>
            <a:blip r:embed="rId3"/>
            <a:srcRect t="19044" b="19044"/>
            <a:stretch>
              <a:fillRect/>
            </a:stretch>
          </p:blipFill>
          <p:spPr>
            <a:xfrm>
              <a:off x="4902200" y="0"/>
              <a:ext cx="4775200" cy="1970922"/>
            </a:xfrm>
            <a:prstGeom prst="rect">
              <a:avLst/>
            </a:prstGeom>
          </p:spPr>
        </p:pic>
        <p:pic>
          <p:nvPicPr>
            <p:cNvPr id="5" name="Picture 5"/>
            <p:cNvPicPr>
              <a:picLocks noChangeAspect="1"/>
            </p:cNvPicPr>
            <p:nvPr/>
          </p:nvPicPr>
          <p:blipFill>
            <a:blip r:embed="rId4"/>
            <a:srcRect t="19054" b="19054"/>
            <a:stretch>
              <a:fillRect/>
            </a:stretch>
          </p:blipFill>
          <p:spPr>
            <a:xfrm>
              <a:off x="9804400" y="0"/>
              <a:ext cx="4775200" cy="1970922"/>
            </a:xfrm>
            <a:prstGeom prst="rect">
              <a:avLst/>
            </a:prstGeom>
          </p:spPr>
        </p:pic>
        <p:pic>
          <p:nvPicPr>
            <p:cNvPr id="6" name="Picture 6"/>
            <p:cNvPicPr>
              <a:picLocks noChangeAspect="1"/>
            </p:cNvPicPr>
            <p:nvPr/>
          </p:nvPicPr>
          <p:blipFill>
            <a:blip r:embed="rId5"/>
            <a:srcRect t="19044" b="19044"/>
            <a:stretch>
              <a:fillRect/>
            </a:stretch>
          </p:blipFill>
          <p:spPr>
            <a:xfrm>
              <a:off x="14706600" y="0"/>
              <a:ext cx="4775200" cy="1970922"/>
            </a:xfrm>
            <a:prstGeom prst="rect">
              <a:avLst/>
            </a:prstGeom>
          </p:spPr>
        </p:pic>
        <p:pic>
          <p:nvPicPr>
            <p:cNvPr id="7" name="Picture 7"/>
            <p:cNvPicPr>
              <a:picLocks noChangeAspect="1"/>
            </p:cNvPicPr>
            <p:nvPr/>
          </p:nvPicPr>
          <p:blipFill>
            <a:blip r:embed="rId6"/>
            <a:srcRect t="20805" b="20805"/>
            <a:stretch>
              <a:fillRect/>
            </a:stretch>
          </p:blipFill>
          <p:spPr>
            <a:xfrm>
              <a:off x="19608800" y="0"/>
              <a:ext cx="4775200" cy="1970922"/>
            </a:xfrm>
            <a:prstGeom prst="rect">
              <a:avLst/>
            </a:prstGeom>
          </p:spPr>
        </p:pic>
      </p:grpSp>
      <p:sp>
        <p:nvSpPr>
          <p:cNvPr id="8" name="AutoShape 8"/>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2" name="Group 12"/>
          <p:cNvGrpSpPr/>
          <p:nvPr/>
        </p:nvGrpSpPr>
        <p:grpSpPr>
          <a:xfrm>
            <a:off x="3835875" y="2690005"/>
            <a:ext cx="10616250" cy="945682"/>
            <a:chOff x="0" y="0"/>
            <a:chExt cx="2796049" cy="249068"/>
          </a:xfrm>
        </p:grpSpPr>
        <p:sp>
          <p:nvSpPr>
            <p:cNvPr id="13" name="Freeform 13"/>
            <p:cNvSpPr/>
            <p:nvPr/>
          </p:nvSpPr>
          <p:spPr>
            <a:xfrm>
              <a:off x="0" y="0"/>
              <a:ext cx="2796049" cy="249068"/>
            </a:xfrm>
            <a:custGeom>
              <a:avLst/>
              <a:gdLst/>
              <a:ahLst/>
              <a:cxnLst/>
              <a:rect l="l" t="t" r="r" b="b"/>
              <a:pathLst>
                <a:path w="2796049" h="249068">
                  <a:moveTo>
                    <a:pt x="0" y="0"/>
                  </a:moveTo>
                  <a:lnTo>
                    <a:pt x="2796049" y="0"/>
                  </a:lnTo>
                  <a:lnTo>
                    <a:pt x="2796049" y="249068"/>
                  </a:lnTo>
                  <a:lnTo>
                    <a:pt x="0" y="249068"/>
                  </a:lnTo>
                  <a:close/>
                </a:path>
              </a:pathLst>
            </a:custGeom>
            <a:solidFill>
              <a:srgbClr val="004AAD">
                <a:alpha val="69804"/>
              </a:srgbClr>
            </a:solidFill>
          </p:spPr>
        </p:sp>
        <p:sp>
          <p:nvSpPr>
            <p:cNvPr id="14" name="TextBox 14"/>
            <p:cNvSpPr txBox="1"/>
            <p:nvPr/>
          </p:nvSpPr>
          <p:spPr>
            <a:xfrm>
              <a:off x="0" y="-57150"/>
              <a:ext cx="2796049" cy="306218"/>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731349" y="4654862"/>
            <a:ext cx="14825302" cy="3730625"/>
          </a:xfrm>
          <a:prstGeom prst="rect">
            <a:avLst/>
          </a:prstGeom>
        </p:spPr>
        <p:txBody>
          <a:bodyPr lIns="0" tIns="0" rIns="0" bIns="0" rtlCol="0" anchor="t">
            <a:spAutoFit/>
          </a:bodyPr>
          <a:lstStyle/>
          <a:p>
            <a:pPr algn="ctr">
              <a:lnSpc>
                <a:spcPts val="4900"/>
              </a:lnSpc>
            </a:pPr>
            <a:r>
              <a:rPr lang="en-US" sz="3500">
                <a:solidFill>
                  <a:srgbClr val="1B3640"/>
                </a:solidFill>
                <a:latin typeface="Poppins"/>
                <a:ea typeface="Poppins"/>
                <a:cs typeface="Poppins"/>
                <a:sym typeface="Poppins"/>
              </a:rPr>
              <a:t>Lingkungan organisasi sebagai “segala sesuatu (faktor dan objek) yang ada di sekitar organisasi/yang berinteraksi, yang dapat secara langsung maupun tidak langsung mempengaruhi organisasi dan administrasi serta juga dapat dipengaruhi oleh perilaku yang terjadi di dalam organisasi itu sendiri ”</a:t>
            </a:r>
          </a:p>
          <a:p>
            <a:pPr algn="ctr">
              <a:lnSpc>
                <a:spcPts val="4900"/>
              </a:lnSpc>
            </a:pPr>
            <a:endParaRPr lang="en-US" sz="3500">
              <a:solidFill>
                <a:srgbClr val="1B3640"/>
              </a:solidFill>
              <a:latin typeface="Poppins"/>
              <a:ea typeface="Poppins"/>
              <a:cs typeface="Poppins"/>
              <a:sym typeface="Poppins"/>
            </a:endParaRPr>
          </a:p>
        </p:txBody>
      </p:sp>
      <p:sp>
        <p:nvSpPr>
          <p:cNvPr id="16" name="TextBox 16"/>
          <p:cNvSpPr txBox="1"/>
          <p:nvPr/>
        </p:nvSpPr>
        <p:spPr>
          <a:xfrm>
            <a:off x="3835875" y="2763430"/>
            <a:ext cx="10616250" cy="684531"/>
          </a:xfrm>
          <a:prstGeom prst="rect">
            <a:avLst/>
          </a:prstGeom>
        </p:spPr>
        <p:txBody>
          <a:bodyPr lIns="0" tIns="0" rIns="0" bIns="0" rtlCol="0" anchor="t">
            <a:spAutoFit/>
          </a:bodyPr>
          <a:lstStyle/>
          <a:p>
            <a:pPr algn="ctr">
              <a:lnSpc>
                <a:spcPts val="5319"/>
              </a:lnSpc>
              <a:spcBef>
                <a:spcPct val="0"/>
              </a:spcBef>
            </a:pPr>
            <a:r>
              <a:rPr lang="en-US" sz="3799">
                <a:solidFill>
                  <a:srgbClr val="FFDE59"/>
                </a:solidFill>
                <a:latin typeface="Poppins Bold"/>
                <a:ea typeface="Poppins Bold"/>
                <a:cs typeface="Poppins Bold"/>
                <a:sym typeface="Poppins Bold"/>
              </a:rPr>
              <a:t>Definisi Lingkungan Organisasi </a:t>
            </a:r>
          </a:p>
        </p:txBody>
      </p:sp>
      <p:sp>
        <p:nvSpPr>
          <p:cNvPr id="17" name="Freeform 13">
            <a:extLst>
              <a:ext uri="{FF2B5EF4-FFF2-40B4-BE49-F238E27FC236}">
                <a16:creationId xmlns:a16="http://schemas.microsoft.com/office/drawing/2014/main" id="{D1C102DE-E9D9-44AF-AEB0-862104B891BD}"/>
              </a:ext>
            </a:extLst>
          </p:cNvPr>
          <p:cNvSpPr/>
          <p:nvPr/>
        </p:nvSpPr>
        <p:spPr>
          <a:xfrm>
            <a:off x="64770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7"/>
            <a:stretch>
              <a:fillRect/>
            </a:stretch>
          </a:blipFill>
        </p:spPr>
      </p:sp>
      <p:sp>
        <p:nvSpPr>
          <p:cNvPr id="18" name="Freeform 14">
            <a:extLst>
              <a:ext uri="{FF2B5EF4-FFF2-40B4-BE49-F238E27FC236}">
                <a16:creationId xmlns:a16="http://schemas.microsoft.com/office/drawing/2014/main" id="{B55E9FCB-E40B-4678-A302-384D8E392B53}"/>
              </a:ext>
            </a:extLst>
          </p:cNvPr>
          <p:cNvSpPr/>
          <p:nvPr/>
        </p:nvSpPr>
        <p:spPr>
          <a:xfrm>
            <a:off x="81208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8"/>
            <a:stretch>
              <a:fillRect/>
            </a:stretch>
          </a:blipFill>
        </p:spPr>
      </p:sp>
      <p:sp>
        <p:nvSpPr>
          <p:cNvPr id="19" name="Freeform 15">
            <a:extLst>
              <a:ext uri="{FF2B5EF4-FFF2-40B4-BE49-F238E27FC236}">
                <a16:creationId xmlns:a16="http://schemas.microsoft.com/office/drawing/2014/main" id="{D8C706FE-C88E-464D-9E93-C77B20AB52E4}"/>
              </a:ext>
            </a:extLst>
          </p:cNvPr>
          <p:cNvSpPr/>
          <p:nvPr/>
        </p:nvSpPr>
        <p:spPr>
          <a:xfrm>
            <a:off x="96308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9"/>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71027"/>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514255" y="2055128"/>
            <a:ext cx="5414338" cy="4688572"/>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0982" r="-10982"/>
              </a:stretch>
            </a:blipFill>
          </p:spPr>
        </p:sp>
      </p:grpSp>
      <p:grpSp>
        <p:nvGrpSpPr>
          <p:cNvPr id="7" name="Group 7"/>
          <p:cNvGrpSpPr>
            <a:grpSpLocks noChangeAspect="1"/>
          </p:cNvGrpSpPr>
          <p:nvPr/>
        </p:nvGrpSpPr>
        <p:grpSpPr>
          <a:xfrm>
            <a:off x="9368462" y="4493528"/>
            <a:ext cx="5414338" cy="4688572"/>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1633" r="-11633"/>
              </a:stretch>
            </a:blipFill>
          </p:spPr>
        </p:sp>
      </p:grpSp>
      <p:grpSp>
        <p:nvGrpSpPr>
          <p:cNvPr id="9" name="Group 9"/>
          <p:cNvGrpSpPr>
            <a:grpSpLocks noChangeAspect="1"/>
          </p:cNvGrpSpPr>
          <p:nvPr/>
        </p:nvGrpSpPr>
        <p:grpSpPr>
          <a:xfrm>
            <a:off x="13514255" y="6914014"/>
            <a:ext cx="5414338" cy="4688572"/>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DE59"/>
            </a:solidFill>
            <a:ln w="12700">
              <a:solidFill>
                <a:srgbClr val="FFFF00"/>
              </a:solidFill>
            </a:ln>
          </p:spPr>
        </p:sp>
      </p:grpSp>
      <p:sp>
        <p:nvSpPr>
          <p:cNvPr id="14" name="TextBox 14"/>
          <p:cNvSpPr txBox="1"/>
          <p:nvPr/>
        </p:nvSpPr>
        <p:spPr>
          <a:xfrm>
            <a:off x="296329" y="2906112"/>
            <a:ext cx="8847939" cy="923925"/>
          </a:xfrm>
          <a:prstGeom prst="rect">
            <a:avLst/>
          </a:prstGeom>
        </p:spPr>
        <p:txBody>
          <a:bodyPr lIns="0" tIns="0" rIns="0" bIns="0" rtlCol="0" anchor="t">
            <a:spAutoFit/>
          </a:bodyPr>
          <a:lstStyle/>
          <a:p>
            <a:pPr marL="0" lvl="0" indent="0" algn="l">
              <a:lnSpc>
                <a:spcPts val="6600"/>
              </a:lnSpc>
              <a:spcBef>
                <a:spcPct val="0"/>
              </a:spcBef>
            </a:pPr>
            <a:r>
              <a:rPr lang="en-US" sz="6000" spc="300">
                <a:solidFill>
                  <a:srgbClr val="FFDE59"/>
                </a:solidFill>
                <a:latin typeface="Poppins Bold"/>
                <a:ea typeface="Poppins Bold"/>
                <a:cs typeface="Poppins Bold"/>
                <a:sym typeface="Poppins Bold"/>
              </a:rPr>
              <a:t>SETIAP ORGANISASI</a:t>
            </a:r>
          </a:p>
        </p:txBody>
      </p:sp>
      <p:sp>
        <p:nvSpPr>
          <p:cNvPr id="15" name="TextBox 15"/>
          <p:cNvSpPr txBox="1"/>
          <p:nvPr/>
        </p:nvSpPr>
        <p:spPr>
          <a:xfrm>
            <a:off x="296329" y="4178178"/>
            <a:ext cx="8468795" cy="5462906"/>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Poppins"/>
                <a:ea typeface="Poppins"/>
                <a:cs typeface="Poppins"/>
                <a:sym typeface="Poppins"/>
              </a:rPr>
              <a:t>Akan berinteraksi dengan lingkungan tempatnya beroperasi. Oleh karena lingkungan selalu berubah, maka organisasi harus mampu beradaptasi dengan perubahan lingkungan. Sebaliknya, organisasi akan hancur jika tidak perkembangan ataupun perubahan lingkungan di sekitarnya pun tidak diperhatikan. Lingkungan organisasi itu sendiri merupakan suatu kekuatan yang secara langsung ataupun tidak langsung akan mempengaruhi kinerja organisasi.</a:t>
            </a:r>
          </a:p>
        </p:txBody>
      </p:sp>
      <p:sp>
        <p:nvSpPr>
          <p:cNvPr id="16" name="Freeform 13">
            <a:extLst>
              <a:ext uri="{FF2B5EF4-FFF2-40B4-BE49-F238E27FC236}">
                <a16:creationId xmlns:a16="http://schemas.microsoft.com/office/drawing/2014/main" id="{51B0809F-9646-4D48-9861-A9615E9D093F}"/>
              </a:ext>
            </a:extLst>
          </p:cNvPr>
          <p:cNvSpPr/>
          <p:nvPr/>
        </p:nvSpPr>
        <p:spPr>
          <a:xfrm>
            <a:off x="6324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17" name="Freeform 14">
            <a:extLst>
              <a:ext uri="{FF2B5EF4-FFF2-40B4-BE49-F238E27FC236}">
                <a16:creationId xmlns:a16="http://schemas.microsoft.com/office/drawing/2014/main" id="{4FCC9AA2-0B6E-4EDC-9C4D-824BF3886F5B}"/>
              </a:ext>
            </a:extLst>
          </p:cNvPr>
          <p:cNvSpPr/>
          <p:nvPr/>
        </p:nvSpPr>
        <p:spPr>
          <a:xfrm>
            <a:off x="7968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18" name="Freeform 15">
            <a:extLst>
              <a:ext uri="{FF2B5EF4-FFF2-40B4-BE49-F238E27FC236}">
                <a16:creationId xmlns:a16="http://schemas.microsoft.com/office/drawing/2014/main" id="{736DD00F-7DE1-461D-9B2F-0D8BD97DCB6B}"/>
              </a:ext>
            </a:extLst>
          </p:cNvPr>
          <p:cNvSpPr/>
          <p:nvPr/>
        </p:nvSpPr>
        <p:spPr>
          <a:xfrm>
            <a:off x="9478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41695"/>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2465140"/>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DE59"/>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7373600" y="6733942"/>
            <a:ext cx="4289638" cy="3686408"/>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4062391" y="8618453"/>
            <a:ext cx="4225609" cy="3659187"/>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chemeClr val="accent6">
                  <a:lumMod val="20000"/>
                  <a:lumOff val="80000"/>
                </a:schemeClr>
              </a:solidFill>
            </a:ln>
          </p:spPr>
        </p:sp>
      </p:grpSp>
      <p:sp>
        <p:nvSpPr>
          <p:cNvPr id="13" name="AutoShape 13"/>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7" name="Group 17"/>
          <p:cNvGrpSpPr/>
          <p:nvPr/>
        </p:nvGrpSpPr>
        <p:grpSpPr>
          <a:xfrm>
            <a:off x="8147970" y="4237326"/>
            <a:ext cx="2025355" cy="658553"/>
            <a:chOff x="0" y="0"/>
            <a:chExt cx="1544241" cy="502117"/>
          </a:xfrm>
        </p:grpSpPr>
        <p:sp>
          <p:nvSpPr>
            <p:cNvPr id="18" name="Freeform 18"/>
            <p:cNvSpPr/>
            <p:nvPr/>
          </p:nvSpPr>
          <p:spPr>
            <a:xfrm>
              <a:off x="0" y="0"/>
              <a:ext cx="1544241" cy="502117"/>
            </a:xfrm>
            <a:custGeom>
              <a:avLst/>
              <a:gdLst/>
              <a:ahLst/>
              <a:cxnLst/>
              <a:rect l="l" t="t" r="r" b="b"/>
              <a:pathLst>
                <a:path w="1544241" h="502117">
                  <a:moveTo>
                    <a:pt x="1544241" y="251059"/>
                  </a:moveTo>
                  <a:lnTo>
                    <a:pt x="1137841" y="0"/>
                  </a:lnTo>
                  <a:lnTo>
                    <a:pt x="1137841" y="203200"/>
                  </a:lnTo>
                  <a:lnTo>
                    <a:pt x="0" y="203200"/>
                  </a:lnTo>
                  <a:lnTo>
                    <a:pt x="0" y="298917"/>
                  </a:lnTo>
                  <a:lnTo>
                    <a:pt x="1137841" y="298917"/>
                  </a:lnTo>
                  <a:lnTo>
                    <a:pt x="1137841" y="502117"/>
                  </a:lnTo>
                  <a:lnTo>
                    <a:pt x="1544241" y="251059"/>
                  </a:lnTo>
                  <a:close/>
                </a:path>
              </a:pathLst>
            </a:custGeom>
            <a:solidFill>
              <a:srgbClr val="FF9D3D"/>
            </a:solidFill>
          </p:spPr>
        </p:sp>
        <p:sp>
          <p:nvSpPr>
            <p:cNvPr id="19" name="TextBox 19"/>
            <p:cNvSpPr txBox="1"/>
            <p:nvPr/>
          </p:nvSpPr>
          <p:spPr>
            <a:xfrm>
              <a:off x="0" y="165100"/>
              <a:ext cx="1442641" cy="133817"/>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028931" y="1818535"/>
            <a:ext cx="10979138" cy="603250"/>
          </a:xfrm>
          <a:prstGeom prst="rect">
            <a:avLst/>
          </a:prstGeom>
        </p:spPr>
        <p:txBody>
          <a:bodyPr lIns="0" tIns="0" rIns="0" bIns="0" rtlCol="0" anchor="t">
            <a:spAutoFit/>
          </a:bodyPr>
          <a:lstStyle/>
          <a:p>
            <a:pPr marL="0" lvl="0" indent="0" algn="l">
              <a:lnSpc>
                <a:spcPts val="4399"/>
              </a:lnSpc>
              <a:spcBef>
                <a:spcPct val="0"/>
              </a:spcBef>
            </a:pPr>
            <a:r>
              <a:rPr lang="en-US" sz="3999" spc="399">
                <a:solidFill>
                  <a:srgbClr val="FFFFFF"/>
                </a:solidFill>
                <a:latin typeface="Poppins Italics"/>
                <a:ea typeface="Poppins Italics"/>
                <a:cs typeface="Poppins Italics"/>
                <a:sym typeface="Poppins Italics"/>
              </a:rPr>
              <a:t>SIFAT </a:t>
            </a:r>
          </a:p>
        </p:txBody>
      </p:sp>
      <p:sp>
        <p:nvSpPr>
          <p:cNvPr id="21" name="TextBox 21"/>
          <p:cNvSpPr txBox="1"/>
          <p:nvPr/>
        </p:nvSpPr>
        <p:spPr>
          <a:xfrm>
            <a:off x="1028931" y="2585335"/>
            <a:ext cx="10979138" cy="831850"/>
          </a:xfrm>
          <a:prstGeom prst="rect">
            <a:avLst/>
          </a:prstGeom>
        </p:spPr>
        <p:txBody>
          <a:bodyPr lIns="0" tIns="0" rIns="0" bIns="0" rtlCol="0" anchor="t">
            <a:spAutoFit/>
          </a:bodyPr>
          <a:lstStyle/>
          <a:p>
            <a:pPr marL="0" lvl="0" indent="0" algn="l">
              <a:lnSpc>
                <a:spcPts val="6049"/>
              </a:lnSpc>
              <a:spcBef>
                <a:spcPct val="0"/>
              </a:spcBef>
            </a:pPr>
            <a:r>
              <a:rPr lang="en-US" sz="5499" spc="137">
                <a:solidFill>
                  <a:srgbClr val="1B3640"/>
                </a:solidFill>
                <a:latin typeface="Poppins Bold"/>
                <a:ea typeface="Poppins Bold"/>
                <a:cs typeface="Poppins Bold"/>
                <a:sym typeface="Poppins Bold"/>
              </a:rPr>
              <a:t>LINGKUNGAN ORGANISASI </a:t>
            </a:r>
          </a:p>
        </p:txBody>
      </p:sp>
      <p:sp>
        <p:nvSpPr>
          <p:cNvPr id="22" name="TextBox 22"/>
          <p:cNvSpPr txBox="1"/>
          <p:nvPr/>
        </p:nvSpPr>
        <p:spPr>
          <a:xfrm>
            <a:off x="428063" y="4302125"/>
            <a:ext cx="7102753" cy="519431"/>
          </a:xfrm>
          <a:prstGeom prst="rect">
            <a:avLst/>
          </a:prstGeom>
        </p:spPr>
        <p:txBody>
          <a:bodyPr lIns="0" tIns="0" rIns="0" bIns="0" rtlCol="0" anchor="t">
            <a:spAutoFit/>
          </a:bodyPr>
          <a:lstStyle/>
          <a:p>
            <a:pPr algn="l">
              <a:lnSpc>
                <a:spcPts val="3740"/>
              </a:lnSpc>
            </a:pPr>
            <a:r>
              <a:rPr lang="en-US" sz="3400" spc="85">
                <a:solidFill>
                  <a:srgbClr val="1B3640"/>
                </a:solidFill>
                <a:latin typeface="Poppins Bold"/>
                <a:ea typeface="Poppins Bold"/>
                <a:cs typeface="Poppins Bold"/>
                <a:sym typeface="Poppins Bold"/>
              </a:rPr>
              <a:t> 1. KOMPLEKSITAS LINGKUNGAN </a:t>
            </a:r>
          </a:p>
        </p:txBody>
      </p:sp>
      <p:sp>
        <p:nvSpPr>
          <p:cNvPr id="23" name="TextBox 23"/>
          <p:cNvSpPr txBox="1"/>
          <p:nvPr/>
        </p:nvSpPr>
        <p:spPr>
          <a:xfrm>
            <a:off x="428063" y="7000732"/>
            <a:ext cx="7719907" cy="2386331"/>
          </a:xfrm>
          <a:prstGeom prst="rect">
            <a:avLst/>
          </a:prstGeom>
        </p:spPr>
        <p:txBody>
          <a:bodyPr lIns="0" tIns="0" rIns="0" bIns="0" rtlCol="0" anchor="t">
            <a:spAutoFit/>
          </a:bodyPr>
          <a:lstStyle/>
          <a:p>
            <a:pPr algn="l">
              <a:lnSpc>
                <a:spcPts val="3740"/>
              </a:lnSpc>
            </a:pPr>
            <a:r>
              <a:rPr lang="en-US" sz="3400" spc="85">
                <a:solidFill>
                  <a:srgbClr val="1B3640"/>
                </a:solidFill>
                <a:latin typeface="Poppins Bold"/>
                <a:ea typeface="Poppins Bold"/>
                <a:cs typeface="Poppins Bold"/>
                <a:sym typeface="Poppins Bold"/>
              </a:rPr>
              <a:t> 2. KETIDAKPASTIAN LINGKUNGAN</a:t>
            </a:r>
          </a:p>
          <a:p>
            <a:pPr algn="l">
              <a:lnSpc>
                <a:spcPts val="3740"/>
              </a:lnSpc>
            </a:pPr>
            <a:r>
              <a:rPr lang="en-US" sz="3400" spc="85">
                <a:solidFill>
                  <a:srgbClr val="1B3640"/>
                </a:solidFill>
                <a:latin typeface="Poppins Bold"/>
                <a:ea typeface="Poppins Bold"/>
                <a:cs typeface="Poppins Bold"/>
                <a:sym typeface="Poppins Bold"/>
              </a:rPr>
              <a:t>    (SULIT DIPREDIKSI)</a:t>
            </a:r>
          </a:p>
          <a:p>
            <a:pPr algn="l">
              <a:lnSpc>
                <a:spcPts val="3740"/>
              </a:lnSpc>
            </a:pPr>
            <a:r>
              <a:rPr lang="en-US" sz="3400" spc="85">
                <a:solidFill>
                  <a:srgbClr val="1B3640"/>
                </a:solidFill>
                <a:latin typeface="Poppins Bold"/>
                <a:ea typeface="Poppins Bold"/>
                <a:cs typeface="Poppins Bold"/>
                <a:sym typeface="Poppins Bold"/>
              </a:rPr>
              <a:t>     </a:t>
            </a:r>
          </a:p>
          <a:p>
            <a:pPr algn="l">
              <a:lnSpc>
                <a:spcPts val="3740"/>
              </a:lnSpc>
            </a:pPr>
            <a:r>
              <a:rPr lang="en-US" sz="3400" spc="85">
                <a:solidFill>
                  <a:srgbClr val="1B3640"/>
                </a:solidFill>
                <a:latin typeface="Poppins Bold"/>
                <a:ea typeface="Poppins Bold"/>
                <a:cs typeface="Poppins Bold"/>
                <a:sym typeface="Poppins Bold"/>
              </a:rPr>
              <a:t>     A. KELANGKAAN</a:t>
            </a:r>
          </a:p>
          <a:p>
            <a:pPr algn="l">
              <a:lnSpc>
                <a:spcPts val="3740"/>
              </a:lnSpc>
            </a:pPr>
            <a:r>
              <a:rPr lang="en-US" sz="3400" spc="85">
                <a:solidFill>
                  <a:srgbClr val="1B3640"/>
                </a:solidFill>
                <a:latin typeface="Poppins Bold"/>
                <a:ea typeface="Poppins Bold"/>
                <a:cs typeface="Poppins Bold"/>
                <a:sym typeface="Poppins Bold"/>
              </a:rPr>
              <a:t>     B. KEKACAUAN</a:t>
            </a:r>
          </a:p>
        </p:txBody>
      </p:sp>
      <p:grpSp>
        <p:nvGrpSpPr>
          <p:cNvPr id="24" name="Group 24"/>
          <p:cNvGrpSpPr/>
          <p:nvPr/>
        </p:nvGrpSpPr>
        <p:grpSpPr>
          <a:xfrm>
            <a:off x="8147970" y="7057882"/>
            <a:ext cx="2025355" cy="658553"/>
            <a:chOff x="0" y="0"/>
            <a:chExt cx="1544241" cy="502117"/>
          </a:xfrm>
        </p:grpSpPr>
        <p:sp>
          <p:nvSpPr>
            <p:cNvPr id="25" name="Freeform 25"/>
            <p:cNvSpPr/>
            <p:nvPr/>
          </p:nvSpPr>
          <p:spPr>
            <a:xfrm>
              <a:off x="0" y="0"/>
              <a:ext cx="1544241" cy="502117"/>
            </a:xfrm>
            <a:custGeom>
              <a:avLst/>
              <a:gdLst/>
              <a:ahLst/>
              <a:cxnLst/>
              <a:rect l="l" t="t" r="r" b="b"/>
              <a:pathLst>
                <a:path w="1544241" h="502117">
                  <a:moveTo>
                    <a:pt x="1544241" y="251059"/>
                  </a:moveTo>
                  <a:lnTo>
                    <a:pt x="1137841" y="0"/>
                  </a:lnTo>
                  <a:lnTo>
                    <a:pt x="1137841" y="203200"/>
                  </a:lnTo>
                  <a:lnTo>
                    <a:pt x="0" y="203200"/>
                  </a:lnTo>
                  <a:lnTo>
                    <a:pt x="0" y="298917"/>
                  </a:lnTo>
                  <a:lnTo>
                    <a:pt x="1137841" y="298917"/>
                  </a:lnTo>
                  <a:lnTo>
                    <a:pt x="1137841" y="502117"/>
                  </a:lnTo>
                  <a:lnTo>
                    <a:pt x="1544241" y="251059"/>
                  </a:lnTo>
                  <a:close/>
                </a:path>
              </a:pathLst>
            </a:custGeom>
            <a:solidFill>
              <a:srgbClr val="FF9D3D"/>
            </a:solidFill>
          </p:spPr>
        </p:sp>
        <p:sp>
          <p:nvSpPr>
            <p:cNvPr id="26" name="TextBox 26"/>
            <p:cNvSpPr txBox="1"/>
            <p:nvPr/>
          </p:nvSpPr>
          <p:spPr>
            <a:xfrm>
              <a:off x="0" y="165100"/>
              <a:ext cx="1442641" cy="133817"/>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0466922" y="4067176"/>
            <a:ext cx="6113921" cy="111823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Poppins"/>
                <a:ea typeface="Poppins"/>
                <a:cs typeface="Poppins"/>
                <a:sym typeface="Poppins"/>
              </a:rPr>
              <a:t>KONDISI DAN BERAGAMNYA FAKTOR-FAKTOR YANG ADA DI LINGKUNGAN INTERNAL DAN EKTERNAL YANG MEMPENGARUHI ORGANISASI.</a:t>
            </a:r>
          </a:p>
        </p:txBody>
      </p:sp>
      <p:sp>
        <p:nvSpPr>
          <p:cNvPr id="28" name="TextBox 28"/>
          <p:cNvSpPr txBox="1"/>
          <p:nvPr/>
        </p:nvSpPr>
        <p:spPr>
          <a:xfrm>
            <a:off x="10293794" y="6725486"/>
            <a:ext cx="6287049" cy="186118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Poppins"/>
                <a:ea typeface="Poppins"/>
                <a:cs typeface="Poppins"/>
                <a:sym typeface="Poppins"/>
              </a:rPr>
              <a:t>TERKAIT DENGAN SIFATNYA YANG TERUS BERUBAH, DINAMIKANYA TINGGI DAN FAKTOR-FAKTOR YANG ADA DI DALAM MAUPUN DI LUAR LINGKUNGAN SULIT UNTUK DIPREDIKSIKAN/ DI PERKIRAKAN.</a:t>
            </a:r>
          </a:p>
        </p:txBody>
      </p:sp>
      <p:sp>
        <p:nvSpPr>
          <p:cNvPr id="29" name="Freeform 13">
            <a:extLst>
              <a:ext uri="{FF2B5EF4-FFF2-40B4-BE49-F238E27FC236}">
                <a16:creationId xmlns:a16="http://schemas.microsoft.com/office/drawing/2014/main" id="{F7C0C1D0-7F80-40B2-B32F-04CFCCDE972D}"/>
              </a:ext>
            </a:extLst>
          </p:cNvPr>
          <p:cNvSpPr/>
          <p:nvPr/>
        </p:nvSpPr>
        <p:spPr>
          <a:xfrm>
            <a:off x="6705600" y="145001"/>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30" name="Freeform 14">
            <a:extLst>
              <a:ext uri="{FF2B5EF4-FFF2-40B4-BE49-F238E27FC236}">
                <a16:creationId xmlns:a16="http://schemas.microsoft.com/office/drawing/2014/main" id="{C94B7057-54CD-44E3-97A6-C07D5810144B}"/>
              </a:ext>
            </a:extLst>
          </p:cNvPr>
          <p:cNvSpPr/>
          <p:nvPr/>
        </p:nvSpPr>
        <p:spPr>
          <a:xfrm>
            <a:off x="8349470" y="5353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31" name="Freeform 15">
            <a:extLst>
              <a:ext uri="{FF2B5EF4-FFF2-40B4-BE49-F238E27FC236}">
                <a16:creationId xmlns:a16="http://schemas.microsoft.com/office/drawing/2014/main" id="{D67007B8-C39C-4A47-9831-C0B702BF74E7}"/>
              </a:ext>
            </a:extLst>
          </p:cNvPr>
          <p:cNvSpPr/>
          <p:nvPr/>
        </p:nvSpPr>
        <p:spPr>
          <a:xfrm>
            <a:off x="9859404" y="38100"/>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01866" y="1875673"/>
            <a:ext cx="12008069" cy="756929"/>
            <a:chOff x="0" y="0"/>
            <a:chExt cx="3162619" cy="199356"/>
          </a:xfrm>
        </p:grpSpPr>
        <p:sp>
          <p:nvSpPr>
            <p:cNvPr id="3" name="Freeform 3"/>
            <p:cNvSpPr/>
            <p:nvPr/>
          </p:nvSpPr>
          <p:spPr>
            <a:xfrm>
              <a:off x="0" y="0"/>
              <a:ext cx="3162619" cy="199356"/>
            </a:xfrm>
            <a:custGeom>
              <a:avLst/>
              <a:gdLst/>
              <a:ahLst/>
              <a:cxnLst/>
              <a:rect l="l" t="t" r="r" b="b"/>
              <a:pathLst>
                <a:path w="3162619" h="199356">
                  <a:moveTo>
                    <a:pt x="0" y="0"/>
                  </a:moveTo>
                  <a:lnTo>
                    <a:pt x="3162619" y="0"/>
                  </a:lnTo>
                  <a:lnTo>
                    <a:pt x="3162619" y="199356"/>
                  </a:lnTo>
                  <a:lnTo>
                    <a:pt x="0" y="199356"/>
                  </a:lnTo>
                  <a:close/>
                </a:path>
              </a:pathLst>
            </a:custGeom>
            <a:solidFill>
              <a:srgbClr val="1B3640"/>
            </a:solidFill>
          </p:spPr>
        </p:sp>
        <p:sp>
          <p:nvSpPr>
            <p:cNvPr id="4" name="TextBox 4"/>
            <p:cNvSpPr txBox="1"/>
            <p:nvPr/>
          </p:nvSpPr>
          <p:spPr>
            <a:xfrm>
              <a:off x="0" y="-38100"/>
              <a:ext cx="3162619" cy="2374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01866" y="2599118"/>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DE59"/>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86971" y="-2864901"/>
            <a:ext cx="4289638" cy="3686408"/>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703230" y="-989036"/>
            <a:ext cx="4225609" cy="3659187"/>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40000"/>
              </a:srgbClr>
            </a:solidFill>
            <a:ln w="12700">
              <a:solidFill>
                <a:schemeClr val="accent1">
                  <a:lumMod val="20000"/>
                  <a:lumOff val="80000"/>
                </a:schemeClr>
              </a:solidFill>
            </a:ln>
          </p:spPr>
        </p:sp>
      </p:grpSp>
      <p:sp>
        <p:nvSpPr>
          <p:cNvPr id="13" name="AutoShape 13"/>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7" name="Group 17"/>
          <p:cNvGrpSpPr/>
          <p:nvPr/>
        </p:nvGrpSpPr>
        <p:grpSpPr>
          <a:xfrm>
            <a:off x="409575" y="4024577"/>
            <a:ext cx="1311783" cy="1118923"/>
            <a:chOff x="0" y="0"/>
            <a:chExt cx="345490" cy="294696"/>
          </a:xfrm>
        </p:grpSpPr>
        <p:sp>
          <p:nvSpPr>
            <p:cNvPr id="18" name="Freeform 18"/>
            <p:cNvSpPr/>
            <p:nvPr/>
          </p:nvSpPr>
          <p:spPr>
            <a:xfrm>
              <a:off x="0" y="0"/>
              <a:ext cx="345490" cy="294696"/>
            </a:xfrm>
            <a:custGeom>
              <a:avLst/>
              <a:gdLst/>
              <a:ahLst/>
              <a:cxnLst/>
              <a:rect l="l" t="t" r="r" b="b"/>
              <a:pathLst>
                <a:path w="345490" h="294696">
                  <a:moveTo>
                    <a:pt x="0" y="0"/>
                  </a:moveTo>
                  <a:lnTo>
                    <a:pt x="345490" y="0"/>
                  </a:lnTo>
                  <a:lnTo>
                    <a:pt x="345490" y="294696"/>
                  </a:lnTo>
                  <a:lnTo>
                    <a:pt x="0" y="294696"/>
                  </a:lnTo>
                  <a:close/>
                </a:path>
              </a:pathLst>
            </a:custGeom>
            <a:solidFill>
              <a:srgbClr val="FF9D3D"/>
            </a:solidFill>
          </p:spPr>
        </p:sp>
        <p:sp>
          <p:nvSpPr>
            <p:cNvPr id="19" name="TextBox 19"/>
            <p:cNvSpPr txBox="1"/>
            <p:nvPr/>
          </p:nvSpPr>
          <p:spPr>
            <a:xfrm>
              <a:off x="0" y="-38100"/>
              <a:ext cx="345490" cy="332796"/>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4966150" y="1952513"/>
            <a:ext cx="10979138" cy="603250"/>
          </a:xfrm>
          <a:prstGeom prst="rect">
            <a:avLst/>
          </a:prstGeom>
        </p:spPr>
        <p:txBody>
          <a:bodyPr lIns="0" tIns="0" rIns="0" bIns="0" rtlCol="0" anchor="t">
            <a:spAutoFit/>
          </a:bodyPr>
          <a:lstStyle/>
          <a:p>
            <a:pPr marL="0" lvl="0" indent="0" algn="l">
              <a:lnSpc>
                <a:spcPts val="4399"/>
              </a:lnSpc>
              <a:spcBef>
                <a:spcPct val="0"/>
              </a:spcBef>
            </a:pPr>
            <a:r>
              <a:rPr lang="en-US" sz="3999" spc="399">
                <a:solidFill>
                  <a:srgbClr val="FFFFFF"/>
                </a:solidFill>
                <a:latin typeface="Poppins Italics"/>
                <a:ea typeface="Poppins Italics"/>
                <a:cs typeface="Poppins Italics"/>
                <a:sym typeface="Poppins Italics"/>
              </a:rPr>
              <a:t>MENGAPA ORGANISASI PERLU </a:t>
            </a:r>
          </a:p>
        </p:txBody>
      </p:sp>
      <p:sp>
        <p:nvSpPr>
          <p:cNvPr id="21" name="TextBox 21"/>
          <p:cNvSpPr txBox="1"/>
          <p:nvPr/>
        </p:nvSpPr>
        <p:spPr>
          <a:xfrm>
            <a:off x="3581400" y="2719313"/>
            <a:ext cx="11139053" cy="682110"/>
          </a:xfrm>
          <a:prstGeom prst="rect">
            <a:avLst/>
          </a:prstGeom>
        </p:spPr>
        <p:txBody>
          <a:bodyPr wrap="square" lIns="0" tIns="0" rIns="0" bIns="0" rtlCol="0" anchor="t">
            <a:spAutoFit/>
          </a:bodyPr>
          <a:lstStyle/>
          <a:p>
            <a:pPr marL="0" lvl="0" indent="0" algn="l">
              <a:lnSpc>
                <a:spcPts val="5280"/>
              </a:lnSpc>
              <a:spcBef>
                <a:spcPct val="0"/>
              </a:spcBef>
            </a:pPr>
            <a:r>
              <a:rPr lang="en-US" sz="4800" spc="120" dirty="0">
                <a:solidFill>
                  <a:srgbClr val="1B3640"/>
                </a:solidFill>
                <a:latin typeface="Poppins Bold"/>
                <a:ea typeface="Poppins Bold"/>
                <a:cs typeface="Poppins Bold"/>
                <a:sym typeface="Poppins Bold"/>
              </a:rPr>
              <a:t>MENGANALISIS LINGKUNGANNYA ? </a:t>
            </a:r>
          </a:p>
        </p:txBody>
      </p:sp>
      <p:grpSp>
        <p:nvGrpSpPr>
          <p:cNvPr id="22" name="Group 22"/>
          <p:cNvGrpSpPr/>
          <p:nvPr/>
        </p:nvGrpSpPr>
        <p:grpSpPr>
          <a:xfrm>
            <a:off x="409575" y="5527001"/>
            <a:ext cx="1311783" cy="1118923"/>
            <a:chOff x="0" y="0"/>
            <a:chExt cx="345490" cy="294696"/>
          </a:xfrm>
        </p:grpSpPr>
        <p:sp>
          <p:nvSpPr>
            <p:cNvPr id="23" name="Freeform 23"/>
            <p:cNvSpPr/>
            <p:nvPr/>
          </p:nvSpPr>
          <p:spPr>
            <a:xfrm>
              <a:off x="0" y="0"/>
              <a:ext cx="345490" cy="294696"/>
            </a:xfrm>
            <a:custGeom>
              <a:avLst/>
              <a:gdLst/>
              <a:ahLst/>
              <a:cxnLst/>
              <a:rect l="l" t="t" r="r" b="b"/>
              <a:pathLst>
                <a:path w="345490" h="294696">
                  <a:moveTo>
                    <a:pt x="0" y="0"/>
                  </a:moveTo>
                  <a:lnTo>
                    <a:pt x="345490" y="0"/>
                  </a:lnTo>
                  <a:lnTo>
                    <a:pt x="345490" y="294696"/>
                  </a:lnTo>
                  <a:lnTo>
                    <a:pt x="0" y="294696"/>
                  </a:lnTo>
                  <a:close/>
                </a:path>
              </a:pathLst>
            </a:custGeom>
            <a:solidFill>
              <a:srgbClr val="FF9D3D"/>
            </a:solidFill>
          </p:spPr>
        </p:sp>
        <p:sp>
          <p:nvSpPr>
            <p:cNvPr id="24" name="TextBox 24"/>
            <p:cNvSpPr txBox="1"/>
            <p:nvPr/>
          </p:nvSpPr>
          <p:spPr>
            <a:xfrm>
              <a:off x="0" y="-38100"/>
              <a:ext cx="345490" cy="33279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09575" y="7074826"/>
            <a:ext cx="1311783" cy="1118923"/>
            <a:chOff x="0" y="0"/>
            <a:chExt cx="345490" cy="294696"/>
          </a:xfrm>
        </p:grpSpPr>
        <p:sp>
          <p:nvSpPr>
            <p:cNvPr id="26" name="Freeform 26"/>
            <p:cNvSpPr/>
            <p:nvPr/>
          </p:nvSpPr>
          <p:spPr>
            <a:xfrm>
              <a:off x="0" y="0"/>
              <a:ext cx="345490" cy="294696"/>
            </a:xfrm>
            <a:custGeom>
              <a:avLst/>
              <a:gdLst/>
              <a:ahLst/>
              <a:cxnLst/>
              <a:rect l="l" t="t" r="r" b="b"/>
              <a:pathLst>
                <a:path w="345490" h="294696">
                  <a:moveTo>
                    <a:pt x="0" y="0"/>
                  </a:moveTo>
                  <a:lnTo>
                    <a:pt x="345490" y="0"/>
                  </a:lnTo>
                  <a:lnTo>
                    <a:pt x="345490" y="294696"/>
                  </a:lnTo>
                  <a:lnTo>
                    <a:pt x="0" y="294696"/>
                  </a:lnTo>
                  <a:close/>
                </a:path>
              </a:pathLst>
            </a:custGeom>
            <a:solidFill>
              <a:srgbClr val="FF9D3D"/>
            </a:solidFill>
          </p:spPr>
        </p:sp>
        <p:sp>
          <p:nvSpPr>
            <p:cNvPr id="27" name="TextBox 27"/>
            <p:cNvSpPr txBox="1"/>
            <p:nvPr/>
          </p:nvSpPr>
          <p:spPr>
            <a:xfrm>
              <a:off x="0" y="-38100"/>
              <a:ext cx="345490" cy="332796"/>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409575" y="8574749"/>
            <a:ext cx="1311783" cy="1118923"/>
            <a:chOff x="0" y="0"/>
            <a:chExt cx="345490" cy="294696"/>
          </a:xfrm>
        </p:grpSpPr>
        <p:sp>
          <p:nvSpPr>
            <p:cNvPr id="29" name="Freeform 29"/>
            <p:cNvSpPr/>
            <p:nvPr/>
          </p:nvSpPr>
          <p:spPr>
            <a:xfrm>
              <a:off x="0" y="0"/>
              <a:ext cx="345490" cy="294696"/>
            </a:xfrm>
            <a:custGeom>
              <a:avLst/>
              <a:gdLst/>
              <a:ahLst/>
              <a:cxnLst/>
              <a:rect l="l" t="t" r="r" b="b"/>
              <a:pathLst>
                <a:path w="345490" h="294696">
                  <a:moveTo>
                    <a:pt x="0" y="0"/>
                  </a:moveTo>
                  <a:lnTo>
                    <a:pt x="345490" y="0"/>
                  </a:lnTo>
                  <a:lnTo>
                    <a:pt x="345490" y="294696"/>
                  </a:lnTo>
                  <a:lnTo>
                    <a:pt x="0" y="294696"/>
                  </a:lnTo>
                  <a:close/>
                </a:path>
              </a:pathLst>
            </a:custGeom>
            <a:solidFill>
              <a:srgbClr val="FF9D3D"/>
            </a:solidFill>
          </p:spPr>
        </p:sp>
        <p:sp>
          <p:nvSpPr>
            <p:cNvPr id="30" name="TextBox 30"/>
            <p:cNvSpPr txBox="1"/>
            <p:nvPr/>
          </p:nvSpPr>
          <p:spPr>
            <a:xfrm>
              <a:off x="0" y="-38100"/>
              <a:ext cx="345490" cy="332796"/>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409575" y="4078261"/>
            <a:ext cx="1311783" cy="868680"/>
          </a:xfrm>
          <a:prstGeom prst="rect">
            <a:avLst/>
          </a:prstGeom>
        </p:spPr>
        <p:txBody>
          <a:bodyPr lIns="0" tIns="0" rIns="0" bIns="0" rtlCol="0" anchor="t">
            <a:spAutoFit/>
          </a:bodyPr>
          <a:lstStyle/>
          <a:p>
            <a:pPr algn="ctr">
              <a:lnSpc>
                <a:spcPts val="6719"/>
              </a:lnSpc>
              <a:spcBef>
                <a:spcPct val="0"/>
              </a:spcBef>
            </a:pPr>
            <a:r>
              <a:rPr lang="en-US" sz="4800">
                <a:solidFill>
                  <a:srgbClr val="1B3640"/>
                </a:solidFill>
                <a:latin typeface="Poppins Bold"/>
                <a:ea typeface="Poppins Bold"/>
                <a:cs typeface="Poppins Bold"/>
                <a:sym typeface="Poppins Bold"/>
              </a:rPr>
              <a:t>1</a:t>
            </a:r>
          </a:p>
        </p:txBody>
      </p:sp>
      <p:sp>
        <p:nvSpPr>
          <p:cNvPr id="32" name="TextBox 32"/>
          <p:cNvSpPr txBox="1"/>
          <p:nvPr/>
        </p:nvSpPr>
        <p:spPr>
          <a:xfrm>
            <a:off x="409575" y="5603386"/>
            <a:ext cx="1311783" cy="868680"/>
          </a:xfrm>
          <a:prstGeom prst="rect">
            <a:avLst/>
          </a:prstGeom>
        </p:spPr>
        <p:txBody>
          <a:bodyPr lIns="0" tIns="0" rIns="0" bIns="0" rtlCol="0" anchor="t">
            <a:spAutoFit/>
          </a:bodyPr>
          <a:lstStyle/>
          <a:p>
            <a:pPr algn="ctr">
              <a:lnSpc>
                <a:spcPts val="6719"/>
              </a:lnSpc>
              <a:spcBef>
                <a:spcPct val="0"/>
              </a:spcBef>
            </a:pPr>
            <a:r>
              <a:rPr lang="en-US" sz="4800">
                <a:solidFill>
                  <a:srgbClr val="1B3640"/>
                </a:solidFill>
                <a:latin typeface="Poppins Bold"/>
                <a:ea typeface="Poppins Bold"/>
                <a:cs typeface="Poppins Bold"/>
                <a:sym typeface="Poppins Bold"/>
              </a:rPr>
              <a:t>2</a:t>
            </a:r>
          </a:p>
        </p:txBody>
      </p:sp>
      <p:sp>
        <p:nvSpPr>
          <p:cNvPr id="33" name="TextBox 33"/>
          <p:cNvSpPr txBox="1"/>
          <p:nvPr/>
        </p:nvSpPr>
        <p:spPr>
          <a:xfrm>
            <a:off x="409575" y="7128510"/>
            <a:ext cx="1311783" cy="868680"/>
          </a:xfrm>
          <a:prstGeom prst="rect">
            <a:avLst/>
          </a:prstGeom>
        </p:spPr>
        <p:txBody>
          <a:bodyPr lIns="0" tIns="0" rIns="0" bIns="0" rtlCol="0" anchor="t">
            <a:spAutoFit/>
          </a:bodyPr>
          <a:lstStyle/>
          <a:p>
            <a:pPr algn="ctr">
              <a:lnSpc>
                <a:spcPts val="6719"/>
              </a:lnSpc>
              <a:spcBef>
                <a:spcPct val="0"/>
              </a:spcBef>
            </a:pPr>
            <a:r>
              <a:rPr lang="en-US" sz="4800">
                <a:solidFill>
                  <a:srgbClr val="1B3640"/>
                </a:solidFill>
                <a:latin typeface="Poppins Bold"/>
                <a:ea typeface="Poppins Bold"/>
                <a:cs typeface="Poppins Bold"/>
                <a:sym typeface="Poppins Bold"/>
              </a:rPr>
              <a:t>3</a:t>
            </a:r>
          </a:p>
        </p:txBody>
      </p:sp>
      <p:sp>
        <p:nvSpPr>
          <p:cNvPr id="34" name="TextBox 34"/>
          <p:cNvSpPr txBox="1"/>
          <p:nvPr/>
        </p:nvSpPr>
        <p:spPr>
          <a:xfrm>
            <a:off x="409575" y="8679524"/>
            <a:ext cx="1311783" cy="868680"/>
          </a:xfrm>
          <a:prstGeom prst="rect">
            <a:avLst/>
          </a:prstGeom>
        </p:spPr>
        <p:txBody>
          <a:bodyPr lIns="0" tIns="0" rIns="0" bIns="0" rtlCol="0" anchor="t">
            <a:spAutoFit/>
          </a:bodyPr>
          <a:lstStyle/>
          <a:p>
            <a:pPr algn="ctr">
              <a:lnSpc>
                <a:spcPts val="6719"/>
              </a:lnSpc>
              <a:spcBef>
                <a:spcPct val="0"/>
              </a:spcBef>
            </a:pPr>
            <a:r>
              <a:rPr lang="en-US" sz="4800">
                <a:solidFill>
                  <a:srgbClr val="1B3640"/>
                </a:solidFill>
                <a:latin typeface="Poppins Bold"/>
                <a:ea typeface="Poppins Bold"/>
                <a:cs typeface="Poppins Bold"/>
                <a:sym typeface="Poppins Bold"/>
              </a:rPr>
              <a:t>4</a:t>
            </a:r>
          </a:p>
        </p:txBody>
      </p:sp>
      <p:sp>
        <p:nvSpPr>
          <p:cNvPr id="35" name="TextBox 35"/>
          <p:cNvSpPr txBox="1"/>
          <p:nvPr/>
        </p:nvSpPr>
        <p:spPr>
          <a:xfrm>
            <a:off x="2008068" y="4065878"/>
            <a:ext cx="15876528" cy="960121"/>
          </a:xfrm>
          <a:prstGeom prst="rect">
            <a:avLst/>
          </a:prstGeom>
        </p:spPr>
        <p:txBody>
          <a:bodyPr lIns="0" tIns="0" rIns="0" bIns="0" rtlCol="0" anchor="t">
            <a:spAutoFit/>
          </a:bodyPr>
          <a:lstStyle/>
          <a:p>
            <a:pPr algn="l">
              <a:lnSpc>
                <a:spcPts val="3779"/>
              </a:lnSpc>
              <a:spcBef>
                <a:spcPct val="0"/>
              </a:spcBef>
            </a:pPr>
            <a:r>
              <a:rPr lang="en-US" sz="2699">
                <a:solidFill>
                  <a:srgbClr val="000000"/>
                </a:solidFill>
                <a:latin typeface="Poppins"/>
                <a:ea typeface="Poppins"/>
                <a:cs typeface="Poppins"/>
                <a:sym typeface="Poppins"/>
              </a:rPr>
              <a:t>ORGANISASI PERLU MERANCANG TUJUAN-TUJUANNYA, INFORMASI TENTANG LINGKUNGAN SANGAT DIPERLUKAN</a:t>
            </a:r>
          </a:p>
        </p:txBody>
      </p:sp>
      <p:sp>
        <p:nvSpPr>
          <p:cNvPr id="36" name="TextBox 36"/>
          <p:cNvSpPr txBox="1"/>
          <p:nvPr/>
        </p:nvSpPr>
        <p:spPr>
          <a:xfrm>
            <a:off x="2008068" y="5531472"/>
            <a:ext cx="15742241" cy="960120"/>
          </a:xfrm>
          <a:prstGeom prst="rect">
            <a:avLst/>
          </a:prstGeom>
        </p:spPr>
        <p:txBody>
          <a:bodyPr lIns="0" tIns="0" rIns="0" bIns="0" rtlCol="0" anchor="t">
            <a:spAutoFit/>
          </a:bodyPr>
          <a:lstStyle/>
          <a:p>
            <a:pPr algn="l">
              <a:lnSpc>
                <a:spcPts val="3779"/>
              </a:lnSpc>
              <a:spcBef>
                <a:spcPct val="0"/>
              </a:spcBef>
            </a:pPr>
            <a:r>
              <a:rPr lang="en-US" sz="2700">
                <a:solidFill>
                  <a:srgbClr val="000000"/>
                </a:solidFill>
                <a:latin typeface="Poppins"/>
                <a:ea typeface="Poppins"/>
                <a:cs typeface="Poppins"/>
                <a:sym typeface="Poppins"/>
              </a:rPr>
              <a:t>KALAU TIDAK ADA INFORMASI TENTANG LINGKUNGAN (HANYA TERBATAS) MAKA ORGANISASI AKAN MENGHADAPI RESIKO YANG TINGGI DALAM MENCAPAI TUJUANNYA</a:t>
            </a:r>
          </a:p>
        </p:txBody>
      </p:sp>
      <p:sp>
        <p:nvSpPr>
          <p:cNvPr id="37" name="TextBox 37"/>
          <p:cNvSpPr txBox="1"/>
          <p:nvPr/>
        </p:nvSpPr>
        <p:spPr>
          <a:xfrm>
            <a:off x="2008068" y="6871163"/>
            <a:ext cx="16279932" cy="1436370"/>
          </a:xfrm>
          <a:prstGeom prst="rect">
            <a:avLst/>
          </a:prstGeom>
        </p:spPr>
        <p:txBody>
          <a:bodyPr lIns="0" tIns="0" rIns="0" bIns="0" rtlCol="0" anchor="t">
            <a:spAutoFit/>
          </a:bodyPr>
          <a:lstStyle/>
          <a:p>
            <a:pPr algn="l">
              <a:lnSpc>
                <a:spcPts val="3779"/>
              </a:lnSpc>
              <a:spcBef>
                <a:spcPct val="0"/>
              </a:spcBef>
            </a:pPr>
            <a:r>
              <a:rPr lang="en-US" sz="2700">
                <a:solidFill>
                  <a:srgbClr val="000000"/>
                </a:solidFill>
                <a:latin typeface="Poppins"/>
                <a:ea typeface="Poppins"/>
                <a:cs typeface="Poppins"/>
                <a:sym typeface="Poppins"/>
              </a:rPr>
              <a:t>JIKA ORGANISASI DAPAT MEMINIMALKAN RESIKO, MAKA ORGANISASI DAPAT MENCAPAI KEUNTUNGAN / PROFIT (ORGANISASI BISNIS) ATAU MANFAAT/BENEFIT (ORGANISASI PEMERINTAH/PUBLIK)</a:t>
            </a:r>
          </a:p>
        </p:txBody>
      </p:sp>
      <p:sp>
        <p:nvSpPr>
          <p:cNvPr id="38" name="TextBox 38"/>
          <p:cNvSpPr txBox="1"/>
          <p:nvPr/>
        </p:nvSpPr>
        <p:spPr>
          <a:xfrm>
            <a:off x="2008068" y="8459933"/>
            <a:ext cx="16280006" cy="1436370"/>
          </a:xfrm>
          <a:prstGeom prst="rect">
            <a:avLst/>
          </a:prstGeom>
        </p:spPr>
        <p:txBody>
          <a:bodyPr lIns="0" tIns="0" rIns="0" bIns="0" rtlCol="0" anchor="t">
            <a:spAutoFit/>
          </a:bodyPr>
          <a:lstStyle/>
          <a:p>
            <a:pPr algn="l">
              <a:lnSpc>
                <a:spcPts val="3779"/>
              </a:lnSpc>
              <a:spcBef>
                <a:spcPct val="0"/>
              </a:spcBef>
            </a:pPr>
            <a:r>
              <a:rPr lang="en-US" sz="2700">
                <a:solidFill>
                  <a:srgbClr val="000000"/>
                </a:solidFill>
                <a:latin typeface="Poppins"/>
                <a:ea typeface="Poppins"/>
                <a:cs typeface="Poppins"/>
                <a:sym typeface="Poppins"/>
              </a:rPr>
              <a:t>ORGANISASI MODERN HARUS ‘MEMBUKA DIRI’ TERHADAP LINGKUNGANNYA SEBAB JIKA TIDAK MAKA AKAN KALAH DENGAN PESAINGNYA/ ORGANISASI LAIN YANG TELAH TERLEBIH DULU MENGUASAI INFORMASI DAN SUMBER2 YANG ADA DI LINGKUNGAN</a:t>
            </a:r>
          </a:p>
        </p:txBody>
      </p:sp>
      <p:sp>
        <p:nvSpPr>
          <p:cNvPr id="39" name="Freeform 13">
            <a:extLst>
              <a:ext uri="{FF2B5EF4-FFF2-40B4-BE49-F238E27FC236}">
                <a16:creationId xmlns:a16="http://schemas.microsoft.com/office/drawing/2014/main" id="{0AA2135D-5DE3-41ED-BBDF-BB3561CD88A5}"/>
              </a:ext>
            </a:extLst>
          </p:cNvPr>
          <p:cNvSpPr/>
          <p:nvPr/>
        </p:nvSpPr>
        <p:spPr>
          <a:xfrm>
            <a:off x="6705600"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40" name="Freeform 14">
            <a:extLst>
              <a:ext uri="{FF2B5EF4-FFF2-40B4-BE49-F238E27FC236}">
                <a16:creationId xmlns:a16="http://schemas.microsoft.com/office/drawing/2014/main" id="{5C16A0C6-13A7-41FF-8824-30DA1B1E4D46}"/>
              </a:ext>
            </a:extLst>
          </p:cNvPr>
          <p:cNvSpPr/>
          <p:nvPr/>
        </p:nvSpPr>
        <p:spPr>
          <a:xfrm>
            <a:off x="8349470"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41" name="Freeform 15">
            <a:extLst>
              <a:ext uri="{FF2B5EF4-FFF2-40B4-BE49-F238E27FC236}">
                <a16:creationId xmlns:a16="http://schemas.microsoft.com/office/drawing/2014/main" id="{EB588856-CAF8-4C82-89D2-9B6BD2471911}"/>
              </a:ext>
            </a:extLst>
          </p:cNvPr>
          <p:cNvSpPr/>
          <p:nvPr/>
        </p:nvSpPr>
        <p:spPr>
          <a:xfrm>
            <a:off x="9859404"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59090" y="1954894"/>
            <a:ext cx="12008069" cy="1072240"/>
            <a:chOff x="0" y="0"/>
            <a:chExt cx="3162619" cy="282401"/>
          </a:xfrm>
        </p:grpSpPr>
        <p:sp>
          <p:nvSpPr>
            <p:cNvPr id="3" name="Freeform 3"/>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EC791E"/>
            </a:solidFill>
          </p:spPr>
        </p:sp>
        <p:sp>
          <p:nvSpPr>
            <p:cNvPr id="4" name="TextBox 4"/>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9" name="Freeform 9"/>
          <p:cNvSpPr/>
          <p:nvPr/>
        </p:nvSpPr>
        <p:spPr>
          <a:xfrm>
            <a:off x="1623732" y="3833204"/>
            <a:ext cx="15040536" cy="4445742"/>
          </a:xfrm>
          <a:custGeom>
            <a:avLst/>
            <a:gdLst/>
            <a:ahLst/>
            <a:cxnLst/>
            <a:rect l="l" t="t" r="r" b="b"/>
            <a:pathLst>
              <a:path w="15040536" h="4445742">
                <a:moveTo>
                  <a:pt x="0" y="0"/>
                </a:moveTo>
                <a:lnTo>
                  <a:pt x="15040536" y="0"/>
                </a:lnTo>
                <a:lnTo>
                  <a:pt x="15040536" y="4445742"/>
                </a:lnTo>
                <a:lnTo>
                  <a:pt x="0" y="4445742"/>
                </a:lnTo>
                <a:lnTo>
                  <a:pt x="0" y="0"/>
                </a:lnTo>
                <a:close/>
              </a:path>
            </a:pathLst>
          </a:custGeom>
          <a:blipFill>
            <a:blip r:embed="rId2"/>
            <a:stretch>
              <a:fillRect/>
            </a:stretch>
          </a:blipFill>
        </p:spPr>
      </p:sp>
      <p:sp>
        <p:nvSpPr>
          <p:cNvPr id="10" name="Freeform 10"/>
          <p:cNvSpPr/>
          <p:nvPr/>
        </p:nvSpPr>
        <p:spPr>
          <a:xfrm>
            <a:off x="315185" y="8983796"/>
            <a:ext cx="10983074" cy="968635"/>
          </a:xfrm>
          <a:custGeom>
            <a:avLst/>
            <a:gdLst/>
            <a:ahLst/>
            <a:cxnLst/>
            <a:rect l="l" t="t" r="r" b="b"/>
            <a:pathLst>
              <a:path w="10983074" h="968635">
                <a:moveTo>
                  <a:pt x="0" y="0"/>
                </a:moveTo>
                <a:lnTo>
                  <a:pt x="10983074" y="0"/>
                </a:lnTo>
                <a:lnTo>
                  <a:pt x="10983074" y="968635"/>
                </a:lnTo>
                <a:lnTo>
                  <a:pt x="0" y="968635"/>
                </a:lnTo>
                <a:lnTo>
                  <a:pt x="0" y="0"/>
                </a:lnTo>
                <a:close/>
              </a:path>
            </a:pathLst>
          </a:custGeom>
          <a:blipFill>
            <a:blip r:embed="rId3"/>
            <a:stretch>
              <a:fillRect/>
            </a:stretch>
          </a:blipFill>
        </p:spPr>
      </p:sp>
      <p:sp>
        <p:nvSpPr>
          <p:cNvPr id="11" name="TextBox 11"/>
          <p:cNvSpPr txBox="1"/>
          <p:nvPr/>
        </p:nvSpPr>
        <p:spPr>
          <a:xfrm>
            <a:off x="3562967" y="1972854"/>
            <a:ext cx="11200316" cy="1036321"/>
          </a:xfrm>
          <a:prstGeom prst="rect">
            <a:avLst/>
          </a:prstGeom>
        </p:spPr>
        <p:txBody>
          <a:bodyPr lIns="0" tIns="0" rIns="0" bIns="0" rtlCol="0" anchor="t">
            <a:spAutoFit/>
          </a:bodyPr>
          <a:lstStyle/>
          <a:p>
            <a:pPr marL="0" lvl="0" indent="0" algn="ctr">
              <a:lnSpc>
                <a:spcPts val="3960"/>
              </a:lnSpc>
              <a:spcBef>
                <a:spcPct val="0"/>
              </a:spcBef>
            </a:pPr>
            <a:r>
              <a:rPr lang="en-US" sz="3600" spc="90">
                <a:solidFill>
                  <a:srgbClr val="FFFFFF"/>
                </a:solidFill>
                <a:latin typeface="Poppins Bold"/>
                <a:ea typeface="Poppins Bold"/>
                <a:cs typeface="Poppins Bold"/>
                <a:sym typeface="Poppins Bold"/>
              </a:rPr>
              <a:t>MODEL ORGANISASI YANG MEMBUKA DIRI PADA LINGKUNGAN</a:t>
            </a:r>
          </a:p>
        </p:txBody>
      </p:sp>
      <p:sp>
        <p:nvSpPr>
          <p:cNvPr id="12" name="Freeform 13">
            <a:extLst>
              <a:ext uri="{FF2B5EF4-FFF2-40B4-BE49-F238E27FC236}">
                <a16:creationId xmlns:a16="http://schemas.microsoft.com/office/drawing/2014/main" id="{A8A75A63-5ACF-4E2A-A709-FEAFB7268D3B}"/>
              </a:ext>
            </a:extLst>
          </p:cNvPr>
          <p:cNvSpPr/>
          <p:nvPr/>
        </p:nvSpPr>
        <p:spPr>
          <a:xfrm>
            <a:off x="6400800" y="145001"/>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13" name="Freeform 14">
            <a:extLst>
              <a:ext uri="{FF2B5EF4-FFF2-40B4-BE49-F238E27FC236}">
                <a16:creationId xmlns:a16="http://schemas.microsoft.com/office/drawing/2014/main" id="{348EE4E5-E0A5-456D-B2E8-57BE5A62DF87}"/>
              </a:ext>
            </a:extLst>
          </p:cNvPr>
          <p:cNvSpPr/>
          <p:nvPr/>
        </p:nvSpPr>
        <p:spPr>
          <a:xfrm>
            <a:off x="8044670" y="5353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14" name="Freeform 15">
            <a:extLst>
              <a:ext uri="{FF2B5EF4-FFF2-40B4-BE49-F238E27FC236}">
                <a16:creationId xmlns:a16="http://schemas.microsoft.com/office/drawing/2014/main" id="{3E0A02CD-2B23-4170-A810-DC4AAACBCFDD}"/>
              </a:ext>
            </a:extLst>
          </p:cNvPr>
          <p:cNvSpPr/>
          <p:nvPr/>
        </p:nvSpPr>
        <p:spPr>
          <a:xfrm>
            <a:off x="9554604" y="38100"/>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1866" y="2512118"/>
            <a:ext cx="9144268" cy="1203619"/>
            <a:chOff x="0" y="0"/>
            <a:chExt cx="2408367" cy="317003"/>
          </a:xfrm>
        </p:grpSpPr>
        <p:sp>
          <p:nvSpPr>
            <p:cNvPr id="3" name="Freeform 3"/>
            <p:cNvSpPr/>
            <p:nvPr/>
          </p:nvSpPr>
          <p:spPr>
            <a:xfrm>
              <a:off x="0" y="0"/>
              <a:ext cx="2408367" cy="317003"/>
            </a:xfrm>
            <a:custGeom>
              <a:avLst/>
              <a:gdLst/>
              <a:ahLst/>
              <a:cxnLst/>
              <a:rect l="l" t="t" r="r" b="b"/>
              <a:pathLst>
                <a:path w="2408367" h="317003">
                  <a:moveTo>
                    <a:pt x="0" y="0"/>
                  </a:moveTo>
                  <a:lnTo>
                    <a:pt x="2408367" y="0"/>
                  </a:lnTo>
                  <a:lnTo>
                    <a:pt x="2408367" y="317003"/>
                  </a:lnTo>
                  <a:lnTo>
                    <a:pt x="0" y="317003"/>
                  </a:lnTo>
                  <a:close/>
                </a:path>
              </a:pathLst>
            </a:custGeom>
            <a:solidFill>
              <a:srgbClr val="1B3640"/>
            </a:solidFill>
          </p:spPr>
        </p:sp>
        <p:sp>
          <p:nvSpPr>
            <p:cNvPr id="4" name="TextBox 4"/>
            <p:cNvSpPr txBox="1"/>
            <p:nvPr/>
          </p:nvSpPr>
          <p:spPr>
            <a:xfrm>
              <a:off x="0" y="-38100"/>
              <a:ext cx="2408367" cy="355103"/>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rot="381547">
            <a:off x="11248931" y="6122200"/>
            <a:ext cx="4685096" cy="5246370"/>
            <a:chOff x="0" y="0"/>
            <a:chExt cx="6350000" cy="7110730"/>
          </a:xfrm>
        </p:grpSpPr>
        <p:sp>
          <p:nvSpPr>
            <p:cNvPr id="6" name="Freeform 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t="-16892" b="-16892"/>
              </a:stretch>
            </a:blipFill>
          </p:spPr>
        </p:sp>
      </p:grpSp>
      <p:grpSp>
        <p:nvGrpSpPr>
          <p:cNvPr id="7" name="Group 7"/>
          <p:cNvGrpSpPr>
            <a:grpSpLocks noChangeAspect="1"/>
          </p:cNvGrpSpPr>
          <p:nvPr/>
        </p:nvGrpSpPr>
        <p:grpSpPr>
          <a:xfrm rot="381547">
            <a:off x="6219731" y="7444221"/>
            <a:ext cx="4685096" cy="5246370"/>
            <a:chOff x="0" y="0"/>
            <a:chExt cx="6350000" cy="7110730"/>
          </a:xfrm>
        </p:grpSpPr>
        <p:sp>
          <p:nvSpPr>
            <p:cNvPr id="8" name="Freeform 8"/>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9" name="Group 9"/>
          <p:cNvGrpSpPr>
            <a:grpSpLocks noChangeAspect="1"/>
          </p:cNvGrpSpPr>
          <p:nvPr/>
        </p:nvGrpSpPr>
        <p:grpSpPr>
          <a:xfrm rot="381547">
            <a:off x="1190531" y="8730347"/>
            <a:ext cx="4685096" cy="5246370"/>
            <a:chOff x="0" y="0"/>
            <a:chExt cx="6350000" cy="7110730"/>
          </a:xfrm>
        </p:grpSpPr>
        <p:sp>
          <p:nvSpPr>
            <p:cNvPr id="10" name="Freeform 10"/>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l="-33985" r="-33985"/>
              </a:stretch>
            </a:blipFill>
          </p:spPr>
        </p:sp>
      </p:grpSp>
      <p:grpSp>
        <p:nvGrpSpPr>
          <p:cNvPr id="11" name="Group 11"/>
          <p:cNvGrpSpPr>
            <a:grpSpLocks noChangeAspect="1"/>
          </p:cNvGrpSpPr>
          <p:nvPr/>
        </p:nvGrpSpPr>
        <p:grpSpPr>
          <a:xfrm rot="381547">
            <a:off x="7838120" y="-3704905"/>
            <a:ext cx="4685096" cy="5246370"/>
            <a:chOff x="0" y="0"/>
            <a:chExt cx="6350000" cy="7110730"/>
          </a:xfrm>
        </p:grpSpPr>
        <p:sp>
          <p:nvSpPr>
            <p:cNvPr id="12" name="Freeform 12"/>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lumMod val="75000"/>
                </a:schemeClr>
              </a:solidFill>
            </a:ln>
          </p:spPr>
        </p:sp>
      </p:grpSp>
      <p:grpSp>
        <p:nvGrpSpPr>
          <p:cNvPr id="13" name="Group 13"/>
          <p:cNvGrpSpPr>
            <a:grpSpLocks noChangeAspect="1"/>
          </p:cNvGrpSpPr>
          <p:nvPr/>
        </p:nvGrpSpPr>
        <p:grpSpPr>
          <a:xfrm rot="381547">
            <a:off x="2811173" y="-2400831"/>
            <a:ext cx="4685096" cy="5246370"/>
            <a:chOff x="0" y="0"/>
            <a:chExt cx="6350000" cy="7110730"/>
          </a:xfrm>
        </p:grpSpPr>
        <p:sp>
          <p:nvSpPr>
            <p:cNvPr id="14" name="Freeform 14"/>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4"/>
              <a:stretch>
                <a:fillRect l="-34195" r="-34195"/>
              </a:stretch>
            </a:blipFill>
          </p:spPr>
        </p:sp>
      </p:grpSp>
      <p:grpSp>
        <p:nvGrpSpPr>
          <p:cNvPr id="15" name="Group 15"/>
          <p:cNvGrpSpPr>
            <a:grpSpLocks noChangeAspect="1"/>
          </p:cNvGrpSpPr>
          <p:nvPr/>
        </p:nvGrpSpPr>
        <p:grpSpPr>
          <a:xfrm rot="381547">
            <a:off x="-2218027" y="-1096758"/>
            <a:ext cx="4685096" cy="5246370"/>
            <a:chOff x="0" y="0"/>
            <a:chExt cx="6350000" cy="7110730"/>
          </a:xfrm>
        </p:grpSpPr>
        <p:sp>
          <p:nvSpPr>
            <p:cNvPr id="16" name="Freeform 1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17" name="Group 17"/>
          <p:cNvGrpSpPr>
            <a:grpSpLocks noChangeAspect="1"/>
          </p:cNvGrpSpPr>
          <p:nvPr/>
        </p:nvGrpSpPr>
        <p:grpSpPr>
          <a:xfrm rot="381547">
            <a:off x="16310534" y="4797309"/>
            <a:ext cx="4685096" cy="5246370"/>
            <a:chOff x="0" y="0"/>
            <a:chExt cx="6350000" cy="7110730"/>
          </a:xfrm>
        </p:grpSpPr>
        <p:sp>
          <p:nvSpPr>
            <p:cNvPr id="18" name="Freeform 18"/>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lumMod val="75000"/>
                </a:schemeClr>
              </a:solidFill>
            </a:ln>
          </p:spPr>
        </p:sp>
      </p:grpSp>
      <p:grpSp>
        <p:nvGrpSpPr>
          <p:cNvPr id="19" name="Group 19"/>
          <p:cNvGrpSpPr>
            <a:grpSpLocks noChangeAspect="1"/>
          </p:cNvGrpSpPr>
          <p:nvPr/>
        </p:nvGrpSpPr>
        <p:grpSpPr>
          <a:xfrm rot="381547">
            <a:off x="14916633" y="8730347"/>
            <a:ext cx="4685096" cy="5246370"/>
            <a:chOff x="0" y="0"/>
            <a:chExt cx="6350000" cy="7110730"/>
          </a:xfrm>
        </p:grpSpPr>
        <p:sp>
          <p:nvSpPr>
            <p:cNvPr id="20" name="Freeform 20"/>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sp>
        <p:nvSpPr>
          <p:cNvPr id="21" name="TextBox 21"/>
          <p:cNvSpPr txBox="1"/>
          <p:nvPr/>
        </p:nvSpPr>
        <p:spPr>
          <a:xfrm>
            <a:off x="5143615" y="2696562"/>
            <a:ext cx="8115069" cy="923925"/>
          </a:xfrm>
          <a:prstGeom prst="rect">
            <a:avLst/>
          </a:prstGeom>
        </p:spPr>
        <p:txBody>
          <a:bodyPr lIns="0" tIns="0" rIns="0" bIns="0" rtlCol="0" anchor="t">
            <a:spAutoFit/>
          </a:bodyPr>
          <a:lstStyle/>
          <a:p>
            <a:pPr marL="0" lvl="0" indent="0" algn="ctr">
              <a:lnSpc>
                <a:spcPts val="6600"/>
              </a:lnSpc>
              <a:spcBef>
                <a:spcPct val="0"/>
              </a:spcBef>
            </a:pPr>
            <a:r>
              <a:rPr lang="en-US" sz="6000" spc="300">
                <a:solidFill>
                  <a:srgbClr val="FFDE59"/>
                </a:solidFill>
                <a:latin typeface="Poppins Bold"/>
                <a:ea typeface="Poppins Bold"/>
                <a:cs typeface="Poppins Bold"/>
                <a:sym typeface="Poppins Bold"/>
              </a:rPr>
              <a:t>MACAM-MACAM </a:t>
            </a:r>
          </a:p>
        </p:txBody>
      </p:sp>
      <p:sp>
        <p:nvSpPr>
          <p:cNvPr id="22" name="TextBox 22"/>
          <p:cNvSpPr txBox="1"/>
          <p:nvPr/>
        </p:nvSpPr>
        <p:spPr>
          <a:xfrm>
            <a:off x="1528686" y="3776347"/>
            <a:ext cx="15230629" cy="852173"/>
          </a:xfrm>
          <a:prstGeom prst="rect">
            <a:avLst/>
          </a:prstGeom>
        </p:spPr>
        <p:txBody>
          <a:bodyPr lIns="0" tIns="0" rIns="0" bIns="0" rtlCol="0" anchor="t">
            <a:spAutoFit/>
          </a:bodyPr>
          <a:lstStyle/>
          <a:p>
            <a:pPr marL="0" lvl="0" indent="0" algn="ctr">
              <a:lnSpc>
                <a:spcPts val="6160"/>
              </a:lnSpc>
              <a:spcBef>
                <a:spcPct val="0"/>
              </a:spcBef>
            </a:pPr>
            <a:r>
              <a:rPr lang="en-US" sz="5600" spc="280">
                <a:solidFill>
                  <a:srgbClr val="1B3640"/>
                </a:solidFill>
                <a:latin typeface="Poppins Bold"/>
                <a:ea typeface="Poppins Bold"/>
                <a:cs typeface="Poppins Bold"/>
                <a:sym typeface="Poppins Bold"/>
              </a:rPr>
              <a:t>LINGKUNGAN ORGANISASI </a:t>
            </a:r>
          </a:p>
        </p:txBody>
      </p:sp>
      <p:sp>
        <p:nvSpPr>
          <p:cNvPr id="23" name="TextBox 23"/>
          <p:cNvSpPr txBox="1"/>
          <p:nvPr/>
        </p:nvSpPr>
        <p:spPr>
          <a:xfrm>
            <a:off x="764448" y="5238119"/>
            <a:ext cx="6001806" cy="1529082"/>
          </a:xfrm>
          <a:prstGeom prst="rect">
            <a:avLst/>
          </a:prstGeom>
        </p:spPr>
        <p:txBody>
          <a:bodyPr lIns="0" tIns="0" rIns="0" bIns="0" rtlCol="0" anchor="t">
            <a:spAutoFit/>
          </a:bodyPr>
          <a:lstStyle/>
          <a:p>
            <a:pPr algn="ctr">
              <a:lnSpc>
                <a:spcPts val="6019"/>
              </a:lnSpc>
              <a:spcBef>
                <a:spcPct val="0"/>
              </a:spcBef>
            </a:pPr>
            <a:r>
              <a:rPr lang="en-US" sz="4299">
                <a:solidFill>
                  <a:srgbClr val="000000"/>
                </a:solidFill>
                <a:latin typeface="Poppins"/>
                <a:ea typeface="Poppins"/>
                <a:cs typeface="Poppins"/>
                <a:sym typeface="Poppins"/>
              </a:rPr>
              <a:t>Lingkungan Internal Organisasi </a:t>
            </a:r>
          </a:p>
        </p:txBody>
      </p:sp>
      <p:sp>
        <p:nvSpPr>
          <p:cNvPr id="24" name="TextBox 24"/>
          <p:cNvSpPr txBox="1"/>
          <p:nvPr/>
        </p:nvSpPr>
        <p:spPr>
          <a:xfrm>
            <a:off x="7952800" y="5238119"/>
            <a:ext cx="6001806" cy="1529082"/>
          </a:xfrm>
          <a:prstGeom prst="rect">
            <a:avLst/>
          </a:prstGeom>
        </p:spPr>
        <p:txBody>
          <a:bodyPr lIns="0" tIns="0" rIns="0" bIns="0" rtlCol="0" anchor="t">
            <a:spAutoFit/>
          </a:bodyPr>
          <a:lstStyle/>
          <a:p>
            <a:pPr algn="ctr">
              <a:lnSpc>
                <a:spcPts val="6019"/>
              </a:lnSpc>
              <a:spcBef>
                <a:spcPct val="0"/>
              </a:spcBef>
            </a:pPr>
            <a:r>
              <a:rPr lang="en-US" sz="4299">
                <a:solidFill>
                  <a:srgbClr val="000000"/>
                </a:solidFill>
                <a:latin typeface="Poppins"/>
                <a:ea typeface="Poppins"/>
                <a:cs typeface="Poppins"/>
                <a:sym typeface="Poppins"/>
              </a:rPr>
              <a:t>Lingkungan Eksternal Organisasi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918563" cy="10287000"/>
            <a:chOff x="0" y="0"/>
            <a:chExt cx="2085548" cy="2709333"/>
          </a:xfrm>
        </p:grpSpPr>
        <p:sp>
          <p:nvSpPr>
            <p:cNvPr id="3" name="Freeform 3"/>
            <p:cNvSpPr/>
            <p:nvPr/>
          </p:nvSpPr>
          <p:spPr>
            <a:xfrm>
              <a:off x="0" y="0"/>
              <a:ext cx="2085548" cy="2709333"/>
            </a:xfrm>
            <a:custGeom>
              <a:avLst/>
              <a:gdLst/>
              <a:ahLst/>
              <a:cxnLst/>
              <a:rect l="l" t="t" r="r" b="b"/>
              <a:pathLst>
                <a:path w="2085548" h="2709333">
                  <a:moveTo>
                    <a:pt x="0" y="0"/>
                  </a:moveTo>
                  <a:lnTo>
                    <a:pt x="2085548" y="0"/>
                  </a:lnTo>
                  <a:lnTo>
                    <a:pt x="2085548" y="2709333"/>
                  </a:lnTo>
                  <a:lnTo>
                    <a:pt x="0" y="2709333"/>
                  </a:lnTo>
                  <a:close/>
                </a:path>
              </a:pathLst>
            </a:custGeom>
            <a:solidFill>
              <a:srgbClr val="EC791E">
                <a:alpha val="76863"/>
              </a:srgbClr>
            </a:solidFill>
          </p:spPr>
        </p:sp>
        <p:sp>
          <p:nvSpPr>
            <p:cNvPr id="4" name="TextBox 4"/>
            <p:cNvSpPr txBox="1"/>
            <p:nvPr/>
          </p:nvSpPr>
          <p:spPr>
            <a:xfrm>
              <a:off x="0" y="-38100"/>
              <a:ext cx="2085548" cy="2747433"/>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8" name="Freeform 8"/>
          <p:cNvSpPr/>
          <p:nvPr/>
        </p:nvSpPr>
        <p:spPr>
          <a:xfrm>
            <a:off x="-290738" y="0"/>
            <a:ext cx="8295026" cy="5143500"/>
          </a:xfrm>
          <a:custGeom>
            <a:avLst/>
            <a:gdLst/>
            <a:ahLst/>
            <a:cxnLst/>
            <a:rect l="l" t="t" r="r" b="b"/>
            <a:pathLst>
              <a:path w="8295026" h="5143500">
                <a:moveTo>
                  <a:pt x="0" y="0"/>
                </a:moveTo>
                <a:lnTo>
                  <a:pt x="8295026" y="0"/>
                </a:lnTo>
                <a:lnTo>
                  <a:pt x="8295026" y="5143500"/>
                </a:lnTo>
                <a:lnTo>
                  <a:pt x="0" y="5143500"/>
                </a:lnTo>
                <a:lnTo>
                  <a:pt x="0" y="0"/>
                </a:lnTo>
                <a:close/>
              </a:path>
            </a:pathLst>
          </a:custGeom>
          <a:blipFill>
            <a:blip r:embed="rId2">
              <a:alphaModFix amt="69000"/>
            </a:blip>
            <a:stretch>
              <a:fillRect r="-10249" b="-18459"/>
            </a:stretch>
          </a:blipFill>
        </p:spPr>
      </p:sp>
      <p:sp>
        <p:nvSpPr>
          <p:cNvPr id="10" name="TextBox 10"/>
          <p:cNvSpPr txBox="1"/>
          <p:nvPr/>
        </p:nvSpPr>
        <p:spPr>
          <a:xfrm>
            <a:off x="720109" y="5802465"/>
            <a:ext cx="7198454" cy="2453640"/>
          </a:xfrm>
          <a:prstGeom prst="rect">
            <a:avLst/>
          </a:prstGeom>
        </p:spPr>
        <p:txBody>
          <a:bodyPr lIns="0" tIns="0" rIns="0" bIns="0" rtlCol="0" anchor="t">
            <a:spAutoFit/>
          </a:bodyPr>
          <a:lstStyle/>
          <a:p>
            <a:pPr marL="0" lvl="0" indent="0" algn="ctr">
              <a:lnSpc>
                <a:spcPts val="6269"/>
              </a:lnSpc>
              <a:spcBef>
                <a:spcPct val="0"/>
              </a:spcBef>
            </a:pPr>
            <a:r>
              <a:rPr lang="en-US" sz="5699" spc="142">
                <a:solidFill>
                  <a:srgbClr val="FFFFFF"/>
                </a:solidFill>
                <a:latin typeface="Poppins Bold"/>
                <a:ea typeface="Poppins Bold"/>
                <a:cs typeface="Poppins Bold"/>
                <a:sym typeface="Poppins Bold"/>
              </a:rPr>
              <a:t>LINGKUNGAN INTERNAL ORGANISASI </a:t>
            </a:r>
          </a:p>
        </p:txBody>
      </p:sp>
      <p:sp>
        <p:nvSpPr>
          <p:cNvPr id="11" name="TextBox 11"/>
          <p:cNvSpPr txBox="1"/>
          <p:nvPr/>
        </p:nvSpPr>
        <p:spPr>
          <a:xfrm>
            <a:off x="8429379" y="1955008"/>
            <a:ext cx="9334825" cy="7647289"/>
          </a:xfrm>
          <a:prstGeom prst="rect">
            <a:avLst/>
          </a:prstGeom>
        </p:spPr>
        <p:txBody>
          <a:bodyPr lIns="0" tIns="0" rIns="0" bIns="0" rtlCol="0" anchor="t">
            <a:spAutoFit/>
          </a:bodyPr>
          <a:lstStyle/>
          <a:p>
            <a:pPr marL="721113" lvl="1" indent="-360557" algn="l">
              <a:lnSpc>
                <a:spcPts val="4676"/>
              </a:lnSpc>
              <a:buFont typeface="Arial"/>
              <a:buChar char="•"/>
            </a:pPr>
            <a:r>
              <a:rPr lang="en-US" sz="3340">
                <a:solidFill>
                  <a:srgbClr val="000000"/>
                </a:solidFill>
                <a:latin typeface="Glacial Indifference"/>
                <a:ea typeface="Glacial Indifference"/>
                <a:cs typeface="Glacial Indifference"/>
                <a:sym typeface="Glacial Indifference"/>
              </a:rPr>
              <a:t>Lingkungan Internal yang berpengaruh langsung terhadap Organisasi ( Direct Internal Environment Organization )</a:t>
            </a:r>
          </a:p>
          <a:p>
            <a:pPr algn="l">
              <a:lnSpc>
                <a:spcPts val="4676"/>
              </a:lnSpc>
            </a:pPr>
            <a:endParaRPr lang="en-US" sz="3340">
              <a:solidFill>
                <a:srgbClr val="000000"/>
              </a:solidFill>
              <a:latin typeface="Glacial Indifference"/>
              <a:ea typeface="Glacial Indifference"/>
              <a:cs typeface="Glacial Indifference"/>
              <a:sym typeface="Glacial Indifference"/>
            </a:endParaRPr>
          </a:p>
          <a:p>
            <a:pPr marL="721113" lvl="1" indent="-360557" algn="l">
              <a:lnSpc>
                <a:spcPts val="4676"/>
              </a:lnSpc>
              <a:buFont typeface="Arial"/>
              <a:buChar char="•"/>
            </a:pPr>
            <a:r>
              <a:rPr lang="en-US" sz="3340">
                <a:solidFill>
                  <a:srgbClr val="000000"/>
                </a:solidFill>
                <a:latin typeface="Glacial Indifference"/>
                <a:ea typeface="Glacial Indifference"/>
                <a:cs typeface="Glacial Indifference"/>
                <a:sym typeface="Glacial Indifference"/>
              </a:rPr>
              <a:t>Lingkungan internal organisasi adalah segala sesuatu yang berada disekitar atau di dalam organisasi yang berpengaruh atau mempengaruhi organisasi secara langsung.</a:t>
            </a:r>
          </a:p>
          <a:p>
            <a:pPr algn="l">
              <a:lnSpc>
                <a:spcPts val="4676"/>
              </a:lnSpc>
            </a:pPr>
            <a:endParaRPr lang="en-US" sz="3340">
              <a:solidFill>
                <a:srgbClr val="000000"/>
              </a:solidFill>
              <a:latin typeface="Glacial Indifference"/>
              <a:ea typeface="Glacial Indifference"/>
              <a:cs typeface="Glacial Indifference"/>
              <a:sym typeface="Glacial Indifference"/>
            </a:endParaRPr>
          </a:p>
          <a:p>
            <a:pPr marL="721113" lvl="1" indent="-360557" algn="l">
              <a:lnSpc>
                <a:spcPts val="4676"/>
              </a:lnSpc>
              <a:buFont typeface="Arial"/>
              <a:buChar char="•"/>
            </a:pPr>
            <a:r>
              <a:rPr lang="en-US" sz="3340">
                <a:solidFill>
                  <a:srgbClr val="000000"/>
                </a:solidFill>
                <a:latin typeface="Glacial Indifference"/>
                <a:ea typeface="Glacial Indifference"/>
                <a:cs typeface="Glacial Indifference"/>
                <a:sym typeface="Glacial Indifference"/>
              </a:rPr>
              <a:t> Contoh : Karyawan/pegawai organisasi yang bersangkutan, system organisasi, peraturan-peraturan, pimpinan maupun kepemimpinannya, struktur, dan sebagainya.</a:t>
            </a:r>
          </a:p>
        </p:txBody>
      </p:sp>
      <p:sp>
        <p:nvSpPr>
          <p:cNvPr id="12" name="Freeform 13">
            <a:extLst>
              <a:ext uri="{FF2B5EF4-FFF2-40B4-BE49-F238E27FC236}">
                <a16:creationId xmlns:a16="http://schemas.microsoft.com/office/drawing/2014/main" id="{6583C0A9-0976-4C24-AF92-3E773F95D021}"/>
              </a:ext>
            </a:extLst>
          </p:cNvPr>
          <p:cNvSpPr/>
          <p:nvPr/>
        </p:nvSpPr>
        <p:spPr>
          <a:xfrm>
            <a:off x="10002828" y="198378"/>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3" name="Freeform 14">
            <a:extLst>
              <a:ext uri="{FF2B5EF4-FFF2-40B4-BE49-F238E27FC236}">
                <a16:creationId xmlns:a16="http://schemas.microsoft.com/office/drawing/2014/main" id="{4849C858-88D8-4F4E-876C-D56FF0810EB6}"/>
              </a:ext>
            </a:extLst>
          </p:cNvPr>
          <p:cNvSpPr/>
          <p:nvPr/>
        </p:nvSpPr>
        <p:spPr>
          <a:xfrm>
            <a:off x="11646698" y="10691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4" name="Freeform 15">
            <a:extLst>
              <a:ext uri="{FF2B5EF4-FFF2-40B4-BE49-F238E27FC236}">
                <a16:creationId xmlns:a16="http://schemas.microsoft.com/office/drawing/2014/main" id="{487D47B7-2170-490D-AB97-7FF92214CB4D}"/>
              </a:ext>
            </a:extLst>
          </p:cNvPr>
          <p:cNvSpPr/>
          <p:nvPr/>
        </p:nvSpPr>
        <p:spPr>
          <a:xfrm>
            <a:off x="13156632" y="91477"/>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806</Words>
  <Application>Microsoft Office PowerPoint</Application>
  <PresentationFormat>Custom</PresentationFormat>
  <Paragraphs>77</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Poppins</vt:lpstr>
      <vt:lpstr>Calibri</vt:lpstr>
      <vt:lpstr>Arial</vt:lpstr>
      <vt:lpstr>Poppins Bold</vt:lpstr>
      <vt:lpstr>Glacial Indifference</vt:lpstr>
      <vt:lpstr>Poppins Italics</vt:lpstr>
      <vt:lpstr>Aharoni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3 - Lingkungan Organisasi </dc:title>
  <cp:lastModifiedBy>dinda kartika</cp:lastModifiedBy>
  <cp:revision>6</cp:revision>
  <dcterms:created xsi:type="dcterms:W3CDTF">2006-08-16T00:00:00Z</dcterms:created>
  <dcterms:modified xsi:type="dcterms:W3CDTF">2024-08-20T02:41:21Z</dcterms:modified>
  <dc:identifier>DAGLoSKiCnI</dc:identifier>
</cp:coreProperties>
</file>