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326" r:id="rId4"/>
    <p:sldId id="327" r:id="rId5"/>
    <p:sldId id="334" r:id="rId6"/>
    <p:sldId id="346" r:id="rId7"/>
    <p:sldId id="333" r:id="rId8"/>
    <p:sldId id="328" r:id="rId9"/>
    <p:sldId id="329" r:id="rId10"/>
    <p:sldId id="330" r:id="rId11"/>
    <p:sldId id="331" r:id="rId12"/>
    <p:sldId id="332" r:id="rId13"/>
    <p:sldId id="339" r:id="rId14"/>
    <p:sldId id="347" r:id="rId15"/>
    <p:sldId id="340" r:id="rId16"/>
    <p:sldId id="341" r:id="rId17"/>
    <p:sldId id="342" r:id="rId18"/>
    <p:sldId id="343" r:id="rId19"/>
    <p:sldId id="344" r:id="rId20"/>
    <p:sldId id="345" r:id="rId21"/>
    <p:sldId id="26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690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7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1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5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3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9.png"/><Relationship Id="rId7" Type="http://schemas.microsoft.com/office/2007/relationships/hdphoto" Target="../media/hdphoto1.wdp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3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3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MATERI </a:t>
            </a:r>
            <a:b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</a:br>
            <a:r>
              <a:rPr lang="en-US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Pecahan</a:t>
            </a:r>
            <a:endParaRPr lang="en-US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EB960-5B2C-4C74-ABCC-6FAC1CEFB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5713" y="4497355"/>
            <a:ext cx="3354752" cy="945063"/>
          </a:xfrm>
          <a:noFill/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PGSD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33F99A7-E0B3-4761-86BA-E9E2AE868255}"/>
              </a:ext>
            </a:extLst>
          </p:cNvPr>
          <p:cNvGrpSpPr/>
          <p:nvPr/>
        </p:nvGrpSpPr>
        <p:grpSpPr>
          <a:xfrm>
            <a:off x="462273" y="1273363"/>
            <a:ext cx="6212855" cy="2359025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71EE76A-6BEA-44DF-9B14-1D47563BC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E73472A-F9BD-4013-9B9B-B779B25BF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A20D7A7-BB1E-469A-A2FA-E12137E36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F0586968-F9F9-49AA-9643-A95CE31D5EE4}"/>
              </a:ext>
            </a:extLst>
          </p:cNvPr>
          <p:cNvSpPr txBox="1">
            <a:spLocks/>
          </p:cNvSpPr>
          <p:nvPr/>
        </p:nvSpPr>
        <p:spPr>
          <a:xfrm>
            <a:off x="1130620" y="3468289"/>
            <a:ext cx="4699187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A578FEF-972F-42CA-BA10-6D025D15427E}"/>
              </a:ext>
            </a:extLst>
          </p:cNvPr>
          <p:cNvSpPr txBox="1">
            <a:spLocks/>
          </p:cNvSpPr>
          <p:nvPr/>
        </p:nvSpPr>
        <p:spPr>
          <a:xfrm>
            <a:off x="1305754" y="3444638"/>
            <a:ext cx="4115702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MK PENDIDIKAN MATEMATIKA KELAS TINGGI</a:t>
            </a:r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7044E313-E580-45EE-9755-7B245FBCEEF7}"/>
              </a:ext>
            </a:extLst>
          </p:cNvPr>
          <p:cNvGrpSpPr/>
          <p:nvPr/>
        </p:nvGrpSpPr>
        <p:grpSpPr>
          <a:xfrm>
            <a:off x="10020680" y="239575"/>
            <a:ext cx="1566153" cy="1284446"/>
            <a:chOff x="0" y="0"/>
            <a:chExt cx="812800" cy="812800"/>
          </a:xfrm>
        </p:grpSpPr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24B0DC3-13E7-4844-A7B9-11CEB56D5E9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6182A8"/>
            </a:solidFill>
          </p:spPr>
        </p:sp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7DD1D6E3-A913-4D94-83B1-D92D56909AD4}"/>
                </a:ext>
              </a:extLst>
            </p:cNvPr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100"/>
                </a:lnSpc>
              </a:pPr>
              <a:endParaRPr/>
            </a:p>
          </p:txBody>
        </p:sp>
      </p:grpSp>
      <p:sp>
        <p:nvSpPr>
          <p:cNvPr id="17" name="Freeform 15">
            <a:extLst>
              <a:ext uri="{FF2B5EF4-FFF2-40B4-BE49-F238E27FC236}">
                <a16:creationId xmlns:a16="http://schemas.microsoft.com/office/drawing/2014/main" id="{010FB6A9-38B2-4D9C-92A1-EE53A7E0641F}"/>
              </a:ext>
            </a:extLst>
          </p:cNvPr>
          <p:cNvSpPr/>
          <p:nvPr/>
        </p:nvSpPr>
        <p:spPr>
          <a:xfrm>
            <a:off x="10764496" y="1827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3" y="0"/>
                </a:lnTo>
                <a:lnTo>
                  <a:pt x="1427503" y="1397311"/>
                </a:lnTo>
                <a:lnTo>
                  <a:pt x="0" y="13973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59151DB5-6097-4404-A775-B63A3500F09A}"/>
              </a:ext>
            </a:extLst>
          </p:cNvPr>
          <p:cNvSpPr/>
          <p:nvPr/>
        </p:nvSpPr>
        <p:spPr>
          <a:xfrm>
            <a:off x="9340531" y="38043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2" y="0"/>
                </a:lnTo>
                <a:lnTo>
                  <a:pt x="1427502" y="1397310"/>
                </a:lnTo>
                <a:lnTo>
                  <a:pt x="0" y="139731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26" name="Freeform 30">
            <a:extLst>
              <a:ext uri="{FF2B5EF4-FFF2-40B4-BE49-F238E27FC236}">
                <a16:creationId xmlns:a16="http://schemas.microsoft.com/office/drawing/2014/main" id="{2CC12027-6A6B-4230-AF57-74814C86B466}"/>
              </a:ext>
            </a:extLst>
          </p:cNvPr>
          <p:cNvSpPr/>
          <p:nvPr/>
        </p:nvSpPr>
        <p:spPr>
          <a:xfrm flipH="1">
            <a:off x="-278286" y="4024851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5" name="Freeform 30">
            <a:extLst>
              <a:ext uri="{FF2B5EF4-FFF2-40B4-BE49-F238E27FC236}">
                <a16:creationId xmlns:a16="http://schemas.microsoft.com/office/drawing/2014/main" id="{74A4A060-F32D-43B7-A520-C467EE19CB1D}"/>
              </a:ext>
            </a:extLst>
          </p:cNvPr>
          <p:cNvSpPr/>
          <p:nvPr/>
        </p:nvSpPr>
        <p:spPr>
          <a:xfrm flipH="1">
            <a:off x="-357974" y="5163145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6" name="Freeform 30">
            <a:extLst>
              <a:ext uri="{FF2B5EF4-FFF2-40B4-BE49-F238E27FC236}">
                <a16:creationId xmlns:a16="http://schemas.microsoft.com/office/drawing/2014/main" id="{78A972A7-602E-43AE-A1E3-623DFE1B4C10}"/>
              </a:ext>
            </a:extLst>
          </p:cNvPr>
          <p:cNvSpPr/>
          <p:nvPr/>
        </p:nvSpPr>
        <p:spPr>
          <a:xfrm rot="20985463" flipH="1">
            <a:off x="668309" y="5115462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AA947592-47F1-4DCB-AD8E-BE34EFD740CA}"/>
              </a:ext>
            </a:extLst>
          </p:cNvPr>
          <p:cNvSpPr/>
          <p:nvPr/>
        </p:nvSpPr>
        <p:spPr>
          <a:xfrm rot="20297341" flipH="1">
            <a:off x="1820550" y="5344139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68705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51817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Perkalian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276873"/>
                <a:ext cx="9581323" cy="4032489"/>
              </a:xfrm>
            </p:spPr>
            <p:txBody>
              <a:bodyPr>
                <a:normAutofit/>
              </a:bodyPr>
              <a:lstStyle/>
              <a:p>
                <a:pPr marL="518147" indent="-457189">
                  <a:buFont typeface="+mj-lt"/>
                  <a:buAutoNum type="arabicPeriod"/>
                </a:pPr>
                <a:r>
                  <a:rPr lang="en-ID" sz="2133" dirty="0"/>
                  <a:t>Perkalian </a:t>
                </a:r>
                <a:r>
                  <a:rPr lang="en-ID" sz="2133" dirty="0" err="1"/>
                  <a:t>bilangan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asli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endParaRPr lang="en-ID" sz="2133" dirty="0"/>
              </a:p>
              <a:p>
                <a:pPr marL="518147" indent="-457189">
                  <a:buFont typeface="+mj-lt"/>
                  <a:buAutoNum type="arabicPeriod"/>
                </a:pPr>
                <a:endParaRPr lang="en-ID" sz="1067" dirty="0"/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33" i="1">
                          <a:latin typeface="Cambria Math"/>
                        </a:rPr>
                        <m:t>𝑎</m:t>
                      </m:r>
                      <m:r>
                        <a:rPr lang="en-US" sz="2133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ID" sz="2133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133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133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en-ID" sz="2133" dirty="0"/>
              </a:p>
              <a:p>
                <a:pPr marL="60958" indent="0">
                  <a:buNone/>
                </a:pPr>
                <a:endParaRPr lang="en-ID" sz="2133" dirty="0"/>
              </a:p>
              <a:p>
                <a:pPr marL="518147" indent="-457189">
                  <a:buFont typeface="+mj-lt"/>
                  <a:buAutoNum type="arabicPeriod" startAt="2"/>
                </a:pPr>
                <a:r>
                  <a:rPr lang="en-ID" sz="2133" dirty="0" err="1"/>
                  <a:t>Perkalian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dengan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endParaRPr lang="en-ID" sz="2133" dirty="0"/>
              </a:p>
              <a:p>
                <a:pPr marL="60958" indent="0">
                  <a:buNone/>
                </a:pPr>
                <a:endParaRPr lang="en-ID" sz="1067" dirty="0"/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1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ID" sz="2133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ID" sz="2133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133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133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𝑝𝑞</m:t>
                          </m:r>
                        </m:den>
                      </m:f>
                    </m:oMath>
                  </m:oMathPara>
                </a14:m>
                <a:endParaRPr lang="en-ID" sz="213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276873"/>
                <a:ext cx="9581323" cy="4032489"/>
              </a:xfrm>
              <a:blipFill>
                <a:blip r:embed="rId2"/>
                <a:stretch>
                  <a:fillRect l="-191" t="-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C98E53E0-23AC-4C84-A636-E565FC1E84E6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1782B693-31BB-4B5F-8D6A-BE89DE6E37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38B8E8B6-5296-429D-A4A2-4A326B0A4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0C149FF-7D2D-4CDB-AF99-83CCEFA292C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8898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5979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Sifat-sifat</a:t>
            </a:r>
            <a:r>
              <a:rPr lang="en-ID" sz="2667" b="1" dirty="0"/>
              <a:t> </a:t>
            </a:r>
            <a:r>
              <a:rPr lang="en-ID" sz="2667" b="1" dirty="0" err="1"/>
              <a:t>Perkalian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1988841"/>
                <a:ext cx="5740896" cy="4320521"/>
              </a:xfrm>
            </p:spPr>
            <p:txBody>
              <a:bodyPr>
                <a:noAutofit/>
              </a:bodyPr>
              <a:lstStyle/>
              <a:p>
                <a:pPr marL="518147" indent="-457189">
                  <a:buFont typeface="+mj-lt"/>
                  <a:buAutoNum type="arabicPeriod"/>
                </a:pPr>
                <a:r>
                  <a:rPr lang="en-ID" sz="2000" dirty="0"/>
                  <a:t>Komutatif (</a:t>
                </a:r>
                <a:r>
                  <a:rPr lang="en-ID" sz="2000" dirty="0" err="1"/>
                  <a:t>Pertukaran</a:t>
                </a:r>
                <a:r>
                  <a:rPr lang="en-ID" sz="2000" dirty="0"/>
                  <a:t>)</a:t>
                </a:r>
                <a:endParaRPr lang="en-ID" sz="700" dirty="0"/>
              </a:p>
              <a:p>
                <a:pPr marL="60958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ID" sz="20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ID" sz="20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ID" sz="2000" dirty="0"/>
              </a:p>
              <a:p>
                <a:pPr marL="518147" indent="-457189">
                  <a:buFont typeface="+mj-lt"/>
                  <a:buAutoNum type="arabicPeriod" startAt="2"/>
                </a:pPr>
                <a:r>
                  <a:rPr lang="en-ID" sz="2000" dirty="0" err="1"/>
                  <a:t>Asosiatif</a:t>
                </a:r>
                <a:r>
                  <a:rPr lang="en-ID" sz="2000" dirty="0"/>
                  <a:t> (</a:t>
                </a:r>
                <a:r>
                  <a:rPr lang="en-ID" sz="2000" dirty="0" err="1"/>
                  <a:t>Pengelompokan</a:t>
                </a:r>
                <a:r>
                  <a:rPr lang="en-ID" sz="2000" dirty="0"/>
                  <a:t>)</a:t>
                </a:r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  <m:r>
                            <a:rPr lang="en-ID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  <m:r>
                        <a:rPr lang="en-ID" sz="20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×</m:t>
                          </m:r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D" sz="2000" dirty="0"/>
              </a:p>
              <a:p>
                <a:pPr marL="518147" indent="-457189">
                  <a:buFont typeface="+mj-lt"/>
                  <a:buAutoNum type="arabicPeriod" startAt="3"/>
                </a:pPr>
                <a:r>
                  <a:rPr lang="en-ID" sz="2000" dirty="0"/>
                  <a:t>Distributif </a:t>
                </a:r>
                <a:r>
                  <a:rPr lang="en-ID" sz="2000" dirty="0" err="1"/>
                  <a:t>Perkalian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terhadap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Penjumlahan</a:t>
                </a:r>
                <a:endParaRPr lang="en-ID" sz="2000" dirty="0"/>
              </a:p>
              <a:p>
                <a:pPr marL="60958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𝑝</m:t>
                        </m:r>
                      </m:den>
                    </m:f>
                    <m:r>
                      <a:rPr lang="en-US" sz="2000" i="1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ID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den>
                        </m:f>
                      </m:e>
                    </m:d>
                    <m:r>
                      <a:rPr lang="en-US" sz="2000" i="1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𝑝</m:t>
                            </m:r>
                          </m:den>
                        </m:f>
                        <m:r>
                          <a:rPr lang="en-ID" sz="2000" i="1">
                            <a:latin typeface="Cambria Math"/>
                            <a:ea typeface="Cambria Math"/>
                          </a:rPr>
                          <m:t>×</m:t>
                        </m:r>
                        <m:f>
                          <m:fPr>
                            <m:ctrlPr>
                              <a:rPr lang="en-ID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den>
                        </m:f>
                      </m:e>
                    </m:d>
                  </m:oMath>
                </a14:m>
                <a:r>
                  <a:rPr lang="en-ID" sz="2000" dirty="0"/>
                  <a:t>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</a:rPr>
                              <m:t>𝑝</m:t>
                            </m:r>
                          </m:den>
                        </m:f>
                        <m:r>
                          <a:rPr lang="en-US" sz="2000" i="1">
                            <a:latin typeface="Cambria Math"/>
                            <a:ea typeface="Cambria Math"/>
                          </a:rPr>
                          <m:t>×</m:t>
                        </m:r>
                        <m:f>
                          <m:fPr>
                            <m:ctrlPr>
                              <a:rPr lang="en-ID" sz="2000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num>
                          <m:den>
                            <m:r>
                              <a:rPr lang="en-US" sz="2000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endParaRPr lang="en-ID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1988841"/>
                <a:ext cx="5740896" cy="4320521"/>
              </a:xfrm>
              <a:blipFill>
                <a:blip r:embed="rId2"/>
                <a:stretch>
                  <a:fillRect l="-212" t="-4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6867141" y="1988841"/>
                <a:ext cx="5184576" cy="4224511"/>
              </a:xfrm>
              <a:prstGeom prst="rect">
                <a:avLst/>
              </a:prstGeom>
            </p:spPr>
            <p:txBody>
              <a:bodyPr vert="horz" lIns="121920" tIns="60960" rIns="121920" bIns="60960" rtlCol="0">
                <a:normAutofit/>
              </a:bodyPr>
              <a:lstStyle>
                <a:lvl1pPr marL="2286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292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600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8288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0574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8147" indent="-457189">
                  <a:buFont typeface="+mj-lt"/>
                  <a:buAutoNum type="arabicPeriod" startAt="4"/>
                </a:pPr>
                <a:r>
                  <a:rPr lang="en-ID" sz="2133" dirty="0"/>
                  <a:t>Distributif </a:t>
                </a:r>
                <a:r>
                  <a:rPr lang="en-ID" sz="2133" dirty="0" err="1"/>
                  <a:t>Perkalian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terhadap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Pengurangan</a:t>
                </a:r>
                <a:endParaRPr lang="en-ID" sz="2133" dirty="0"/>
              </a:p>
              <a:p>
                <a:pPr marL="60958" indent="0">
                  <a:buNone/>
                </a:pPr>
                <a:endParaRPr lang="en-ID" sz="1067" dirty="0"/>
              </a:p>
              <a:p>
                <a:pPr marL="60958" indent="0" algn="ctr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𝑝</m:t>
                        </m:r>
                      </m:den>
                    </m:f>
                    <m:r>
                      <a:rPr lang="en-US" sz="2133" i="1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ctrlPr>
                          <a:rPr lang="en-US" sz="2133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sz="2133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den>
                        </m:f>
                        <m:r>
                          <a:rPr lang="en-US" sz="2133" i="1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ID" sz="2133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num>
                          <m:den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den>
                        </m:f>
                      </m:e>
                    </m:d>
                    <m:r>
                      <a:rPr lang="en-US" sz="2133" i="1">
                        <a:latin typeface="Cambria Math"/>
                        <a:ea typeface="Cambria Math"/>
                      </a:rPr>
                      <m:t>=</m:t>
                    </m:r>
                    <m:d>
                      <m:d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sz="2133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133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133" i="1">
                                <a:latin typeface="Cambria Math"/>
                              </a:rPr>
                              <m:t>𝑝</m:t>
                            </m:r>
                          </m:den>
                        </m:f>
                        <m:r>
                          <a:rPr lang="en-ID" sz="2133" i="1">
                            <a:latin typeface="Cambria Math"/>
                            <a:ea typeface="Cambria Math"/>
                          </a:rPr>
                          <m:t>×</m:t>
                        </m:r>
                        <m:f>
                          <m:fPr>
                            <m:ctrlPr>
                              <a:rPr lang="en-ID" sz="2133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𝑞</m:t>
                            </m:r>
                          </m:den>
                        </m:f>
                      </m:e>
                    </m:d>
                    <m:r>
                      <a:rPr lang="en-US" sz="2133">
                        <a:latin typeface="Cambria Math"/>
                        <a:ea typeface="Cambria Math"/>
                      </a:rPr>
                      <m:t>−</m:t>
                    </m:r>
                  </m:oMath>
                </a14:m>
                <a:r>
                  <a:rPr lang="en-ID" sz="2133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133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ID" sz="2133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133" i="1">
                                <a:latin typeface="Cambria Math"/>
                              </a:rPr>
                              <m:t>𝑎</m:t>
                            </m:r>
                          </m:num>
                          <m:den>
                            <m:r>
                              <a:rPr lang="en-US" sz="2133" i="1">
                                <a:latin typeface="Cambria Math"/>
                              </a:rPr>
                              <m:t>𝑝</m:t>
                            </m:r>
                          </m:den>
                        </m:f>
                        <m:r>
                          <a:rPr lang="en-US" sz="2133" i="1">
                            <a:latin typeface="Cambria Math"/>
                            <a:ea typeface="Cambria Math"/>
                          </a:rPr>
                          <m:t>×</m:t>
                        </m:r>
                        <m:f>
                          <m:fPr>
                            <m:ctrlPr>
                              <a:rPr lang="en-ID" sz="2133" i="1"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𝑐</m:t>
                            </m:r>
                          </m:num>
                          <m:den>
                            <m:r>
                              <a:rPr lang="en-US" sz="2133" i="1">
                                <a:latin typeface="Cambria Math"/>
                                <a:ea typeface="Cambria Math"/>
                              </a:rPr>
                              <m:t>𝑟</m:t>
                            </m:r>
                          </m:den>
                        </m:f>
                      </m:e>
                    </m:d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:endParaRPr lang="en-ID" sz="2133" dirty="0"/>
              </a:p>
              <a:p>
                <a:pPr marL="518147" indent="-457189">
                  <a:buFont typeface="+mj-lt"/>
                  <a:buAutoNum type="arabicPeriod" startAt="5"/>
                </a:pPr>
                <a:r>
                  <a:rPr lang="en-ID" sz="2133" dirty="0" err="1"/>
                  <a:t>Identitas</a:t>
                </a:r>
                <a:endParaRPr lang="en-ID" sz="2133" dirty="0"/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1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133" i="1">
                          <a:latin typeface="Cambria Math"/>
                          <a:ea typeface="Cambria Math"/>
                        </a:rPr>
                        <m:t>×1=</m:t>
                      </m:r>
                      <m:f>
                        <m:fPr>
                          <m:ctrlPr>
                            <a:rPr lang="en-ID" sz="21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ID" sz="2133" dirty="0"/>
              </a:p>
              <a:p>
                <a:pPr marL="60958" indent="0">
                  <a:buNone/>
                </a:pPr>
                <a:endParaRPr lang="en-ID" sz="1067" dirty="0"/>
              </a:p>
              <a:p>
                <a:pPr marL="60958" indent="0">
                  <a:buNone/>
                </a:pPr>
                <a:r>
                  <a:rPr lang="en-ID" sz="2133" dirty="0"/>
                  <a:t>      </a:t>
                </a:r>
                <a:r>
                  <a:rPr lang="en-ID" sz="2133" dirty="0" err="1"/>
                  <a:t>Jadi</a:t>
                </a:r>
                <a:r>
                  <a:rPr lang="en-ID" sz="2133" dirty="0"/>
                  <a:t>, 1 </a:t>
                </a:r>
                <a:r>
                  <a:rPr lang="en-ID" sz="2133" dirty="0" err="1"/>
                  <a:t>adalah</a:t>
                </a:r>
                <a:r>
                  <a:rPr lang="en-ID" sz="2133" dirty="0"/>
                  <a:t> </a:t>
                </a:r>
                <a:r>
                  <a:rPr lang="en-ID" sz="2133" dirty="0" err="1"/>
                  <a:t>identitas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perkalian</a:t>
                </a:r>
                <a:endParaRPr lang="en-ID" sz="2133" dirty="0"/>
              </a:p>
              <a:p>
                <a:pPr marL="60958" indent="0">
                  <a:buNone/>
                </a:pPr>
                <a:endParaRPr lang="en-ID" sz="2133" dirty="0"/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141" y="1988841"/>
                <a:ext cx="5184576" cy="4224511"/>
              </a:xfrm>
              <a:prstGeom prst="rect">
                <a:avLst/>
              </a:prstGeom>
              <a:blipFill>
                <a:blip r:embed="rId3"/>
                <a:stretch>
                  <a:fillRect t="-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7AD9182C-967C-48BD-8F0B-DAD9972A1D5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7368BA15-7F4E-45C1-A04D-49D3F0214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E89241A-6B40-4454-BB4E-BE7B914963D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F53B91BB-90A5-4011-8217-C991684E068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77248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7851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Pembagian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1960881"/>
                <a:ext cx="9581323" cy="4348482"/>
              </a:xfrm>
            </p:spPr>
            <p:txBody>
              <a:bodyPr>
                <a:noAutofit/>
              </a:bodyPr>
              <a:lstStyle/>
              <a:p>
                <a:pPr marL="518147" indent="-457189">
                  <a:buFont typeface="+mj-lt"/>
                  <a:buAutoNum type="arabicPeriod"/>
                </a:pPr>
                <a:r>
                  <a:rPr lang="en-ID" sz="2000" dirty="0"/>
                  <a:t>Pembagian </a:t>
                </a:r>
                <a:r>
                  <a:rPr lang="en-ID" sz="2000" dirty="0" err="1"/>
                  <a:t>bilangan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asli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bilangan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asli</a:t>
                </a:r>
                <a:r>
                  <a:rPr lang="en-ID" sz="2000" dirty="0"/>
                  <a:t> yang </a:t>
                </a:r>
                <a:r>
                  <a:rPr lang="en-ID" sz="2000" dirty="0" err="1"/>
                  <a:t>menghasilkan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endParaRPr lang="en-ID" sz="2000" dirty="0"/>
              </a:p>
              <a:p>
                <a:pPr marL="60958" indent="0">
                  <a:buNone/>
                </a:pPr>
                <a:r>
                  <a:rPr lang="en-ID" sz="2000" dirty="0" err="1"/>
                  <a:t>Contoh</a:t>
                </a:r>
                <a:r>
                  <a:rPr lang="en-ID" sz="2000" dirty="0"/>
                  <a:t>:</a:t>
                </a:r>
              </a:p>
              <a:p>
                <a:pPr marL="60958" indent="0">
                  <a:buNone/>
                </a:pPr>
                <a:r>
                  <a:rPr lang="en-ID" sz="2000" dirty="0" err="1"/>
                  <a:t>Tuti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punya</a:t>
                </a:r>
                <a:r>
                  <a:rPr lang="en-ID" sz="2000" dirty="0"/>
                  <a:t> 1 roti </a:t>
                </a:r>
                <a:r>
                  <a:rPr lang="en-ID" sz="2000" dirty="0" err="1"/>
                  <a:t>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dibagi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dua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sama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besar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Yeti, </a:t>
                </a:r>
                <a:r>
                  <a:rPr lang="en-ID" sz="2000" dirty="0" err="1"/>
                  <a:t>dapat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ditulis</a:t>
                </a:r>
                <a:r>
                  <a:rPr lang="en-ID" sz="2000" dirty="0"/>
                  <a:t> 1 : 2</a:t>
                </a:r>
              </a:p>
              <a:p>
                <a:pPr marL="60958" indent="0">
                  <a:buNone/>
                </a:pPr>
                <a:r>
                  <a:rPr lang="en-ID" sz="2000" dirty="0" err="1"/>
                  <a:t>Maka</a:t>
                </a:r>
                <a:r>
                  <a:rPr lang="en-ID" sz="2000" dirty="0"/>
                  <a:t>, 1 : 2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D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ID" sz="2000" dirty="0"/>
              </a:p>
              <a:p>
                <a:pPr marL="518147" indent="-457189">
                  <a:buFont typeface="+mj-lt"/>
                  <a:buAutoNum type="arabicPeriod" startAt="2"/>
                </a:pPr>
                <a:r>
                  <a:rPr lang="en-ID" sz="2000" dirty="0" err="1"/>
                  <a:t>Pembagian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bilangan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asli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endParaRPr lang="en-ID" sz="2000" dirty="0"/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𝑎</m:t>
                      </m:r>
                      <m:r>
                        <a:rPr lang="en-US" sz="2000" i="1">
                          <a:latin typeface="Cambria Math"/>
                        </a:rPr>
                        <m:t>: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r>
                        <a:rPr lang="en-US" sz="2000" i="1">
                          <a:latin typeface="Cambria Math"/>
                        </a:rPr>
                        <m:t>𝑎</m:t>
                      </m:r>
                      <m:r>
                        <a:rPr lang="en-US" sz="20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𝑝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ID" sz="2000" dirty="0"/>
              </a:p>
              <a:p>
                <a:pPr marL="518147" indent="-457189">
                  <a:buFont typeface="+mj-lt"/>
                  <a:buAutoNum type="arabicPeriod" startAt="3"/>
                </a:pPr>
                <a:r>
                  <a:rPr lang="en-ID" sz="2000" dirty="0" err="1"/>
                  <a:t>Pembagian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bilangan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endParaRPr lang="en-ID" sz="2000" dirty="0"/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: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𝑞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en-ID" sz="2000" dirty="0"/>
              </a:p>
              <a:p>
                <a:pPr marL="518147" indent="-457189">
                  <a:buFont typeface="+mj-lt"/>
                  <a:buAutoNum type="arabicPeriod" startAt="3"/>
                </a:pPr>
                <a:endParaRPr lang="en-ID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1960881"/>
                <a:ext cx="9581323" cy="4348482"/>
              </a:xfrm>
              <a:blipFill>
                <a:blip r:embed="rId2"/>
                <a:stretch>
                  <a:fillRect l="-127" t="-561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4C3F2C4B-2BD1-494B-9ED4-DA4B2728738E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D32E7DA-C223-4C0A-96BE-6072C24C9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F2634B1-980B-468F-B43B-29A1FEC22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4BAC7C1-1B23-43F8-8279-55E9E0DF549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89904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63784"/>
            <a:ext cx="9753600" cy="960107"/>
          </a:xfrm>
        </p:spPr>
        <p:txBody>
          <a:bodyPr>
            <a:noAutofit/>
          </a:bodyPr>
          <a:lstStyle/>
          <a:p>
            <a:r>
              <a:rPr lang="en-ID" sz="3733" b="1" dirty="0"/>
              <a:t>PECAHAN DESIMAL</a:t>
            </a:r>
            <a:endParaRPr lang="en-US" sz="3733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090441"/>
                <a:ext cx="9753600" cy="4218920"/>
              </a:xfrm>
            </p:spPr>
            <p:txBody>
              <a:bodyPr>
                <a:noAutofit/>
              </a:bodyPr>
              <a:lstStyle/>
              <a:p>
                <a:r>
                  <a:rPr lang="en-US" sz="2133" dirty="0"/>
                  <a:t>Pecahan </a:t>
                </a:r>
                <a:r>
                  <a:rPr lang="en-US" sz="2133" dirty="0" err="1"/>
                  <a:t>desimal</a:t>
                </a:r>
                <a:r>
                  <a:rPr lang="en-US" sz="2133" dirty="0"/>
                  <a:t> </a:t>
                </a:r>
                <a:r>
                  <a:rPr lang="en-US" sz="2133" dirty="0" err="1"/>
                  <a:t>menyatakan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nilai</a:t>
                </a:r>
                <a:r>
                  <a:rPr lang="en-US" sz="2133" dirty="0"/>
                  <a:t> </a:t>
                </a:r>
                <a:r>
                  <a:rPr lang="en-US" sz="2133" dirty="0" err="1"/>
                  <a:t>tempat</a:t>
                </a:r>
                <a:r>
                  <a:rPr lang="en-US" sz="2133" dirty="0"/>
                  <a:t>:</a:t>
                </a:r>
              </a:p>
              <a:p>
                <a:pPr marL="353475" indent="0">
                  <a:buNone/>
                </a:pPr>
                <a:r>
                  <a:rPr lang="en-US" sz="2133" dirty="0"/>
                  <a:t>per-</a:t>
                </a:r>
                <a:r>
                  <a:rPr lang="en-US" sz="2133" dirty="0" err="1"/>
                  <a:t>sepuluhan</a:t>
                </a:r>
                <a:r>
                  <a:rPr lang="en-US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133" dirty="0"/>
                  <a:t> = 0,1</a:t>
                </a:r>
              </a:p>
              <a:p>
                <a:pPr marL="353475" indent="0">
                  <a:buNone/>
                </a:pPr>
                <a:r>
                  <a:rPr lang="en-US" sz="2133" dirty="0"/>
                  <a:t>per-</a:t>
                </a:r>
                <a:r>
                  <a:rPr lang="en-US" sz="2133" dirty="0" err="1"/>
                  <a:t>seratusan</a:t>
                </a:r>
                <a:r>
                  <a:rPr lang="en-US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133" dirty="0"/>
                  <a:t> = 0,01</a:t>
                </a:r>
              </a:p>
              <a:p>
                <a:pPr marL="353475" indent="0">
                  <a:buNone/>
                </a:pPr>
                <a:r>
                  <a:rPr lang="en-US" sz="2133" dirty="0"/>
                  <a:t>per-</a:t>
                </a:r>
                <a:r>
                  <a:rPr lang="en-US" sz="2133" dirty="0" err="1"/>
                  <a:t>ribuan</a:t>
                </a:r>
                <a:r>
                  <a:rPr lang="en-US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US" sz="2133" dirty="0"/>
                  <a:t> = 0,001</a:t>
                </a:r>
              </a:p>
              <a:p>
                <a:pPr marL="353475" indent="0">
                  <a:buNone/>
                </a:pPr>
                <a:r>
                  <a:rPr lang="en-US" sz="2133" dirty="0" err="1"/>
                  <a:t>Dst</a:t>
                </a:r>
                <a:r>
                  <a:rPr lang="en-US" sz="2133" dirty="0"/>
                  <a:t>…..</a:t>
                </a:r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090441"/>
                <a:ext cx="9753600" cy="4218920"/>
              </a:xfrm>
              <a:blipFill>
                <a:blip r:embed="rId2"/>
                <a:stretch>
                  <a:fillRect l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83F07AB5-AAD8-48E3-852E-6A0D013F0365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DCB09D5-8B56-4081-B033-3DA4C0CF70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1483197-D26D-4867-AD1F-A13FE1DC29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222292B-4AED-4DB5-A3FD-B094B5C46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67654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63784"/>
            <a:ext cx="9753600" cy="960107"/>
          </a:xfrm>
        </p:spPr>
        <p:txBody>
          <a:bodyPr>
            <a:noAutofit/>
          </a:bodyPr>
          <a:lstStyle/>
          <a:p>
            <a:r>
              <a:rPr lang="en-ID" sz="3733" b="1" dirty="0"/>
              <a:t>PECAHAN DESIMAL</a:t>
            </a:r>
            <a:endParaRPr lang="en-US" sz="3733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19200" y="2090441"/>
            <a:ext cx="9753600" cy="4218920"/>
          </a:xfrm>
        </p:spPr>
        <p:txBody>
          <a:bodyPr>
            <a:noAutofit/>
          </a:bodyPr>
          <a:lstStyle/>
          <a:p>
            <a:pPr marL="353475" indent="-353475">
              <a:buFont typeface="Wingdings" pitchFamily="2" charset="2"/>
              <a:buChar char="§"/>
            </a:pP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desimal</a:t>
            </a:r>
            <a:r>
              <a:rPr lang="en-US" sz="2133" dirty="0"/>
              <a:t> </a:t>
            </a:r>
            <a:r>
              <a:rPr lang="en-US" sz="2133" dirty="0" err="1"/>
              <a:t>mempunyai</a:t>
            </a:r>
            <a:r>
              <a:rPr lang="en-US" sz="2133" dirty="0"/>
              <a:t> </a:t>
            </a:r>
            <a:r>
              <a:rPr lang="en-US" sz="2133" dirty="0" err="1"/>
              <a:t>tiga</a:t>
            </a:r>
            <a:r>
              <a:rPr lang="en-US" sz="2133" dirty="0"/>
              <a:t> </a:t>
            </a:r>
            <a:r>
              <a:rPr lang="en-US" sz="2133" dirty="0" err="1"/>
              <a:t>bagian</a:t>
            </a:r>
            <a:r>
              <a:rPr lang="en-US" sz="2133" dirty="0"/>
              <a:t> </a:t>
            </a:r>
            <a:r>
              <a:rPr lang="en-US" sz="2133" dirty="0" err="1"/>
              <a:t>dalam</a:t>
            </a:r>
            <a:r>
              <a:rPr lang="en-US" sz="2133" dirty="0"/>
              <a:t> </a:t>
            </a:r>
            <a:r>
              <a:rPr lang="en-US" sz="2133" dirty="0" err="1"/>
              <a:t>cara</a:t>
            </a:r>
            <a:r>
              <a:rPr lang="en-US" sz="2133" dirty="0"/>
              <a:t> </a:t>
            </a:r>
            <a:r>
              <a:rPr lang="en-US" sz="2133" dirty="0" err="1"/>
              <a:t>penulisannya</a:t>
            </a:r>
            <a:r>
              <a:rPr lang="en-US" sz="2133" dirty="0"/>
              <a:t>, </a:t>
            </a:r>
            <a:r>
              <a:rPr lang="en-US" sz="2133" dirty="0" err="1"/>
              <a:t>yaitu</a:t>
            </a:r>
            <a:r>
              <a:rPr lang="en-US" sz="2133" dirty="0"/>
              <a:t>:</a:t>
            </a:r>
          </a:p>
          <a:p>
            <a:pPr marL="954593" indent="-457189">
              <a:buFont typeface="+mj-lt"/>
              <a:buAutoNum type="alphaLcPeriod"/>
            </a:pPr>
            <a:r>
              <a:rPr lang="en-US" sz="2133" dirty="0" err="1"/>
              <a:t>Bilangan</a:t>
            </a:r>
            <a:r>
              <a:rPr lang="en-US" sz="2133" dirty="0"/>
              <a:t> di </a:t>
            </a:r>
            <a:r>
              <a:rPr lang="en-US" sz="2133" dirty="0" err="1"/>
              <a:t>sebelah</a:t>
            </a:r>
            <a:r>
              <a:rPr lang="en-US" sz="2133" dirty="0"/>
              <a:t> </a:t>
            </a:r>
            <a:r>
              <a:rPr lang="en-US" sz="2133" dirty="0" err="1"/>
              <a:t>kiri</a:t>
            </a:r>
            <a:r>
              <a:rPr lang="en-US" sz="2133" dirty="0"/>
              <a:t> </a:t>
            </a:r>
            <a:r>
              <a:rPr lang="en-US" sz="2133" dirty="0" err="1"/>
              <a:t>tanda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 </a:t>
            </a:r>
            <a:r>
              <a:rPr lang="en-US" sz="2133" dirty="0" err="1"/>
              <a:t>menyatakan</a:t>
            </a:r>
            <a:r>
              <a:rPr lang="en-US" sz="2133" dirty="0"/>
              <a:t> </a:t>
            </a:r>
            <a:r>
              <a:rPr lang="en-US" sz="2133" dirty="0" err="1"/>
              <a:t>bilangan</a:t>
            </a:r>
            <a:r>
              <a:rPr lang="en-US" sz="2133" dirty="0"/>
              <a:t> </a:t>
            </a:r>
            <a:r>
              <a:rPr lang="en-US" sz="2133" dirty="0" err="1"/>
              <a:t>bulatnya</a:t>
            </a:r>
            <a:endParaRPr lang="en-US" sz="2133" dirty="0"/>
          </a:p>
          <a:p>
            <a:pPr marL="954593" indent="-457189">
              <a:buFont typeface="+mj-lt"/>
              <a:buAutoNum type="alphaLcPeriod"/>
            </a:pPr>
            <a:r>
              <a:rPr lang="en-US" sz="2133" dirty="0" err="1"/>
              <a:t>Tanda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 </a:t>
            </a:r>
            <a:r>
              <a:rPr lang="en-US" sz="2133" dirty="0" err="1"/>
              <a:t>sebagai</a:t>
            </a:r>
            <a:r>
              <a:rPr lang="en-US" sz="2133" dirty="0"/>
              <a:t> </a:t>
            </a:r>
            <a:r>
              <a:rPr lang="en-US" sz="2133" dirty="0" err="1"/>
              <a:t>pembatas</a:t>
            </a:r>
            <a:endParaRPr lang="en-US" sz="2133" dirty="0"/>
          </a:p>
          <a:p>
            <a:pPr marL="954593" indent="-457189">
              <a:buFont typeface="+mj-lt"/>
              <a:buAutoNum type="alphaLcPeriod"/>
            </a:pPr>
            <a:r>
              <a:rPr lang="en-US" sz="2133" dirty="0" err="1"/>
              <a:t>Bilangan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, </a:t>
            </a:r>
            <a:r>
              <a:rPr lang="en-US" sz="2133" dirty="0" err="1"/>
              <a:t>menyatakan</a:t>
            </a:r>
            <a:r>
              <a:rPr lang="en-US" sz="2133" dirty="0"/>
              <a:t> </a:t>
            </a:r>
            <a:r>
              <a:rPr lang="en-US" sz="2133" dirty="0" err="1"/>
              <a:t>pecahannya</a:t>
            </a:r>
            <a:endParaRPr lang="en-US" sz="2133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3F07AB5-AAD8-48E3-852E-6A0D013F0365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DCB09D5-8B56-4081-B033-3DA4C0CF70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1483197-D26D-4867-AD1F-A13FE1DC29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222292B-4AED-4DB5-A3FD-B094B5C463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6006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2075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Mengenal</a:t>
            </a:r>
            <a:r>
              <a:rPr lang="en-ID" sz="2667" b="1" dirty="0"/>
              <a:t> </a:t>
            </a:r>
            <a:r>
              <a:rPr lang="en-ID" sz="2667" b="1" dirty="0" err="1"/>
              <a:t>Tempat</a:t>
            </a:r>
            <a:r>
              <a:rPr lang="en-ID" sz="2667" b="1" dirty="0"/>
              <a:t> </a:t>
            </a:r>
            <a:r>
              <a:rPr lang="en-ID" sz="2667" b="1" dirty="0" err="1"/>
              <a:t>Desimal</a:t>
            </a:r>
            <a:endParaRPr lang="en-US" sz="2667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84851"/>
            <a:ext cx="9581323" cy="4224511"/>
          </a:xfrm>
        </p:spPr>
        <p:txBody>
          <a:bodyPr>
            <a:normAutofit/>
          </a:bodyPr>
          <a:lstStyle/>
          <a:p>
            <a:pPr marL="60958" indent="0">
              <a:buNone/>
            </a:pPr>
            <a:r>
              <a:rPr lang="en-US" sz="2133" dirty="0" err="1"/>
              <a:t>Banyak</a:t>
            </a:r>
            <a:r>
              <a:rPr lang="en-US" sz="2133" dirty="0"/>
              <a:t> </a:t>
            </a:r>
            <a:r>
              <a:rPr lang="en-US" sz="2133" dirty="0" err="1"/>
              <a:t>angka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 </a:t>
            </a:r>
            <a:r>
              <a:rPr lang="en-US" sz="2133" dirty="0" err="1"/>
              <a:t>pada</a:t>
            </a:r>
            <a:r>
              <a:rPr lang="en-US" sz="2133" dirty="0"/>
              <a:t>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desimal</a:t>
            </a:r>
            <a:r>
              <a:rPr lang="en-US" sz="2133" dirty="0"/>
              <a:t> </a:t>
            </a:r>
            <a:r>
              <a:rPr lang="en-US" sz="2133" dirty="0" err="1"/>
              <a:t>menunjukkan</a:t>
            </a:r>
            <a:r>
              <a:rPr lang="en-US" sz="2133" dirty="0"/>
              <a:t> </a:t>
            </a:r>
            <a:r>
              <a:rPr lang="en-US" sz="2133" dirty="0" err="1"/>
              <a:t>tempat</a:t>
            </a:r>
            <a:r>
              <a:rPr lang="en-US" sz="2133" dirty="0"/>
              <a:t> </a:t>
            </a:r>
            <a:r>
              <a:rPr lang="en-US" sz="2133" dirty="0" err="1"/>
              <a:t>desimal</a:t>
            </a:r>
            <a:endParaRPr lang="en-US" sz="2133" dirty="0"/>
          </a:p>
          <a:p>
            <a:pPr marL="60958" indent="0">
              <a:buNone/>
            </a:pPr>
            <a:endParaRPr lang="en-US" sz="2133" dirty="0"/>
          </a:p>
          <a:p>
            <a:pPr marL="60958" indent="0">
              <a:buNone/>
            </a:pPr>
            <a:r>
              <a:rPr lang="en-US" sz="2133" dirty="0" err="1"/>
              <a:t>Contoh</a:t>
            </a:r>
            <a:r>
              <a:rPr lang="en-US" sz="2133" dirty="0"/>
              <a:t>: </a:t>
            </a:r>
          </a:p>
          <a:p>
            <a:pPr marL="60958" indent="0">
              <a:buNone/>
            </a:pPr>
            <a:r>
              <a:rPr lang="en-US" sz="2133" dirty="0"/>
              <a:t>1, 24		: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dalam</a:t>
            </a:r>
            <a:r>
              <a:rPr lang="en-US" sz="2133" dirty="0"/>
              <a:t> </a:t>
            </a:r>
            <a:r>
              <a:rPr lang="en-US" sz="2133" dirty="0" err="1"/>
              <a:t>dua</a:t>
            </a:r>
            <a:r>
              <a:rPr lang="en-US" sz="2133" dirty="0"/>
              <a:t> </a:t>
            </a:r>
            <a:r>
              <a:rPr lang="en-US" sz="2133" dirty="0" err="1"/>
              <a:t>angka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endParaRPr lang="en-US" sz="2133" dirty="0"/>
          </a:p>
          <a:p>
            <a:pPr marL="60958" indent="0">
              <a:buNone/>
            </a:pPr>
            <a:r>
              <a:rPr lang="en-US" sz="2133" dirty="0"/>
              <a:t>32, 103	: </a:t>
            </a:r>
            <a:r>
              <a:rPr lang="en-US" sz="2133" dirty="0" err="1"/>
              <a:t>pecahan</a:t>
            </a:r>
            <a:r>
              <a:rPr lang="en-US" sz="2133" dirty="0"/>
              <a:t> </a:t>
            </a:r>
            <a:r>
              <a:rPr lang="en-US" sz="2133" dirty="0" err="1"/>
              <a:t>dalam</a:t>
            </a:r>
            <a:r>
              <a:rPr lang="en-US" sz="2133" dirty="0"/>
              <a:t> </a:t>
            </a:r>
            <a:r>
              <a:rPr lang="en-US" sz="2133" dirty="0" err="1"/>
              <a:t>tiga</a:t>
            </a:r>
            <a:r>
              <a:rPr lang="en-US" sz="2133" dirty="0"/>
              <a:t> </a:t>
            </a:r>
            <a:r>
              <a:rPr lang="en-US" sz="2133" dirty="0" err="1"/>
              <a:t>angka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endParaRPr lang="en-ID" sz="2133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739B767-42F7-4218-B465-DDE75461ADD6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BA9D49E4-C81D-4484-A69A-80DE57FB14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00C8E9E-2928-4205-BFA5-4953E34200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8BDC5528-A107-44BC-AA46-99DA17E32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41053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2075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Mengubah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Desimal</a:t>
            </a:r>
            <a:r>
              <a:rPr lang="en-ID" sz="2667" b="1" dirty="0"/>
              <a:t> </a:t>
            </a:r>
            <a:r>
              <a:rPr lang="en-ID" sz="2667" b="1" dirty="0" err="1"/>
              <a:t>ke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Biasa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316480"/>
                <a:ext cx="9581323" cy="3992882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v"/>
                </a:pPr>
                <a:r>
                  <a:rPr lang="en-US" sz="2133" dirty="0"/>
                  <a:t>Angka di </a:t>
                </a:r>
                <a:r>
                  <a:rPr lang="en-US" sz="2133" dirty="0" err="1"/>
                  <a:t>belakang</a:t>
                </a:r>
                <a:r>
                  <a:rPr lang="en-US" sz="2133" dirty="0"/>
                  <a:t> </a:t>
                </a:r>
                <a:r>
                  <a:rPr lang="en-US" sz="2133" dirty="0" err="1"/>
                  <a:t>koma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menunjukkan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banyaknya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angka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nol</a:t>
                </a:r>
                <a:r>
                  <a:rPr lang="en-US" sz="2133" dirty="0"/>
                  <a:t> </a:t>
                </a:r>
                <a:r>
                  <a:rPr lang="en-US" sz="2133" dirty="0" err="1"/>
                  <a:t>pada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pecahan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biasa</a:t>
                </a:r>
                <a:endParaRPr lang="en-US" sz="2133" dirty="0"/>
              </a:p>
              <a:p>
                <a:pPr marL="60958" indent="0">
                  <a:buNone/>
                </a:pPr>
                <a:endParaRPr lang="en-US" sz="800" dirty="0"/>
              </a:p>
              <a:p>
                <a:pPr marL="60958" indent="0">
                  <a:buNone/>
                </a:pPr>
                <a:r>
                  <a:rPr lang="en-US" sz="2133" dirty="0" err="1"/>
                  <a:t>Contoh</a:t>
                </a:r>
                <a:r>
                  <a:rPr lang="en-US" sz="2133" dirty="0"/>
                  <a:t>:</a:t>
                </a:r>
              </a:p>
              <a:p>
                <a:pPr marL="60958" indent="0">
                  <a:buNone/>
                </a:pPr>
                <a:r>
                  <a:rPr lang="en-US" sz="2133" dirty="0"/>
                  <a:t>0,5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/>
                  <a:t>0,31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31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endParaRPr lang="en-ID" sz="213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316480"/>
                <a:ext cx="9581323" cy="3992882"/>
              </a:xfrm>
              <a:blipFill>
                <a:blip r:embed="rId2"/>
                <a:stretch>
                  <a:fillRect l="-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3C06CDFC-A0B6-4AAD-B9DD-4E0A6B0C85C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9DF3C4B3-3E85-4A20-90EA-64A1D0D3722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69D1E94-ACE8-490F-8076-B1D83AFBCF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09BCB7A-AEE0-44AA-BAAD-44FC9D2290F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579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2075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Mengubah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Biasa</a:t>
            </a:r>
            <a:r>
              <a:rPr lang="en-ID" sz="2667" b="1" dirty="0"/>
              <a:t> </a:t>
            </a:r>
            <a:r>
              <a:rPr lang="en-ID" sz="2667" b="1" dirty="0" err="1"/>
              <a:t>ke</a:t>
            </a:r>
            <a:r>
              <a:rPr lang="en-ID" sz="2667" b="1" dirty="0"/>
              <a:t> </a:t>
            </a:r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Desimal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225040"/>
                <a:ext cx="4012704" cy="4084322"/>
              </a:xfrm>
            </p:spPr>
            <p:txBody>
              <a:bodyPr>
                <a:normAutofit/>
              </a:bodyPr>
              <a:lstStyle/>
              <a:p>
                <a:pPr marL="518147" indent="-457189">
                  <a:buFont typeface="+mj-lt"/>
                  <a:buAutoNum type="arabicPeriod"/>
                </a:pPr>
                <a:r>
                  <a:rPr lang="en-ID" sz="2133" dirty="0"/>
                  <a:t>Mengubah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menjadi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kelipatan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sepuluh</a:t>
                </a:r>
                <a:endParaRPr lang="en-ID" sz="2133" dirty="0"/>
              </a:p>
              <a:p>
                <a:pPr marL="60958" indent="0">
                  <a:buNone/>
                </a:pP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Misal</a:t>
                </a:r>
                <a:r>
                  <a:rPr lang="en-ID" sz="2133" dirty="0"/>
                  <a:t>:</a:t>
                </a:r>
              </a:p>
              <a:p>
                <a:pPr marL="60958" indent="0">
                  <a:buNone/>
                </a:pPr>
                <a:endParaRPr lang="en-ID" sz="2133" dirty="0"/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1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2133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</a:rPr>
                            <m:t>2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×2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</a:rPr>
                            <m:t>5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×2</m:t>
                          </m:r>
                        </m:den>
                      </m:f>
                      <m:r>
                        <a:rPr lang="en-US" sz="2133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1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sz="2133" i="1">
                          <a:latin typeface="Cambria Math"/>
                        </a:rPr>
                        <m:t>=0,4</m:t>
                      </m:r>
                    </m:oMath>
                  </m:oMathPara>
                </a14:m>
                <a:endParaRPr lang="en-ID" sz="2133" dirty="0"/>
              </a:p>
              <a:p>
                <a:pPr marL="60958" indent="0">
                  <a:buNone/>
                </a:pPr>
                <a:endParaRPr lang="en-ID" sz="1067" dirty="0"/>
              </a:p>
              <a:p>
                <a:pPr marL="60958" indent="0">
                  <a:buNone/>
                </a:pPr>
                <a:endParaRPr lang="en-ID" sz="2133" dirty="0"/>
              </a:p>
              <a:p>
                <a:pPr marL="60958" indent="0">
                  <a:buNone/>
                </a:pPr>
                <a:endParaRPr lang="en-ID" sz="213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225040"/>
                <a:ext cx="4012704" cy="4084322"/>
              </a:xfrm>
              <a:blipFill>
                <a:blip r:embed="rId2"/>
                <a:stretch>
                  <a:fillRect l="-456" t="-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4" name="Picture 4" descr="Bilangan Desimal dan Pecahan Desimal | Mengubah Pecahan ke Desima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03" t="50896" r="35456" b="2092"/>
          <a:stretch/>
        </p:blipFill>
        <p:spPr bwMode="auto">
          <a:xfrm>
            <a:off x="8605208" y="2889331"/>
            <a:ext cx="1538379" cy="3687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6115744" y="2220103"/>
                <a:ext cx="4012704" cy="3993249"/>
              </a:xfrm>
              <a:prstGeom prst="rect">
                <a:avLst/>
              </a:prstGeom>
            </p:spPr>
            <p:txBody>
              <a:bodyPr vert="horz" lIns="121920" tIns="60960" rIns="121920" bIns="60960" rtlCol="0">
                <a:normAutofit/>
              </a:bodyPr>
              <a:lstStyle>
                <a:lvl1pPr marL="2286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292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3716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6002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8288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057400" indent="-182880" algn="l" defTabSz="914400" rtl="0" eaLnBrk="1" latinLnBrk="0" hangingPunct="1">
                  <a:spcBef>
                    <a:spcPct val="20000"/>
                  </a:spcBef>
                  <a:buClr>
                    <a:schemeClr val="tx2"/>
                  </a:buClr>
                  <a:buFont typeface="Wingdings" pitchFamily="2" charset="2"/>
                  <a:buChar char="§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8147" indent="-457189">
                  <a:buFont typeface="+mj-lt"/>
                  <a:buAutoNum type="arabicPeriod" startAt="2"/>
                </a:pPr>
                <a:r>
                  <a:rPr lang="en-ID" sz="2133" dirty="0"/>
                  <a:t>Cara </a:t>
                </a:r>
                <a:r>
                  <a:rPr lang="en-ID" sz="2133" dirty="0" err="1"/>
                  <a:t>bersusun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ke</a:t>
                </a:r>
                <a:r>
                  <a:rPr lang="en-ID" sz="2133" dirty="0"/>
                  <a:t> </a:t>
                </a:r>
                <a:r>
                  <a:rPr lang="en-ID" sz="2133" dirty="0" err="1"/>
                  <a:t>bawah</a:t>
                </a: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Misal</a:t>
                </a:r>
                <a:r>
                  <a:rPr lang="en-ID" sz="2133" dirty="0"/>
                  <a:t>:</a:t>
                </a:r>
              </a:p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ID" sz="2133" dirty="0"/>
                  <a:t> = ….</a:t>
                </a:r>
              </a:p>
              <a:p>
                <a:pPr marL="60958" indent="0">
                  <a:buNone/>
                </a:pPr>
                <a:r>
                  <a:rPr lang="en-ID" sz="2133" dirty="0" err="1"/>
                  <a:t>Maka</a:t>
                </a:r>
                <a:r>
                  <a:rPr lang="en-ID" sz="2133" dirty="0"/>
                  <a:t>: </a:t>
                </a:r>
              </a:p>
              <a:p>
                <a:pPr marL="60958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D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ID" sz="2133" dirty="0"/>
                  <a:t> = 0, 125</a:t>
                </a:r>
              </a:p>
              <a:p>
                <a:pPr marL="60958" indent="0">
                  <a:buNone/>
                </a:pPr>
                <a:endParaRPr lang="en-ID" sz="2133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744" y="2220103"/>
                <a:ext cx="4012704" cy="3993249"/>
              </a:xfrm>
              <a:prstGeom prst="rect">
                <a:avLst/>
              </a:prstGeom>
              <a:blipFill>
                <a:blip r:embed="rId4"/>
                <a:stretch>
                  <a:fillRect t="-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69A1BE0A-5C52-47D8-89C7-E61319131EA5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8E258BE-E624-4DA4-8D22-90CDFB6F20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C37373D7-5F97-432C-ABA5-A2884D578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F7143B54-769F-41FF-9B9D-1702CFFC0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1517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2075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Pembulatan</a:t>
            </a:r>
            <a:r>
              <a:rPr lang="en-ID" sz="2667" b="1" dirty="0"/>
              <a:t> 2 </a:t>
            </a:r>
            <a:r>
              <a:rPr lang="en-ID" sz="2667" b="1" dirty="0" err="1"/>
              <a:t>Angka</a:t>
            </a:r>
            <a:r>
              <a:rPr lang="en-ID" sz="2667" b="1" dirty="0"/>
              <a:t> di </a:t>
            </a:r>
            <a:r>
              <a:rPr lang="en-ID" sz="2667" b="1" dirty="0" err="1"/>
              <a:t>Belakang</a:t>
            </a:r>
            <a:r>
              <a:rPr lang="en-ID" sz="2667" b="1" dirty="0"/>
              <a:t> </a:t>
            </a:r>
            <a:r>
              <a:rPr lang="en-ID" sz="2667" b="1" dirty="0" err="1"/>
              <a:t>Koma</a:t>
            </a:r>
            <a:endParaRPr lang="en-US" sz="2667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296160"/>
            <a:ext cx="9581323" cy="4013202"/>
          </a:xfrm>
        </p:spPr>
        <p:txBody>
          <a:bodyPr>
            <a:normAutofit/>
          </a:bodyPr>
          <a:lstStyle/>
          <a:p>
            <a:pPr marL="518147" indent="-457189">
              <a:lnSpc>
                <a:spcPct val="150000"/>
              </a:lnSpc>
              <a:buFont typeface="+mj-lt"/>
              <a:buAutoNum type="arabicPeriod"/>
            </a:pPr>
            <a:r>
              <a:rPr lang="en-US" sz="2133" dirty="0" err="1"/>
              <a:t>Jika</a:t>
            </a:r>
            <a:r>
              <a:rPr lang="en-US" sz="2133" dirty="0"/>
              <a:t> </a:t>
            </a:r>
            <a:r>
              <a:rPr lang="en-US" sz="2133" dirty="0" err="1"/>
              <a:t>angka</a:t>
            </a:r>
            <a:r>
              <a:rPr lang="en-US" sz="2133" dirty="0"/>
              <a:t> </a:t>
            </a:r>
            <a:r>
              <a:rPr lang="en-US" sz="2133" dirty="0" err="1"/>
              <a:t>ketiga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 </a:t>
            </a:r>
            <a:r>
              <a:rPr lang="en-US" sz="2133" dirty="0" err="1"/>
              <a:t>lebih</a:t>
            </a:r>
            <a:r>
              <a:rPr lang="en-US" sz="2133" dirty="0"/>
              <a:t> </a:t>
            </a:r>
            <a:r>
              <a:rPr lang="en-US" sz="2133" dirty="0" err="1"/>
              <a:t>kecil</a:t>
            </a:r>
            <a:r>
              <a:rPr lang="en-US" sz="2133" dirty="0"/>
              <a:t> </a:t>
            </a:r>
            <a:r>
              <a:rPr lang="en-US" sz="2133" dirty="0" err="1"/>
              <a:t>dari</a:t>
            </a:r>
            <a:r>
              <a:rPr lang="en-US" sz="2133" dirty="0"/>
              <a:t> 5, </a:t>
            </a:r>
            <a:r>
              <a:rPr lang="en-US" sz="2133" dirty="0" err="1"/>
              <a:t>maka</a:t>
            </a:r>
            <a:r>
              <a:rPr lang="en-US" sz="2133" dirty="0"/>
              <a:t> </a:t>
            </a:r>
            <a:r>
              <a:rPr lang="en-US" sz="2133" dirty="0" err="1"/>
              <a:t>angka</a:t>
            </a:r>
            <a:r>
              <a:rPr lang="en-US" sz="2133" dirty="0"/>
              <a:t> </a:t>
            </a:r>
            <a:r>
              <a:rPr lang="en-US" sz="2133" dirty="0" err="1"/>
              <a:t>kedua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 </a:t>
            </a:r>
            <a:r>
              <a:rPr lang="en-US" sz="2133" dirty="0" err="1"/>
              <a:t>tidak</a:t>
            </a:r>
            <a:r>
              <a:rPr lang="en-US" sz="2133" dirty="0"/>
              <a:t> </a:t>
            </a:r>
            <a:r>
              <a:rPr lang="en-US" sz="2133" dirty="0" err="1"/>
              <a:t>ditambahkan</a:t>
            </a:r>
            <a:r>
              <a:rPr lang="en-US" sz="2133" dirty="0"/>
              <a:t> </a:t>
            </a:r>
            <a:r>
              <a:rPr lang="en-US" sz="2133" dirty="0" err="1"/>
              <a:t>satu</a:t>
            </a:r>
            <a:r>
              <a:rPr lang="en-US" sz="2133" dirty="0"/>
              <a:t> (</a:t>
            </a:r>
            <a:r>
              <a:rPr lang="en-US" sz="2133" dirty="0" err="1"/>
              <a:t>tetap</a:t>
            </a:r>
            <a:r>
              <a:rPr lang="en-US" sz="2133" dirty="0"/>
              <a:t>)</a:t>
            </a:r>
          </a:p>
          <a:p>
            <a:pPr marL="518147" indent="-457189">
              <a:lnSpc>
                <a:spcPct val="150000"/>
              </a:lnSpc>
              <a:buFont typeface="+mj-lt"/>
              <a:buAutoNum type="arabicPeriod"/>
            </a:pPr>
            <a:r>
              <a:rPr lang="en-US" sz="2133" dirty="0" err="1"/>
              <a:t>Jika</a:t>
            </a:r>
            <a:r>
              <a:rPr lang="en-US" sz="2133" dirty="0"/>
              <a:t> </a:t>
            </a:r>
            <a:r>
              <a:rPr lang="en-US" sz="2133" dirty="0" err="1"/>
              <a:t>angka</a:t>
            </a:r>
            <a:r>
              <a:rPr lang="en-US" sz="2133" dirty="0"/>
              <a:t> </a:t>
            </a:r>
            <a:r>
              <a:rPr lang="en-US" sz="2133" dirty="0" err="1"/>
              <a:t>ketiga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 </a:t>
            </a:r>
            <a:r>
              <a:rPr lang="en-US" sz="2133" dirty="0" err="1"/>
              <a:t>lebih</a:t>
            </a:r>
            <a:r>
              <a:rPr lang="en-US" sz="2133" dirty="0"/>
              <a:t> </a:t>
            </a:r>
            <a:r>
              <a:rPr lang="en-US" sz="2133" dirty="0" err="1"/>
              <a:t>besar</a:t>
            </a:r>
            <a:r>
              <a:rPr lang="en-US" sz="2133" dirty="0"/>
              <a:t> </a:t>
            </a:r>
            <a:r>
              <a:rPr lang="en-US" sz="2133" dirty="0" err="1"/>
              <a:t>atau</a:t>
            </a:r>
            <a:r>
              <a:rPr lang="en-US" sz="2133" dirty="0"/>
              <a:t> </a:t>
            </a:r>
            <a:r>
              <a:rPr lang="en-US" sz="2133" dirty="0" err="1"/>
              <a:t>sama</a:t>
            </a:r>
            <a:r>
              <a:rPr lang="en-US" sz="2133" dirty="0"/>
              <a:t> </a:t>
            </a:r>
            <a:r>
              <a:rPr lang="en-US" sz="2133" dirty="0" err="1"/>
              <a:t>dengan</a:t>
            </a:r>
            <a:r>
              <a:rPr lang="en-US" sz="2133" dirty="0"/>
              <a:t> 5 </a:t>
            </a:r>
            <a:r>
              <a:rPr lang="en-US" sz="2133" dirty="0" err="1"/>
              <a:t>maka</a:t>
            </a:r>
            <a:r>
              <a:rPr lang="en-US" sz="2133" dirty="0"/>
              <a:t> </a:t>
            </a:r>
            <a:r>
              <a:rPr lang="en-US" sz="2133" dirty="0" err="1"/>
              <a:t>angka</a:t>
            </a:r>
            <a:r>
              <a:rPr lang="en-US" sz="2133" dirty="0"/>
              <a:t> </a:t>
            </a:r>
            <a:r>
              <a:rPr lang="en-US" sz="2133" dirty="0" err="1"/>
              <a:t>kedua</a:t>
            </a:r>
            <a:r>
              <a:rPr lang="en-US" sz="2133" dirty="0"/>
              <a:t> di </a:t>
            </a:r>
            <a:r>
              <a:rPr lang="en-US" sz="2133" dirty="0" err="1"/>
              <a:t>belakang</a:t>
            </a:r>
            <a:r>
              <a:rPr lang="en-US" sz="2133" dirty="0"/>
              <a:t> </a:t>
            </a:r>
            <a:r>
              <a:rPr lang="en-US" sz="2133" dirty="0" err="1"/>
              <a:t>koma</a:t>
            </a:r>
            <a:r>
              <a:rPr lang="en-US" sz="2133" dirty="0"/>
              <a:t> </a:t>
            </a:r>
            <a:r>
              <a:rPr lang="en-US" sz="2133" dirty="0" err="1"/>
              <a:t>ditambah</a:t>
            </a:r>
            <a:r>
              <a:rPr lang="en-US" sz="2133" dirty="0"/>
              <a:t> 1</a:t>
            </a:r>
            <a:endParaRPr lang="en-ID" sz="2133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0601B1D-7E64-4838-B176-7FDBA74C2563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5FA0A92-0E63-41AD-98C2-CC9A90942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60F029A-900C-409D-A1DF-CD317D1D3B8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3BCC6C8C-D042-42E0-9BB1-2FC1C710C4E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25101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3787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Desimal</a:t>
            </a:r>
            <a:r>
              <a:rPr lang="en-ID" sz="2667" b="1" dirty="0"/>
              <a:t> </a:t>
            </a:r>
            <a:r>
              <a:rPr lang="en-ID" sz="2667" b="1" dirty="0" err="1"/>
              <a:t>Senama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1757680"/>
                <a:ext cx="9581323" cy="4551683"/>
              </a:xfrm>
            </p:spPr>
            <p:txBody>
              <a:bodyPr>
                <a:noAutofit/>
              </a:bodyPr>
              <a:lstStyle/>
              <a:p>
                <a:pPr marL="60958" indent="0">
                  <a:buNone/>
                </a:pPr>
                <a:r>
                  <a:rPr lang="en-US" sz="2000" dirty="0"/>
                  <a:t>Dua </a:t>
                </a:r>
                <a:r>
                  <a:rPr lang="en-US" sz="2000" dirty="0" err="1"/>
                  <a:t>buah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pecahan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desimal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dikatakan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senama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apabila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kedua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pecahan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tersebut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akan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menghasilkan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nilai</a:t>
                </a:r>
                <a:r>
                  <a:rPr lang="en-US" sz="2000" dirty="0"/>
                  <a:t> yang </a:t>
                </a:r>
                <a:r>
                  <a:rPr lang="en-US" sz="2000" dirty="0" err="1"/>
                  <a:t>sama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jika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pecahan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tersebut</a:t>
                </a:r>
                <a:r>
                  <a:rPr lang="en-US" sz="2000" dirty="0"/>
                  <a:t> </a:t>
                </a:r>
                <a:r>
                  <a:rPr lang="en-US" sz="2000" dirty="0" err="1"/>
                  <a:t>diubah</a:t>
                </a:r>
                <a:r>
                  <a:rPr lang="en-US" sz="2000" dirty="0"/>
                  <a:t> </a:t>
                </a:r>
                <a:r>
                  <a:rPr lang="en-US" sz="2000" dirty="0" err="1"/>
                  <a:t>menjadi</a:t>
                </a:r>
                <a:r>
                  <a:rPr lang="en-US" sz="2000" dirty="0"/>
                  <a:t> </a:t>
                </a:r>
                <a:r>
                  <a:rPr lang="en-US" sz="2000" dirty="0" err="1"/>
                  <a:t>pecahan</a:t>
                </a:r>
                <a:r>
                  <a:rPr lang="en-US" sz="2000" dirty="0"/>
                  <a:t> </a:t>
                </a:r>
                <a:r>
                  <a:rPr lang="en-US" sz="2000" dirty="0" err="1"/>
                  <a:t>biasa</a:t>
                </a:r>
                <a:r>
                  <a:rPr lang="en-US" sz="2000" dirty="0"/>
                  <a:t>.</a:t>
                </a:r>
              </a:p>
              <a:p>
                <a:pPr marL="60958" indent="0">
                  <a:buNone/>
                </a:pPr>
                <a:r>
                  <a:rPr lang="en-US" sz="2000" b="1" dirty="0" err="1"/>
                  <a:t>Contoh</a:t>
                </a:r>
                <a:r>
                  <a:rPr lang="en-US" sz="2000" b="1" dirty="0"/>
                  <a:t>:</a:t>
                </a:r>
              </a:p>
              <a:p>
                <a:pPr marL="60958" indent="0">
                  <a:buNone/>
                </a:pPr>
                <a:r>
                  <a:rPr lang="en-US" sz="2000" dirty="0"/>
                  <a:t>0,4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10</m:t>
                        </m:r>
                      </m:den>
                    </m:f>
                  </m:oMath>
                </a14:m>
                <a:r>
                  <a:rPr lang="en-ID" sz="20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ID" sz="2000" dirty="0"/>
              </a:p>
              <a:p>
                <a:pPr marL="60958" indent="0">
                  <a:buNone/>
                </a:pPr>
                <a:r>
                  <a:rPr lang="en-ID" sz="2000" dirty="0"/>
                  <a:t>0,400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400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1000</m:t>
                        </m:r>
                      </m:den>
                    </m:f>
                  </m:oMath>
                </a14:m>
                <a:r>
                  <a:rPr lang="en-ID" sz="2000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0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ID" sz="2000" dirty="0"/>
              </a:p>
              <a:p>
                <a:pPr marL="60958" indent="0">
                  <a:buNone/>
                </a:pPr>
                <a:r>
                  <a:rPr lang="en-ID" sz="2000" dirty="0" err="1"/>
                  <a:t>Maka</a:t>
                </a:r>
                <a:r>
                  <a:rPr lang="en-ID" sz="2000" dirty="0"/>
                  <a:t> 0,4 </a:t>
                </a:r>
                <a:r>
                  <a:rPr lang="en-ID" sz="2000" dirty="0" err="1"/>
                  <a:t>senama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0,400 </a:t>
                </a:r>
                <a:r>
                  <a:rPr lang="en-ID" sz="2000" dirty="0" err="1"/>
                  <a:t>atau</a:t>
                </a:r>
                <a:r>
                  <a:rPr lang="en-ID" sz="2000" dirty="0"/>
                  <a:t> 0,4 = 0,400</a:t>
                </a:r>
              </a:p>
              <a:p>
                <a:pPr marL="60958" indent="0">
                  <a:buNone/>
                </a:pPr>
                <a:r>
                  <a:rPr lang="en-ID" sz="2000" b="1" dirty="0" err="1"/>
                  <a:t>Fungsi</a:t>
                </a:r>
                <a:r>
                  <a:rPr lang="en-ID" sz="2000" b="1" dirty="0"/>
                  <a:t>:</a:t>
                </a:r>
              </a:p>
              <a:p>
                <a:pPr marL="60958" indent="0">
                  <a:buNone/>
                </a:pPr>
                <a:r>
                  <a:rPr lang="en-ID" sz="2000" dirty="0" err="1"/>
                  <a:t>Untuk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membandingkan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untuk</a:t>
                </a:r>
                <a:r>
                  <a:rPr lang="en-ID" sz="2000" dirty="0"/>
                  <a:t> </a:t>
                </a:r>
                <a:r>
                  <a:rPr lang="en-ID" sz="2000" dirty="0" err="1"/>
                  <a:t>melakukan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operasi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penjumlahan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atau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pengurangan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pada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desimal</a:t>
                </a:r>
                <a:endParaRPr lang="en-ID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1757680"/>
                <a:ext cx="9581323" cy="4551683"/>
              </a:xfrm>
              <a:blipFill>
                <a:blip r:embed="rId2"/>
                <a:stretch>
                  <a:fillRect b="-7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AD36FC57-DBC5-4CEC-9ECC-2ABC16648155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24C52470-9A0E-40BD-BFB6-9059F6B962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FBFE9C1-7D76-4CE2-AD6E-DBE02803C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D7BEF14-D11B-42CD-B7AB-E2097B714ED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1588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CAPAIAN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</a:t>
            </a:r>
            <a:r>
              <a:rPr lang="en-US" sz="2400" dirty="0" err="1"/>
              <a:t>pecahan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, </a:t>
            </a:r>
            <a:r>
              <a:rPr lang="en-US" sz="2400" dirty="0" err="1"/>
              <a:t>campuran</a:t>
            </a:r>
            <a:r>
              <a:rPr lang="en-US" sz="2400" dirty="0"/>
              <a:t>, decimal</a:t>
            </a:r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mengoperasikan</a:t>
            </a:r>
            <a:r>
              <a:rPr lang="en-US" sz="2400" dirty="0"/>
              <a:t> </a:t>
            </a:r>
            <a:r>
              <a:rPr lang="en-US" sz="2400" dirty="0" err="1"/>
              <a:t>pecahan</a:t>
            </a:r>
            <a:r>
              <a:rPr lang="en-US" sz="2400" dirty="0"/>
              <a:t> </a:t>
            </a:r>
            <a:r>
              <a:rPr lang="en-US" sz="2400" dirty="0" err="1"/>
              <a:t>biasa</a:t>
            </a:r>
            <a:r>
              <a:rPr lang="en-US" sz="2400" dirty="0"/>
              <a:t>, </a:t>
            </a:r>
            <a:r>
              <a:rPr lang="en-US" sz="2400" dirty="0" err="1"/>
              <a:t>campuran</a:t>
            </a:r>
            <a:r>
              <a:rPr lang="en-US" sz="2400" dirty="0"/>
              <a:t>, decimal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3479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028734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Pecahan</a:t>
            </a:r>
            <a:r>
              <a:rPr lang="en-ID" sz="2667" b="1" dirty="0"/>
              <a:t> </a:t>
            </a:r>
            <a:r>
              <a:rPr lang="en-ID" sz="2667" b="1" dirty="0" err="1"/>
              <a:t>Desimal</a:t>
            </a:r>
            <a:r>
              <a:rPr lang="en-ID" sz="2667" b="1" dirty="0"/>
              <a:t> </a:t>
            </a:r>
            <a:r>
              <a:rPr lang="en-ID" sz="2667" b="1" dirty="0" err="1"/>
              <a:t>Senama</a:t>
            </a:r>
            <a:endParaRPr lang="en-US" sz="2667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796819"/>
            <a:ext cx="9946640" cy="4512543"/>
          </a:xfrm>
        </p:spPr>
        <p:txBody>
          <a:bodyPr>
            <a:noAutofit/>
          </a:bodyPr>
          <a:lstStyle/>
          <a:p>
            <a:pPr marL="60958" indent="0">
              <a:buNone/>
            </a:pPr>
            <a:r>
              <a:rPr lang="en-ID" b="1" dirty="0" err="1"/>
              <a:t>Contoh</a:t>
            </a:r>
            <a:r>
              <a:rPr lang="en-ID" b="1" dirty="0"/>
              <a:t>:</a:t>
            </a:r>
          </a:p>
          <a:p>
            <a:pPr marL="60958" indent="0">
              <a:buNone/>
            </a:pPr>
            <a:r>
              <a:rPr lang="en-ID" dirty="0" err="1"/>
              <a:t>Urutkan</a:t>
            </a:r>
            <a:r>
              <a:rPr lang="en-ID" dirty="0"/>
              <a:t> </a:t>
            </a:r>
            <a:r>
              <a:rPr lang="en-ID" dirty="0" err="1"/>
              <a:t>bilangan</a:t>
            </a:r>
            <a:r>
              <a:rPr lang="en-ID" dirty="0"/>
              <a:t> </a:t>
            </a:r>
            <a:r>
              <a:rPr lang="en-ID" dirty="0" err="1"/>
              <a:t>desimal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yang </a:t>
            </a:r>
            <a:r>
              <a:rPr lang="en-ID" dirty="0" err="1"/>
              <a:t>terkecil</a:t>
            </a:r>
            <a:r>
              <a:rPr lang="en-ID" dirty="0"/>
              <a:t> </a:t>
            </a:r>
            <a:r>
              <a:rPr lang="en-ID" dirty="0" err="1"/>
              <a:t>sampai</a:t>
            </a:r>
            <a:r>
              <a:rPr lang="en-ID" dirty="0"/>
              <a:t> yang </a:t>
            </a:r>
            <a:r>
              <a:rPr lang="en-ID" dirty="0" err="1"/>
              <a:t>terbesar</a:t>
            </a:r>
            <a:r>
              <a:rPr lang="en-ID" dirty="0"/>
              <a:t>:</a:t>
            </a:r>
          </a:p>
          <a:p>
            <a:pPr marL="60958" indent="0">
              <a:buNone/>
            </a:pPr>
            <a:r>
              <a:rPr lang="en-ID" dirty="0"/>
              <a:t>0,16	0,4	0,375</a:t>
            </a:r>
          </a:p>
          <a:p>
            <a:pPr marL="60958" indent="0">
              <a:buNone/>
            </a:pPr>
            <a:r>
              <a:rPr lang="en-ID" b="1" dirty="0" err="1"/>
              <a:t>Karena</a:t>
            </a:r>
            <a:r>
              <a:rPr lang="en-ID" b="1" dirty="0"/>
              <a:t> </a:t>
            </a:r>
            <a:r>
              <a:rPr lang="en-ID" b="1" dirty="0" err="1"/>
              <a:t>banyaknya</a:t>
            </a:r>
            <a:r>
              <a:rPr lang="en-ID" b="1" dirty="0"/>
              <a:t> </a:t>
            </a:r>
            <a:r>
              <a:rPr lang="en-ID" b="1" dirty="0" err="1"/>
              <a:t>angka</a:t>
            </a:r>
            <a:r>
              <a:rPr lang="en-ID" b="1" dirty="0"/>
              <a:t> di </a:t>
            </a:r>
            <a:r>
              <a:rPr lang="en-ID" b="1" dirty="0" err="1"/>
              <a:t>belakang</a:t>
            </a:r>
            <a:r>
              <a:rPr lang="en-ID" b="1" dirty="0"/>
              <a:t> </a:t>
            </a:r>
            <a:r>
              <a:rPr lang="en-ID" b="1" dirty="0" err="1"/>
              <a:t>koma</a:t>
            </a:r>
            <a:r>
              <a:rPr lang="en-ID" b="1" dirty="0"/>
              <a:t> </a:t>
            </a:r>
            <a:r>
              <a:rPr lang="en-ID" b="1" dirty="0" err="1"/>
              <a:t>terbanyak</a:t>
            </a:r>
            <a:r>
              <a:rPr lang="en-ID" b="1" dirty="0"/>
              <a:t> </a:t>
            </a:r>
            <a:r>
              <a:rPr lang="en-ID" b="1" dirty="0" err="1"/>
              <a:t>adalah</a:t>
            </a:r>
            <a:r>
              <a:rPr lang="en-ID" b="1" dirty="0"/>
              <a:t> 3, </a:t>
            </a:r>
            <a:r>
              <a:rPr lang="en-ID" b="1" dirty="0" err="1"/>
              <a:t>maka</a:t>
            </a:r>
            <a:r>
              <a:rPr lang="en-ID" b="1" dirty="0"/>
              <a:t> </a:t>
            </a:r>
            <a:r>
              <a:rPr lang="en-ID" b="1" dirty="0" err="1"/>
              <a:t>ubah</a:t>
            </a:r>
            <a:r>
              <a:rPr lang="en-ID" b="1" dirty="0"/>
              <a:t> </a:t>
            </a:r>
            <a:r>
              <a:rPr lang="en-ID" b="1" dirty="0" err="1"/>
              <a:t>semuanya</a:t>
            </a:r>
            <a:r>
              <a:rPr lang="en-ID" b="1" dirty="0"/>
              <a:t> </a:t>
            </a:r>
            <a:r>
              <a:rPr lang="en-ID" b="1" dirty="0" err="1"/>
              <a:t>sampai</a:t>
            </a:r>
            <a:r>
              <a:rPr lang="en-ID" b="1" dirty="0"/>
              <a:t> </a:t>
            </a:r>
            <a:r>
              <a:rPr lang="en-ID" b="1" dirty="0" err="1"/>
              <a:t>menjadi</a:t>
            </a:r>
            <a:r>
              <a:rPr lang="en-ID" b="1" dirty="0"/>
              <a:t> 3 </a:t>
            </a:r>
            <a:r>
              <a:rPr lang="en-ID" b="1" dirty="0" err="1"/>
              <a:t>angka</a:t>
            </a:r>
            <a:r>
              <a:rPr lang="en-ID" b="1" dirty="0"/>
              <a:t> di </a:t>
            </a:r>
            <a:r>
              <a:rPr lang="en-ID" b="1" dirty="0" err="1"/>
              <a:t>belakang</a:t>
            </a:r>
            <a:r>
              <a:rPr lang="en-ID" b="1" dirty="0"/>
              <a:t> </a:t>
            </a:r>
            <a:r>
              <a:rPr lang="en-ID" b="1" dirty="0" err="1"/>
              <a:t>koma</a:t>
            </a:r>
            <a:endParaRPr lang="en-ID" b="1" dirty="0"/>
          </a:p>
          <a:p>
            <a:pPr marL="60958" indent="0">
              <a:buNone/>
            </a:pPr>
            <a:r>
              <a:rPr lang="en-ID" dirty="0"/>
              <a:t>0,16 	= 0,160 (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pecahan</a:t>
            </a:r>
            <a:r>
              <a:rPr lang="en-ID" dirty="0"/>
              <a:t> </a:t>
            </a:r>
            <a:r>
              <a:rPr lang="en-ID" dirty="0" err="1"/>
              <a:t>senama</a:t>
            </a:r>
            <a:r>
              <a:rPr lang="en-ID" dirty="0"/>
              <a:t>)</a:t>
            </a:r>
          </a:p>
          <a:p>
            <a:pPr marL="60958" indent="0">
              <a:buNone/>
            </a:pPr>
            <a:r>
              <a:rPr lang="en-ID" dirty="0"/>
              <a:t>0,4 	= 0,400 (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pecahan</a:t>
            </a:r>
            <a:r>
              <a:rPr lang="en-ID" dirty="0"/>
              <a:t> </a:t>
            </a:r>
            <a:r>
              <a:rPr lang="en-ID" dirty="0" err="1"/>
              <a:t>senama</a:t>
            </a:r>
            <a:r>
              <a:rPr lang="en-ID" dirty="0"/>
              <a:t>)</a:t>
            </a:r>
          </a:p>
          <a:p>
            <a:pPr marL="60958" indent="0">
              <a:buNone/>
            </a:pPr>
            <a:r>
              <a:rPr lang="en-ID" dirty="0"/>
              <a:t>0,375	= 0,375</a:t>
            </a:r>
          </a:p>
          <a:p>
            <a:pPr marL="60958" indent="0">
              <a:buNone/>
            </a:pPr>
            <a:r>
              <a:rPr lang="en-ID" b="1" dirty="0" err="1"/>
              <a:t>Kemudian</a:t>
            </a:r>
            <a:r>
              <a:rPr lang="en-ID" b="1" dirty="0"/>
              <a:t> </a:t>
            </a:r>
            <a:r>
              <a:rPr lang="en-ID" b="1" dirty="0" err="1"/>
              <a:t>Urutkan</a:t>
            </a:r>
            <a:endParaRPr lang="en-ID" b="1" dirty="0"/>
          </a:p>
          <a:p>
            <a:pPr marL="60958" indent="0">
              <a:buNone/>
            </a:pPr>
            <a:r>
              <a:rPr lang="en-ID" dirty="0"/>
              <a:t>0,160	0, 400	0,375	ATAU</a:t>
            </a:r>
          </a:p>
          <a:p>
            <a:pPr marL="60958" indent="0">
              <a:buNone/>
            </a:pPr>
            <a:r>
              <a:rPr lang="en-ID" dirty="0"/>
              <a:t>0,16	0,4	0,375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0C8A4E8-89CF-46DB-A0E8-D9CC8BFA8789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FEC79A29-3960-4F6A-AC70-A2D82D90E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A0FE5985-A360-4D95-9905-C398E5EFF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ADFAE48-92C9-4B62-AAF6-92BB67971C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7339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</a:rPr>
              <a:t>Terima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kasih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8D40C07-50B6-42B6-9F40-22FC5F9B3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E98D45-20A0-4F81-AE96-5CEF406EA968}"/>
              </a:ext>
            </a:extLst>
          </p:cNvPr>
          <p:cNvGrpSpPr/>
          <p:nvPr/>
        </p:nvGrpSpPr>
        <p:grpSpPr>
          <a:xfrm>
            <a:off x="445466" y="2138330"/>
            <a:ext cx="6212855" cy="2359025"/>
            <a:chOff x="445466" y="2138330"/>
            <a:chExt cx="6212855" cy="235902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23F3EFD-A404-4B8B-BD0F-0DDE01071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2FBCEE9-3578-4AFD-872A-E1873E31F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598CC0C-49B4-417B-AD6B-638064238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5681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16767"/>
            <a:ext cx="9753600" cy="768084"/>
          </a:xfrm>
        </p:spPr>
        <p:txBody>
          <a:bodyPr>
            <a:noAutofit/>
          </a:bodyPr>
          <a:lstStyle/>
          <a:p>
            <a:r>
              <a:rPr lang="en-ID" sz="3200" b="1" dirty="0"/>
              <a:t>OPERASI PECAHAN</a:t>
            </a:r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600960"/>
                <a:ext cx="9753600" cy="3708401"/>
              </a:xfrm>
            </p:spPr>
            <p:txBody>
              <a:bodyPr>
                <a:normAutofit/>
              </a:bodyPr>
              <a:lstStyle/>
              <a:p>
                <a:pPr marL="60958" indent="0">
                  <a:buNone/>
                </a:pPr>
                <a:r>
                  <a:rPr lang="en-US" sz="2133" dirty="0"/>
                  <a:t>Pecahan </a:t>
                </a:r>
                <a:r>
                  <a:rPr lang="en-US" sz="2133" dirty="0" err="1"/>
                  <a:t>maksudnya</a:t>
                </a:r>
                <a:r>
                  <a:rPr lang="en-US" sz="2133" dirty="0"/>
                  <a:t> </a:t>
                </a:r>
                <a:r>
                  <a:rPr lang="en-US" sz="2133" dirty="0" err="1"/>
                  <a:t>adalah</a:t>
                </a:r>
                <a:r>
                  <a:rPr lang="en-US" sz="2133" dirty="0"/>
                  <a:t> </a:t>
                </a:r>
                <a:r>
                  <a:rPr lang="en-US" sz="2133" dirty="0" err="1"/>
                  <a:t>pecahan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biasa</a:t>
                </a:r>
                <a:r>
                  <a:rPr lang="en-US" sz="2133" dirty="0"/>
                  <a:t>, </a:t>
                </a:r>
                <a:r>
                  <a:rPr lang="en-US" sz="2133" dirty="0" err="1"/>
                  <a:t>yaitu</a:t>
                </a:r>
                <a:r>
                  <a:rPr lang="en-US" sz="2133" dirty="0"/>
                  <a:t> </a:t>
                </a:r>
                <a:r>
                  <a:rPr lang="en-US" sz="2133" dirty="0" err="1"/>
                  <a:t>pecahan</a:t>
                </a:r>
                <a:r>
                  <a:rPr lang="en-US" sz="2133" dirty="0"/>
                  <a:t> yang </a:t>
                </a:r>
                <a:r>
                  <a:rPr lang="en-US" sz="2133" dirty="0" err="1"/>
                  <a:t>dilambangkan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sebagai</a:t>
                </a:r>
                <a:r>
                  <a:rPr lang="en-US" sz="2133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133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33" i="1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sz="2133" i="1">
                            <a:latin typeface="Cambria Math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133" dirty="0"/>
                  <a:t> </a:t>
                </a:r>
                <a:r>
                  <a:rPr lang="en-US" sz="2133" dirty="0" err="1"/>
                  <a:t>dengan</a:t>
                </a:r>
                <a:r>
                  <a:rPr lang="en-US" sz="2133" dirty="0"/>
                  <a:t> a </a:t>
                </a:r>
                <a:r>
                  <a:rPr lang="en-US" sz="2133" dirty="0" err="1"/>
                  <a:t>dan</a:t>
                </a:r>
                <a:r>
                  <a:rPr lang="en-US" sz="2133" dirty="0"/>
                  <a:t> b </a:t>
                </a:r>
                <a:r>
                  <a:rPr lang="en-US" sz="2133" dirty="0" err="1"/>
                  <a:t>bilangan</a:t>
                </a:r>
                <a:r>
                  <a:rPr lang="en-US" sz="2133" dirty="0"/>
                  <a:t> </a:t>
                </a:r>
                <a:r>
                  <a:rPr lang="en-US" sz="2133" dirty="0" err="1"/>
                  <a:t>bulat</a:t>
                </a:r>
                <a:r>
                  <a:rPr lang="en-US" sz="2133" dirty="0"/>
                  <a:t>, b </a:t>
                </a:r>
                <a:r>
                  <a:rPr lang="en-US" sz="2133" dirty="0">
                    <a:latin typeface="Arial"/>
                    <a:cs typeface="Arial"/>
                  </a:rPr>
                  <a:t>≠ 0 </a:t>
                </a:r>
                <a:r>
                  <a:rPr lang="en-US" sz="2133" dirty="0" err="1">
                    <a:latin typeface="Arial"/>
                    <a:cs typeface="Arial"/>
                  </a:rPr>
                  <a:t>dan</a:t>
                </a:r>
                <a:r>
                  <a:rPr lang="en-US" sz="2133" dirty="0">
                    <a:latin typeface="Arial"/>
                    <a:cs typeface="Arial"/>
                  </a:rPr>
                  <a:t> │a</a:t>
                </a:r>
                <a:r>
                  <a:rPr lang="en-US" sz="2133" dirty="0">
                    <a:cs typeface="Arial"/>
                  </a:rPr>
                  <a:t> │&lt; │b │</a:t>
                </a:r>
                <a:endParaRPr lang="en-US" sz="2133" dirty="0"/>
              </a:p>
              <a:p>
                <a:pPr marL="60958" indent="0">
                  <a:buNone/>
                </a:pPr>
                <a:endParaRPr lang="en-US" sz="2133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600960"/>
                <a:ext cx="9753600" cy="3708401"/>
              </a:xfrm>
              <a:blipFill>
                <a:blip r:embed="rId2"/>
                <a:stretch>
                  <a:fillRect l="-125" t="-1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806059FA-A017-4B93-8AE7-AF57461733B8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4BBE5FC-19D5-46BE-8AFD-B479ABF07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B0076D2-4DDF-4475-8019-A25A9B654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D3D8C9B3-C845-4CB1-838B-F08EE2FC60D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024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149434"/>
            <a:ext cx="9753600" cy="707467"/>
          </a:xfrm>
        </p:spPr>
        <p:txBody>
          <a:bodyPr>
            <a:noAutofit/>
          </a:bodyPr>
          <a:lstStyle/>
          <a:p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Penjumlahan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1967603"/>
                <a:ext cx="9581323" cy="4341759"/>
              </a:xfrm>
            </p:spPr>
            <p:txBody>
              <a:bodyPr>
                <a:noAutofit/>
              </a:bodyPr>
              <a:lstStyle/>
              <a:p>
                <a:pPr marL="518147" indent="-457189">
                  <a:buFont typeface="+mj-lt"/>
                  <a:buAutoNum type="arabicPeriod"/>
                </a:pPr>
                <a:r>
                  <a:rPr lang="en-ID" sz="2000" dirty="0"/>
                  <a:t>Penjumlahan </a:t>
                </a:r>
                <a:r>
                  <a:rPr lang="en-ID" sz="2000" dirty="0" err="1"/>
                  <a:t>pecahan</a:t>
                </a:r>
                <a:r>
                  <a:rPr lang="en-ID" sz="2000" dirty="0"/>
                  <a:t> yang </a:t>
                </a:r>
                <a:r>
                  <a:rPr lang="en-ID" sz="2000" dirty="0" err="1"/>
                  <a:t>penyebutnya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sama</a:t>
                </a:r>
                <a:endParaRPr lang="en-ID" sz="2000" dirty="0"/>
              </a:p>
              <a:p>
                <a:pPr marL="831830" indent="-243411">
                  <a:buFont typeface="Wingdings" pitchFamily="2" charset="2"/>
                  <a:buChar char="v"/>
                </a:pPr>
                <a:r>
                  <a:rPr lang="en-ID" sz="2000" dirty="0" err="1"/>
                  <a:t>Peragakan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penjumlahan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benda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konkret</a:t>
                </a:r>
                <a:endParaRPr lang="en-ID" sz="2000" dirty="0"/>
              </a:p>
              <a:p>
                <a:pPr marL="588419" indent="0">
                  <a:buNone/>
                </a:pPr>
                <a:endParaRPr lang="en-ID" sz="2000" dirty="0"/>
              </a:p>
              <a:p>
                <a:pPr marL="588419" indent="0">
                  <a:buNone/>
                </a:pPr>
                <a:endParaRPr lang="en-ID" sz="2000" dirty="0"/>
              </a:p>
              <a:p>
                <a:pPr marL="588419" indent="0">
                  <a:buNone/>
                </a:pPr>
                <a:endParaRPr lang="en-ID" sz="2000" dirty="0"/>
              </a:p>
              <a:p>
                <a:pPr marL="831830" indent="-243411">
                  <a:buFont typeface="Wingdings" pitchFamily="2" charset="2"/>
                  <a:buChar char="v"/>
                </a:pPr>
                <a:r>
                  <a:rPr lang="en-ID" sz="2000" dirty="0" err="1"/>
                  <a:t>Penjumlahan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dengan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benda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semikonkret</a:t>
                </a:r>
                <a:endParaRPr lang="en-ID" sz="2000" dirty="0"/>
              </a:p>
              <a:p>
                <a:pPr marL="1310185" indent="-457189" defTabSz="1308067">
                  <a:buFont typeface="+mj-lt"/>
                  <a:buAutoNum type="alphaLcPeriod"/>
                </a:pP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gambar</a:t>
                </a:r>
                <a:r>
                  <a:rPr lang="en-ID" sz="2000" dirty="0"/>
                  <a:t> model </a:t>
                </a:r>
                <a:r>
                  <a:rPr lang="en-ID" sz="2000" dirty="0" err="1"/>
                  <a:t>bangun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datar</a:t>
                </a:r>
                <a:endParaRPr lang="en-ID" sz="2000" dirty="0"/>
              </a:p>
              <a:p>
                <a:pPr marL="1310185" indent="-457189" defTabSz="1308067">
                  <a:buFont typeface="+mj-lt"/>
                  <a:buAutoNum type="alphaLcPeriod"/>
                </a:pPr>
                <a:r>
                  <a:rPr lang="en-ID" sz="2000" dirty="0" err="1"/>
                  <a:t>Menggunakan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garis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bilangan</a:t>
                </a:r>
                <a:endParaRPr lang="en-ID" sz="2000" dirty="0"/>
              </a:p>
              <a:p>
                <a:pPr marL="852996" indent="0" defTabSz="1308067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𝑐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𝑐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𝑐</m:t>
                          </m:r>
                        </m:den>
                      </m:f>
                    </m:oMath>
                  </m:oMathPara>
                </a14:m>
                <a:endParaRPr lang="en-ID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1967603"/>
                <a:ext cx="9581323" cy="4341759"/>
              </a:xfrm>
              <a:blipFill>
                <a:blip r:embed="rId2"/>
                <a:stretch>
                  <a:fillRect l="-127" t="-421" b="-4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99" t="47000" r="50587" b="35781"/>
          <a:stretch/>
        </p:blipFill>
        <p:spPr bwMode="auto">
          <a:xfrm>
            <a:off x="3695733" y="2953898"/>
            <a:ext cx="3456384" cy="1435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3B957DFA-4760-4310-B018-1CC131987A28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1BEC3938-8E00-4225-907A-F4C73822D9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83CF406-7238-4D10-AC8F-C9DAF3C607B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59A2D71B-BEB6-4147-9937-B6F18DBA5F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338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56685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Penjumlahan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084851"/>
                <a:ext cx="9581323" cy="4224511"/>
              </a:xfrm>
            </p:spPr>
            <p:txBody>
              <a:bodyPr>
                <a:noAutofit/>
              </a:bodyPr>
              <a:lstStyle/>
              <a:p>
                <a:pPr marL="518147" indent="-457189">
                  <a:buFont typeface="+mj-lt"/>
                  <a:buAutoNum type="arabicPeriod" startAt="2"/>
                </a:pPr>
                <a:r>
                  <a:rPr lang="en-ID" sz="2000" dirty="0" err="1"/>
                  <a:t>Penjumlahan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r>
                  <a:rPr lang="en-ID" sz="2000" dirty="0"/>
                  <a:t> yang </a:t>
                </a:r>
                <a:r>
                  <a:rPr lang="en-ID" sz="2000" dirty="0" err="1"/>
                  <a:t>penyebutnya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tidak</a:t>
                </a:r>
                <a:r>
                  <a:rPr lang="en-ID" sz="2000" dirty="0"/>
                  <a:t> </a:t>
                </a:r>
                <a:r>
                  <a:rPr lang="en-ID" sz="2000" dirty="0" err="1"/>
                  <a:t>sama</a:t>
                </a:r>
                <a:endParaRPr lang="en-ID" sz="2000" dirty="0"/>
              </a:p>
              <a:p>
                <a:pPr marL="60958" indent="0">
                  <a:buNone/>
                </a:pPr>
                <a:r>
                  <a:rPr lang="en-ID" sz="2000" dirty="0" err="1"/>
                  <a:t>Caranya</a:t>
                </a:r>
                <a:r>
                  <a:rPr lang="en-ID" sz="2000" dirty="0"/>
                  <a:t>:</a:t>
                </a:r>
              </a:p>
              <a:p>
                <a:pPr marL="956709" indent="-457189">
                  <a:buFont typeface="+mj-lt"/>
                  <a:buAutoNum type="alphaLcPeriod"/>
                </a:pPr>
                <a:r>
                  <a:rPr lang="en-ID" sz="2000" dirty="0" err="1"/>
                  <a:t>Penyebutnya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disamakan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dahulu</a:t>
                </a:r>
                <a:endParaRPr lang="en-ID" sz="2000" dirty="0"/>
              </a:p>
              <a:p>
                <a:pPr marL="956709" indent="-457189">
                  <a:buFont typeface="+mj-lt"/>
                  <a:buAutoNum type="alphaLcPeriod"/>
                </a:pPr>
                <a:r>
                  <a:rPr lang="en-ID" sz="2000" dirty="0" err="1"/>
                  <a:t>Jumlahkan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pembilangnya</a:t>
                </a:r>
                <a:r>
                  <a:rPr lang="en-ID" sz="2000" dirty="0"/>
                  <a:t> dan </a:t>
                </a:r>
                <a:r>
                  <a:rPr lang="en-ID" sz="2000" dirty="0" err="1"/>
                  <a:t>penyebutnya</a:t>
                </a:r>
                <a:r>
                  <a:rPr lang="en-ID" sz="2000" dirty="0"/>
                  <a:t> </a:t>
                </a:r>
                <a:r>
                  <a:rPr lang="en-ID" sz="2000" dirty="0" err="1"/>
                  <a:t>tetap</a:t>
                </a:r>
                <a:endParaRPr lang="en-ID" sz="2000" dirty="0"/>
              </a:p>
              <a:p>
                <a:pPr marL="49952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𝑝𝑞</m:t>
                          </m:r>
                        </m:den>
                      </m:f>
                    </m:oMath>
                  </m:oMathPara>
                </a14:m>
                <a:endParaRPr lang="en-ID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084851"/>
                <a:ext cx="9581323" cy="4224511"/>
              </a:xfrm>
              <a:blipFill>
                <a:blip r:embed="rId2"/>
                <a:stretch>
                  <a:fillRect l="-127" t="-4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3C250676-D168-4F62-AB04-65A259661619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1C4FDC-7C37-473B-A9F0-B65717915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4D27CAC-7371-4D5C-8ABA-3D34016E4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0170590-CB58-4BE0-BB93-6835B40D9E0E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639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56685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Penjumlahan</a:t>
            </a:r>
            <a:endParaRPr lang="en-US" sz="2667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84851"/>
            <a:ext cx="9581323" cy="4224511"/>
          </a:xfrm>
        </p:spPr>
        <p:txBody>
          <a:bodyPr>
            <a:noAutofit/>
          </a:bodyPr>
          <a:lstStyle/>
          <a:p>
            <a:pPr marL="518147" indent="-457189">
              <a:buFont typeface="+mj-lt"/>
              <a:buAutoNum type="arabicPeriod" startAt="3"/>
            </a:pPr>
            <a:r>
              <a:rPr lang="en-ID" sz="2000" dirty="0" err="1"/>
              <a:t>Penjumlahan</a:t>
            </a:r>
            <a:r>
              <a:rPr lang="en-ID" sz="2000" dirty="0"/>
              <a:t> </a:t>
            </a:r>
            <a:r>
              <a:rPr lang="en-ID" sz="2000" dirty="0" err="1"/>
              <a:t>pecahan</a:t>
            </a:r>
            <a:r>
              <a:rPr lang="en-ID" sz="2000" dirty="0"/>
              <a:t> </a:t>
            </a:r>
            <a:r>
              <a:rPr lang="en-ID" sz="2000" dirty="0" err="1"/>
              <a:t>biasa</a:t>
            </a:r>
            <a:r>
              <a:rPr lang="en-ID" sz="2000" dirty="0"/>
              <a:t> dan </a:t>
            </a:r>
            <a:r>
              <a:rPr lang="en-ID" sz="2000" dirty="0" err="1"/>
              <a:t>pecahan</a:t>
            </a:r>
            <a:r>
              <a:rPr lang="en-ID" sz="2000" dirty="0"/>
              <a:t> </a:t>
            </a:r>
            <a:r>
              <a:rPr lang="en-ID" sz="2000" dirty="0" err="1"/>
              <a:t>campuran</a:t>
            </a:r>
            <a:endParaRPr lang="en-ID" sz="2000" dirty="0"/>
          </a:p>
          <a:p>
            <a:pPr marL="60958" indent="0">
              <a:buNone/>
            </a:pPr>
            <a:r>
              <a:rPr lang="en-ID" sz="2000" dirty="0" err="1"/>
              <a:t>Caranya</a:t>
            </a:r>
            <a:r>
              <a:rPr lang="en-ID" sz="2000" dirty="0"/>
              <a:t>:</a:t>
            </a:r>
          </a:p>
          <a:p>
            <a:pPr marL="956709" indent="-457189">
              <a:buFont typeface="+mj-lt"/>
              <a:buAutoNum type="alphaLcPeriod"/>
            </a:pPr>
            <a:r>
              <a:rPr lang="en-ID" sz="2000" dirty="0" err="1"/>
              <a:t>Pecahan</a:t>
            </a:r>
            <a:r>
              <a:rPr lang="en-ID" sz="2000" dirty="0"/>
              <a:t> </a:t>
            </a:r>
            <a:r>
              <a:rPr lang="en-ID" sz="2000" dirty="0" err="1"/>
              <a:t>campuran</a:t>
            </a:r>
            <a:r>
              <a:rPr lang="en-ID" sz="2000" dirty="0"/>
              <a:t> </a:t>
            </a:r>
            <a:r>
              <a:rPr lang="en-ID" sz="2000" dirty="0" err="1"/>
              <a:t>diubah</a:t>
            </a:r>
            <a:r>
              <a:rPr lang="en-ID" sz="2000" dirty="0"/>
              <a:t> </a:t>
            </a:r>
            <a:r>
              <a:rPr lang="en-ID" sz="2000" dirty="0" err="1"/>
              <a:t>menjadi</a:t>
            </a:r>
            <a:r>
              <a:rPr lang="en-ID" sz="2000" dirty="0"/>
              <a:t> </a:t>
            </a:r>
            <a:r>
              <a:rPr lang="en-ID" sz="2000" dirty="0" err="1"/>
              <a:t>pecahan</a:t>
            </a:r>
            <a:r>
              <a:rPr lang="en-ID" sz="2000" dirty="0"/>
              <a:t> </a:t>
            </a:r>
            <a:r>
              <a:rPr lang="en-ID" sz="2000" dirty="0" err="1"/>
              <a:t>biasa</a:t>
            </a:r>
            <a:endParaRPr lang="en-ID" sz="2000" dirty="0"/>
          </a:p>
          <a:p>
            <a:pPr marL="956709" indent="-457189">
              <a:buFont typeface="+mj-lt"/>
              <a:buAutoNum type="alphaLcPeriod"/>
            </a:pPr>
            <a:r>
              <a:rPr lang="en-ID" sz="2000" dirty="0" err="1"/>
              <a:t>Penyebutnya</a:t>
            </a:r>
            <a:r>
              <a:rPr lang="en-ID" sz="2000" dirty="0"/>
              <a:t> </a:t>
            </a:r>
            <a:r>
              <a:rPr lang="en-ID" sz="2000" dirty="0" err="1"/>
              <a:t>disamakan</a:t>
            </a:r>
            <a:r>
              <a:rPr lang="en-ID" sz="2000" dirty="0"/>
              <a:t> </a:t>
            </a:r>
            <a:r>
              <a:rPr lang="en-ID" sz="2000" dirty="0" err="1"/>
              <a:t>jika</a:t>
            </a:r>
            <a:r>
              <a:rPr lang="en-ID" sz="2000" dirty="0"/>
              <a:t> </a:t>
            </a:r>
            <a:r>
              <a:rPr lang="en-ID" sz="2000" dirty="0" err="1"/>
              <a:t>penyebutnya</a:t>
            </a:r>
            <a:r>
              <a:rPr lang="en-ID" sz="2000" dirty="0"/>
              <a:t> </a:t>
            </a:r>
            <a:r>
              <a:rPr lang="en-ID" sz="2000" dirty="0" err="1"/>
              <a:t>berbeda</a:t>
            </a:r>
            <a:endParaRPr lang="en-ID" sz="2000" dirty="0"/>
          </a:p>
          <a:p>
            <a:pPr marL="956709" indent="-457189">
              <a:buFont typeface="+mj-lt"/>
              <a:buAutoNum type="alphaLcPeriod"/>
            </a:pPr>
            <a:r>
              <a:rPr lang="en-ID" sz="2000" dirty="0" err="1"/>
              <a:t>Jumlahkan</a:t>
            </a:r>
            <a:r>
              <a:rPr lang="en-ID" sz="2000" dirty="0"/>
              <a:t> </a:t>
            </a:r>
            <a:r>
              <a:rPr lang="en-ID" sz="2000" dirty="0" err="1"/>
              <a:t>pembilangnya</a:t>
            </a:r>
            <a:r>
              <a:rPr lang="en-ID" sz="2000" dirty="0"/>
              <a:t> </a:t>
            </a:r>
            <a:r>
              <a:rPr lang="en-ID" sz="2000" dirty="0" err="1"/>
              <a:t>dan</a:t>
            </a:r>
            <a:r>
              <a:rPr lang="en-ID" sz="2000" dirty="0"/>
              <a:t> </a:t>
            </a:r>
            <a:r>
              <a:rPr lang="en-ID" sz="2000" dirty="0" err="1"/>
              <a:t>penyebutnya</a:t>
            </a:r>
            <a:r>
              <a:rPr lang="en-ID" sz="2000" dirty="0"/>
              <a:t> </a:t>
            </a:r>
            <a:r>
              <a:rPr lang="en-ID" sz="2000" dirty="0" err="1"/>
              <a:t>tetap</a:t>
            </a:r>
            <a:endParaRPr lang="en-ID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C250676-D168-4F62-AB04-65A259661619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61C4FDC-7C37-473B-A9F0-B65717915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54D27CAC-7371-4D5C-8ABA-3D34016E4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0170590-CB58-4BE0-BB93-6835B40D9E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1276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20756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Penjumlahan</a:t>
            </a:r>
            <a:endParaRPr lang="en-US" sz="2667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88841"/>
            <a:ext cx="9581323" cy="4320521"/>
          </a:xfrm>
        </p:spPr>
        <p:txBody>
          <a:bodyPr>
            <a:normAutofit lnSpcReduction="10000"/>
          </a:bodyPr>
          <a:lstStyle/>
          <a:p>
            <a:pPr marL="518147" indent="-457189">
              <a:buFont typeface="+mj-lt"/>
              <a:buAutoNum type="arabicPeriod" startAt="4"/>
            </a:pPr>
            <a:r>
              <a:rPr lang="en-ID" sz="2133" dirty="0" err="1"/>
              <a:t>Penjumlahan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campuran</a:t>
            </a:r>
            <a:endParaRPr lang="en-ID" sz="2133" dirty="0"/>
          </a:p>
          <a:p>
            <a:pPr marL="60958" indent="0">
              <a:buNone/>
            </a:pPr>
            <a:r>
              <a:rPr lang="en-ID" sz="2133" dirty="0" err="1"/>
              <a:t>Caranya</a:t>
            </a:r>
            <a:r>
              <a:rPr lang="en-ID" sz="2133" dirty="0"/>
              <a:t>:</a:t>
            </a:r>
          </a:p>
          <a:p>
            <a:pPr marL="956709" indent="-457189">
              <a:buFont typeface="Wingdings" pitchFamily="2" charset="2"/>
              <a:buChar char="v"/>
            </a:pPr>
            <a:r>
              <a:rPr lang="en-ID" sz="2133" dirty="0" err="1"/>
              <a:t>Jika</a:t>
            </a:r>
            <a:r>
              <a:rPr lang="en-ID" sz="2133" dirty="0"/>
              <a:t> </a:t>
            </a:r>
            <a:r>
              <a:rPr lang="en-ID" sz="2133" dirty="0" err="1"/>
              <a:t>bagian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dari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campuran</a:t>
            </a:r>
            <a:r>
              <a:rPr lang="en-ID" sz="2133" dirty="0"/>
              <a:t> </a:t>
            </a:r>
            <a:r>
              <a:rPr lang="en-ID" sz="2133" dirty="0" err="1"/>
              <a:t>itu</a:t>
            </a:r>
            <a:r>
              <a:rPr lang="en-ID" sz="2133" dirty="0"/>
              <a:t> </a:t>
            </a:r>
            <a:r>
              <a:rPr lang="en-ID" sz="2133" dirty="0" err="1"/>
              <a:t>penyebutnya</a:t>
            </a:r>
            <a:r>
              <a:rPr lang="en-ID" sz="2133" dirty="0"/>
              <a:t> </a:t>
            </a:r>
            <a:r>
              <a:rPr lang="en-ID" sz="2133" dirty="0" err="1"/>
              <a:t>sama</a:t>
            </a:r>
            <a:r>
              <a:rPr lang="en-ID" sz="2133" dirty="0"/>
              <a:t>:</a:t>
            </a:r>
          </a:p>
          <a:p>
            <a:pPr marL="1441415" indent="-457189">
              <a:buFont typeface="+mj-lt"/>
              <a:buAutoNum type="alphaLcPeriod"/>
            </a:pPr>
            <a:r>
              <a:rPr lang="en-ID" sz="2133" dirty="0" err="1"/>
              <a:t>Bagian</a:t>
            </a:r>
            <a:r>
              <a:rPr lang="en-ID" sz="2133" dirty="0"/>
              <a:t> </a:t>
            </a:r>
            <a:r>
              <a:rPr lang="en-ID" sz="2133" dirty="0" err="1"/>
              <a:t>bilangan</a:t>
            </a:r>
            <a:r>
              <a:rPr lang="en-ID" sz="2133" dirty="0"/>
              <a:t> </a:t>
            </a:r>
            <a:r>
              <a:rPr lang="en-ID" sz="2133" dirty="0" err="1"/>
              <a:t>bulat</a:t>
            </a:r>
            <a:r>
              <a:rPr lang="en-ID" sz="2133" dirty="0"/>
              <a:t> </a:t>
            </a:r>
            <a:r>
              <a:rPr lang="en-ID" sz="2133" dirty="0" err="1"/>
              <a:t>atau</a:t>
            </a:r>
            <a:r>
              <a:rPr lang="en-ID" sz="2133" dirty="0"/>
              <a:t> </a:t>
            </a:r>
            <a:r>
              <a:rPr lang="en-ID" sz="2133" dirty="0" err="1"/>
              <a:t>cacah</a:t>
            </a:r>
            <a:r>
              <a:rPr lang="en-ID" sz="2133" dirty="0"/>
              <a:t> </a:t>
            </a:r>
            <a:r>
              <a:rPr lang="en-ID" sz="2133" dirty="0" err="1"/>
              <a:t>dijumlahkan</a:t>
            </a:r>
            <a:endParaRPr lang="en-ID" sz="2133" dirty="0"/>
          </a:p>
          <a:p>
            <a:pPr marL="1441415" indent="-457189">
              <a:buFont typeface="+mj-lt"/>
              <a:buAutoNum type="alphaLcPeriod"/>
            </a:pPr>
            <a:r>
              <a:rPr lang="en-ID" sz="2133" dirty="0" err="1"/>
              <a:t>Bagian</a:t>
            </a:r>
            <a:r>
              <a:rPr lang="en-ID" sz="2133" dirty="0"/>
              <a:t> </a:t>
            </a:r>
            <a:r>
              <a:rPr lang="en-ID" sz="2133" dirty="0" err="1"/>
              <a:t>pecahannya</a:t>
            </a:r>
            <a:r>
              <a:rPr lang="en-ID" sz="2133" dirty="0"/>
              <a:t> </a:t>
            </a:r>
            <a:r>
              <a:rPr lang="en-ID" sz="2133" dirty="0" err="1"/>
              <a:t>dijumlahkan</a:t>
            </a:r>
            <a:endParaRPr lang="en-ID" sz="2133" dirty="0"/>
          </a:p>
          <a:p>
            <a:pPr marL="956709" indent="-457189">
              <a:buFont typeface="Wingdings" pitchFamily="2" charset="2"/>
              <a:buChar char="v"/>
            </a:pPr>
            <a:r>
              <a:rPr lang="en-ID" sz="2133" dirty="0" err="1"/>
              <a:t>Jika</a:t>
            </a:r>
            <a:r>
              <a:rPr lang="en-ID" sz="2133" dirty="0"/>
              <a:t> </a:t>
            </a:r>
            <a:r>
              <a:rPr lang="en-ID" sz="2133" dirty="0" err="1"/>
              <a:t>bagian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dari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campuran</a:t>
            </a:r>
            <a:r>
              <a:rPr lang="en-ID" sz="2133" dirty="0"/>
              <a:t> </a:t>
            </a:r>
            <a:r>
              <a:rPr lang="en-ID" sz="2133" dirty="0" err="1"/>
              <a:t>belum</a:t>
            </a:r>
            <a:r>
              <a:rPr lang="en-ID" sz="2133" dirty="0"/>
              <a:t> </a:t>
            </a:r>
            <a:r>
              <a:rPr lang="en-ID" sz="2133" dirty="0" err="1"/>
              <a:t>sama</a:t>
            </a:r>
            <a:endParaRPr lang="en-ID" sz="2133" dirty="0"/>
          </a:p>
          <a:p>
            <a:pPr marL="1441415" indent="-457189">
              <a:buFont typeface="+mj-lt"/>
              <a:buAutoNum type="alphaLcPeriod"/>
            </a:pP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campuran</a:t>
            </a:r>
            <a:r>
              <a:rPr lang="en-ID" sz="2133" dirty="0"/>
              <a:t> </a:t>
            </a:r>
            <a:r>
              <a:rPr lang="en-ID" sz="2133" dirty="0" err="1"/>
              <a:t>itu</a:t>
            </a:r>
            <a:r>
              <a:rPr lang="en-ID" sz="2133" dirty="0"/>
              <a:t> </a:t>
            </a:r>
            <a:r>
              <a:rPr lang="en-ID" sz="2133" dirty="0" err="1"/>
              <a:t>harus</a:t>
            </a:r>
            <a:r>
              <a:rPr lang="en-ID" sz="2133" dirty="0"/>
              <a:t> </a:t>
            </a:r>
            <a:r>
              <a:rPr lang="en-ID" sz="2133" dirty="0" err="1"/>
              <a:t>diubah</a:t>
            </a:r>
            <a:r>
              <a:rPr lang="en-ID" sz="2133" dirty="0"/>
              <a:t> </a:t>
            </a:r>
            <a:r>
              <a:rPr lang="en-ID" sz="2133" dirty="0" err="1"/>
              <a:t>menjadi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r>
              <a:rPr lang="en-ID" sz="2133" dirty="0"/>
              <a:t> </a:t>
            </a:r>
            <a:r>
              <a:rPr lang="en-ID" sz="2133" dirty="0" err="1"/>
              <a:t>biasa</a:t>
            </a:r>
            <a:endParaRPr lang="en-ID" sz="2133" dirty="0"/>
          </a:p>
          <a:p>
            <a:pPr marL="1441415" indent="-457189">
              <a:buFont typeface="+mj-lt"/>
              <a:buAutoNum type="alphaLcPeriod"/>
            </a:pPr>
            <a:r>
              <a:rPr lang="en-ID" sz="2133" dirty="0" err="1"/>
              <a:t>Menyamakan</a:t>
            </a:r>
            <a:r>
              <a:rPr lang="en-ID" sz="2133" dirty="0"/>
              <a:t> </a:t>
            </a:r>
            <a:r>
              <a:rPr lang="en-ID" sz="2133" dirty="0" err="1"/>
              <a:t>penyebut</a:t>
            </a:r>
            <a:r>
              <a:rPr lang="en-ID" sz="2133" dirty="0"/>
              <a:t> </a:t>
            </a:r>
            <a:r>
              <a:rPr lang="en-ID" sz="2133" dirty="0" err="1"/>
              <a:t>dari</a:t>
            </a:r>
            <a:r>
              <a:rPr lang="en-ID" sz="2133" dirty="0"/>
              <a:t> </a:t>
            </a:r>
            <a:r>
              <a:rPr lang="en-ID" sz="2133" dirty="0" err="1"/>
              <a:t>bagian</a:t>
            </a:r>
            <a:r>
              <a:rPr lang="en-ID" sz="2133" dirty="0"/>
              <a:t> </a:t>
            </a:r>
            <a:r>
              <a:rPr lang="en-ID" sz="2133" dirty="0" err="1"/>
              <a:t>pecahan</a:t>
            </a:r>
            <a:endParaRPr lang="en-ID" sz="2133" dirty="0"/>
          </a:p>
          <a:p>
            <a:pPr marL="1441415" indent="-457189">
              <a:buFont typeface="+mj-lt"/>
              <a:buAutoNum type="alphaLcPeriod"/>
            </a:pPr>
            <a:r>
              <a:rPr lang="en-ID" sz="2133" dirty="0" err="1"/>
              <a:t>Jumlahkan</a:t>
            </a:r>
            <a:r>
              <a:rPr lang="en-ID" sz="2133" dirty="0"/>
              <a:t> </a:t>
            </a:r>
            <a:r>
              <a:rPr lang="en-ID" sz="2133" dirty="0" err="1"/>
              <a:t>pembilangnya</a:t>
            </a:r>
            <a:r>
              <a:rPr lang="en-ID" sz="2133" dirty="0"/>
              <a:t> </a:t>
            </a:r>
            <a:r>
              <a:rPr lang="en-ID" sz="2133" dirty="0" err="1"/>
              <a:t>dan</a:t>
            </a:r>
            <a:r>
              <a:rPr lang="en-ID" sz="2133" dirty="0"/>
              <a:t> </a:t>
            </a:r>
            <a:r>
              <a:rPr lang="en-ID" sz="2133" dirty="0" err="1"/>
              <a:t>penyebutnya</a:t>
            </a:r>
            <a:r>
              <a:rPr lang="en-ID" sz="2133" dirty="0"/>
              <a:t> </a:t>
            </a:r>
            <a:r>
              <a:rPr lang="en-ID" sz="2133" dirty="0" err="1"/>
              <a:t>tetap</a:t>
            </a:r>
            <a:endParaRPr lang="en-ID" sz="2133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CE14A58-3B16-4F54-9574-ED05BE51D9FC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6F2D2F8-7D87-461E-8E83-BDEFE26AA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D37F160-6C5E-4768-88E9-0C629AE84C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B8BE31EE-436D-44E1-9E32-4FCABC67ED9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8970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219737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Sifat-sifat</a:t>
            </a:r>
            <a:r>
              <a:rPr lang="en-ID" sz="2667" b="1" dirty="0"/>
              <a:t> </a:t>
            </a:r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Penjumlahan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184399"/>
                <a:ext cx="9581323" cy="4124963"/>
              </a:xfrm>
            </p:spPr>
            <p:txBody>
              <a:bodyPr>
                <a:noAutofit/>
              </a:bodyPr>
              <a:lstStyle/>
              <a:p>
                <a:pPr marL="518147" indent="-457189">
                  <a:buFont typeface="+mj-lt"/>
                  <a:buAutoNum type="arabicPeriod"/>
                </a:pPr>
                <a:r>
                  <a:rPr lang="en-ID" sz="2000" dirty="0"/>
                  <a:t>Komutatif (</a:t>
                </a:r>
                <a:r>
                  <a:rPr lang="en-ID" sz="2000" dirty="0" err="1"/>
                  <a:t>Pertukaran</a:t>
                </a:r>
                <a:r>
                  <a:rPr lang="en-ID" sz="2000" dirty="0"/>
                  <a:t>)</a:t>
                </a:r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𝑞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ID" sz="2000" dirty="0"/>
              </a:p>
              <a:p>
                <a:pPr marL="518147" indent="-457189">
                  <a:buFont typeface="+mj-lt"/>
                  <a:buAutoNum type="arabicPeriod" startAt="2"/>
                </a:pPr>
                <a:r>
                  <a:rPr lang="en-ID" sz="2000" dirty="0" err="1"/>
                  <a:t>Asosiatif</a:t>
                </a:r>
                <a:r>
                  <a:rPr lang="en-ID" sz="2000" dirty="0"/>
                  <a:t> (</a:t>
                </a:r>
                <a:r>
                  <a:rPr lang="en-ID" sz="2000" dirty="0" err="1"/>
                  <a:t>Pengelompokan</a:t>
                </a:r>
                <a:r>
                  <a:rPr lang="en-ID" sz="2000" dirty="0"/>
                  <a:t>)</a:t>
                </a:r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𝑎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𝑝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den>
                          </m:f>
                        </m:e>
                      </m:d>
                      <m:r>
                        <a:rPr lang="en-US" sz="2000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en-US" sz="2000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𝑞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ID" sz="20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ID" sz="2000" dirty="0"/>
              </a:p>
              <a:p>
                <a:pPr marL="60958" indent="0">
                  <a:buNone/>
                </a:pPr>
                <a:r>
                  <a:rPr lang="en-ID" sz="2000" dirty="0" err="1"/>
                  <a:t>Bilangan</a:t>
                </a:r>
                <a:r>
                  <a:rPr lang="en-ID" sz="2000" dirty="0"/>
                  <a:t> 0 </a:t>
                </a:r>
                <a:r>
                  <a:rPr lang="en-ID" sz="2000" dirty="0" err="1"/>
                  <a:t>merupakan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bilangan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identitas</a:t>
                </a:r>
                <a:r>
                  <a:rPr lang="en-ID" sz="2000" dirty="0"/>
                  <a:t> </a:t>
                </a:r>
                <a:r>
                  <a:rPr lang="en-ID" sz="2000" dirty="0" err="1"/>
                  <a:t>dari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penjumlahan</a:t>
                </a:r>
                <a:r>
                  <a:rPr lang="en-ID" sz="2000" dirty="0"/>
                  <a:t> </a:t>
                </a:r>
                <a:r>
                  <a:rPr lang="en-ID" sz="2000" dirty="0" err="1"/>
                  <a:t>pecahan</a:t>
                </a:r>
                <a:endParaRPr lang="en-ID" sz="2000" dirty="0"/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000" i="1">
                          <a:latin typeface="Cambria Math"/>
                        </a:rPr>
                        <m:t>+0=</m:t>
                      </m:r>
                      <m:f>
                        <m:fPr>
                          <m:ctrlPr>
                            <a:rPr lang="en-ID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ID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184399"/>
                <a:ext cx="9581323" cy="4124963"/>
              </a:xfrm>
              <a:blipFill>
                <a:blip r:embed="rId2"/>
                <a:stretch>
                  <a:fillRect l="-127" t="-4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F3833ABC-4D53-4E83-9925-86F0DAF93493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D71A39D-F9FE-426D-98ED-7AB15314F7A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5044FC8-FCF8-4378-8B72-2C31577FA5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3B30F06-ECF8-433D-8413-1CC01A42882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3667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41657"/>
            <a:ext cx="9753600" cy="636145"/>
          </a:xfrm>
        </p:spPr>
        <p:txBody>
          <a:bodyPr>
            <a:noAutofit/>
          </a:bodyPr>
          <a:lstStyle/>
          <a:p>
            <a:r>
              <a:rPr lang="en-ID" sz="2667" b="1" dirty="0" err="1"/>
              <a:t>Operasi</a:t>
            </a:r>
            <a:r>
              <a:rPr lang="en-ID" sz="2667" b="1" dirty="0"/>
              <a:t> </a:t>
            </a:r>
            <a:r>
              <a:rPr lang="en-ID" sz="2667" b="1" dirty="0" err="1"/>
              <a:t>Pengurangan</a:t>
            </a:r>
            <a:endParaRPr lang="en-US" sz="2667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19200" y="2276873"/>
                <a:ext cx="9581323" cy="4032489"/>
              </a:xfrm>
            </p:spPr>
            <p:txBody>
              <a:bodyPr>
                <a:normAutofit lnSpcReduction="10000"/>
              </a:bodyPr>
              <a:lstStyle/>
              <a:p>
                <a:pPr marL="518147" indent="-457189">
                  <a:buFont typeface="+mj-lt"/>
                  <a:buAutoNum type="arabicPeriod"/>
                </a:pPr>
                <a:r>
                  <a:rPr lang="en-ID" sz="2133" dirty="0"/>
                  <a:t>Pengurangan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yang </a:t>
                </a:r>
                <a:r>
                  <a:rPr lang="en-ID" sz="2133" dirty="0" err="1"/>
                  <a:t>penyebutnya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sama</a:t>
                </a: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Caranya</a:t>
                </a:r>
                <a:r>
                  <a:rPr lang="en-ID" sz="2133" dirty="0"/>
                  <a:t>: </a:t>
                </a:r>
                <a:r>
                  <a:rPr lang="en-ID" sz="2133" dirty="0" err="1"/>
                  <a:t>pembilang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dikurangi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pembilang</a:t>
                </a:r>
                <a:r>
                  <a:rPr lang="en-ID" sz="2133" dirty="0"/>
                  <a:t>, </a:t>
                </a:r>
                <a:r>
                  <a:rPr lang="en-ID" sz="2133" dirty="0" err="1"/>
                  <a:t>dan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penyebutnya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tetap</a:t>
                </a:r>
                <a:r>
                  <a:rPr lang="en-ID" sz="2133" dirty="0"/>
                  <a:t> (</a:t>
                </a:r>
                <a:r>
                  <a:rPr lang="en-ID" sz="2133" dirty="0" err="1"/>
                  <a:t>tidak</a:t>
                </a:r>
                <a:r>
                  <a:rPr lang="en-ID" sz="2133" dirty="0"/>
                  <a:t> </a:t>
                </a:r>
                <a:r>
                  <a:rPr lang="en-ID" sz="2133" dirty="0" err="1"/>
                  <a:t>ikut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dikurangi</a:t>
                </a:r>
                <a:r>
                  <a:rPr lang="en-ID" sz="2133" dirty="0"/>
                  <a:t>)</a:t>
                </a:r>
              </a:p>
              <a:p>
                <a:pPr marL="60958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D" sz="2133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133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ID" sz="2133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133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133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𝑏</m:t>
                          </m:r>
                        </m:num>
                        <m:den>
                          <m:r>
                            <a:rPr lang="en-US" sz="2133" i="1">
                              <a:latin typeface="Cambria Math"/>
                              <a:ea typeface="Cambria Math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ID" sz="2133" dirty="0"/>
              </a:p>
              <a:p>
                <a:pPr marL="518147" indent="-457189">
                  <a:buFont typeface="+mj-lt"/>
                  <a:buAutoNum type="arabicPeriod" startAt="2"/>
                </a:pPr>
                <a:r>
                  <a:rPr lang="en-ID" sz="2133" dirty="0" err="1"/>
                  <a:t>Pengurangan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pecahan</a:t>
                </a:r>
                <a:r>
                  <a:rPr lang="en-ID" sz="2133" dirty="0"/>
                  <a:t> yang </a:t>
                </a:r>
                <a:r>
                  <a:rPr lang="en-ID" sz="2133" dirty="0" err="1"/>
                  <a:t>penyebutnya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berbeda</a:t>
                </a:r>
                <a:endParaRPr lang="en-ID" sz="2133" dirty="0"/>
              </a:p>
              <a:p>
                <a:pPr marL="60958" indent="0">
                  <a:buNone/>
                </a:pPr>
                <a:r>
                  <a:rPr lang="en-ID" sz="2133" dirty="0" err="1"/>
                  <a:t>Caranya</a:t>
                </a:r>
                <a:r>
                  <a:rPr lang="en-ID" sz="2133" dirty="0"/>
                  <a:t>: </a:t>
                </a:r>
              </a:p>
              <a:p>
                <a:pPr marL="840296" indent="-457189">
                  <a:buFont typeface="+mj-lt"/>
                  <a:buAutoNum type="alphaLcPeriod"/>
                  <a:tabLst>
                    <a:tab pos="838179" algn="l"/>
                  </a:tabLst>
                </a:pPr>
                <a:r>
                  <a:rPr lang="en-ID" sz="2133" dirty="0" err="1"/>
                  <a:t>Samakan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dahulu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penyebutnya</a:t>
                </a:r>
                <a:endParaRPr lang="en-ID" sz="2133" dirty="0"/>
              </a:p>
              <a:p>
                <a:pPr marL="840296" indent="-457189">
                  <a:buFont typeface="+mj-lt"/>
                  <a:buAutoNum type="alphaLcPeriod"/>
                  <a:tabLst>
                    <a:tab pos="838179" algn="l"/>
                  </a:tabLst>
                </a:pPr>
                <a:r>
                  <a:rPr lang="en-ID" sz="2133" dirty="0" err="1"/>
                  <a:t>Kurangi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pembilang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dengan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pembilang</a:t>
                </a:r>
                <a:r>
                  <a:rPr lang="en-ID" sz="2133" dirty="0"/>
                  <a:t> </a:t>
                </a:r>
                <a:r>
                  <a:rPr lang="en-ID" sz="2133" dirty="0" err="1"/>
                  <a:t>dan</a:t>
                </a:r>
                <a:r>
                  <a:rPr lang="en-ID" sz="2133" dirty="0"/>
                  <a:t> </a:t>
                </a:r>
                <a:r>
                  <a:rPr lang="en-ID" sz="2133" dirty="0" err="1"/>
                  <a:t>penyebutnya</a:t>
                </a:r>
                <a:r>
                  <a:rPr lang="en-ID" sz="2133" dirty="0"/>
                  <a:t> </a:t>
                </a:r>
                <a:r>
                  <a:rPr lang="en-ID" sz="2133" dirty="0" err="1"/>
                  <a:t>tetap</a:t>
                </a:r>
                <a:endParaRPr lang="en-ID" sz="2133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19200" y="2276873"/>
                <a:ext cx="9581323" cy="4032489"/>
              </a:xfrm>
              <a:blipFill>
                <a:blip r:embed="rId2"/>
                <a:stretch>
                  <a:fillRect l="-191" t="-1059" b="-25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 4">
            <a:extLst>
              <a:ext uri="{FF2B5EF4-FFF2-40B4-BE49-F238E27FC236}">
                <a16:creationId xmlns:a16="http://schemas.microsoft.com/office/drawing/2014/main" id="{919C395C-4E20-4AC5-BC72-C8BF66352D8A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2062CC5-FA86-4FC0-A17E-202E6AA8C7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599934E-A231-4365-B7EA-7594497822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0282FE9-EE4D-4CD0-9DF9-C8390C49B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3052470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Poise">
      <a:dk1>
        <a:sysClr val="windowText" lastClr="000000"/>
      </a:dk1>
      <a:lt1>
        <a:sysClr val="window" lastClr="FFFFFF"/>
      </a:lt1>
      <a:dk2>
        <a:srgbClr val="403739"/>
      </a:dk2>
      <a:lt2>
        <a:srgbClr val="F4E9E6"/>
      </a:lt2>
      <a:accent1>
        <a:srgbClr val="B18083"/>
      </a:accent1>
      <a:accent2>
        <a:srgbClr val="C17A69"/>
      </a:accent2>
      <a:accent3>
        <a:srgbClr val="CE9573"/>
      </a:accent3>
      <a:accent4>
        <a:srgbClr val="82907A"/>
      </a:accent4>
      <a:accent5>
        <a:srgbClr val="9A9966"/>
      </a:accent5>
      <a:accent6>
        <a:srgbClr val="AB9955"/>
      </a:accent6>
      <a:hlink>
        <a:srgbClr val="A97979"/>
      </a:hlink>
      <a:folHlink>
        <a:srgbClr val="BB7563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1565</TotalTime>
  <Words>767</Words>
  <Application>Microsoft Office PowerPoint</Application>
  <PresentationFormat>Widescreen</PresentationFormat>
  <Paragraphs>145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Cambria Math</vt:lpstr>
      <vt:lpstr>Goudy Old Style</vt:lpstr>
      <vt:lpstr>Univers Light</vt:lpstr>
      <vt:lpstr>Wingdings</vt:lpstr>
      <vt:lpstr>PoiseVTI</vt:lpstr>
      <vt:lpstr>MATERI  Pecahan</vt:lpstr>
      <vt:lpstr>CAPAIAN PEMBELAJARAN</vt:lpstr>
      <vt:lpstr>OPERASI PECAHAN</vt:lpstr>
      <vt:lpstr>Operasi Penjumlahan</vt:lpstr>
      <vt:lpstr>Operasi Penjumlahan</vt:lpstr>
      <vt:lpstr>Operasi Penjumlahan</vt:lpstr>
      <vt:lpstr>Operasi Penjumlahan</vt:lpstr>
      <vt:lpstr>Sifat-sifat Operasi Penjumlahan</vt:lpstr>
      <vt:lpstr>Operasi Pengurangan</vt:lpstr>
      <vt:lpstr>Operasi Perkalian</vt:lpstr>
      <vt:lpstr>Sifat-sifat Perkalian Pecahan</vt:lpstr>
      <vt:lpstr>Operasi Pembagian Pecahan</vt:lpstr>
      <vt:lpstr>PECAHAN DESIMAL</vt:lpstr>
      <vt:lpstr>PECAHAN DESIMAL</vt:lpstr>
      <vt:lpstr>Mengenal Tempat Desimal</vt:lpstr>
      <vt:lpstr>Mengubah Pecahan Desimal ke Pecahan Biasa</vt:lpstr>
      <vt:lpstr>Mengubah Pecahan Biasa ke Pecahan Desimal</vt:lpstr>
      <vt:lpstr>Pembulatan 2 Angka di Belakang Koma</vt:lpstr>
      <vt:lpstr>Pecahan Desimal Senama</vt:lpstr>
      <vt:lpstr>Pecahan Desimal Senama</vt:lpstr>
      <vt:lpstr>Terima 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 PENDIDIKAN MATEMATIKA KELAS TINGGI  MATERI 3 KELILING DAN LUAS</dc:title>
  <dc:creator>ASUS</dc:creator>
  <cp:lastModifiedBy>ASUS</cp:lastModifiedBy>
  <cp:revision>27</cp:revision>
  <dcterms:created xsi:type="dcterms:W3CDTF">2023-10-24T03:51:52Z</dcterms:created>
  <dcterms:modified xsi:type="dcterms:W3CDTF">2024-09-02T02:30:14Z</dcterms:modified>
</cp:coreProperties>
</file>