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nton" pitchFamily="2" charset="0"/>
      <p:regular r:id="rId18"/>
    </p:embeddedFont>
    <p:embeddedFont>
      <p:font typeface="Garet Bold" panose="020B0604020202020204" charset="0"/>
      <p:regular r:id="rId19"/>
    </p:embeddedFont>
    <p:embeddedFont>
      <p:font typeface="Montserrat" panose="00000500000000000000" pitchFamily="2" charset="0"/>
      <p:regular r:id="rId20"/>
    </p:embeddedFont>
    <p:embeddedFont>
      <p:font typeface="Montserrat Bold" panose="00000800000000000000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lue sign&#10;&#10;Description automatically generated">
            <a:extLst>
              <a:ext uri="{FF2B5EF4-FFF2-40B4-BE49-F238E27FC236}">
                <a16:creationId xmlns:a16="http://schemas.microsoft.com/office/drawing/2014/main" id="{B5E23A51-046C-AB48-B25B-5D1569714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9A092A4F-CF70-5E0E-AE02-C4E62498727A}"/>
              </a:ext>
            </a:extLst>
          </p:cNvPr>
          <p:cNvSpPr txBox="1"/>
          <p:nvPr/>
        </p:nvSpPr>
        <p:spPr>
          <a:xfrm>
            <a:off x="5257800" y="8115300"/>
            <a:ext cx="9982200" cy="558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35"/>
              </a:lnSpc>
            </a:pPr>
            <a:r>
              <a:rPr lang="en-US" sz="3000" dirty="0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Ir. Hence Sandi David </a:t>
            </a:r>
            <a:r>
              <a:rPr lang="en-US" sz="3000" dirty="0" err="1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Roring</a:t>
            </a:r>
            <a:r>
              <a:rPr lang="en-US" sz="3000" dirty="0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S.Pd</a:t>
            </a:r>
            <a:r>
              <a:rPr lang="en-US" sz="3000" dirty="0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., M.T.</a:t>
            </a:r>
          </a:p>
        </p:txBody>
      </p:sp>
    </p:spTree>
    <p:extLst>
      <p:ext uri="{BB962C8B-B14F-4D97-AF65-F5344CB8AC3E}">
        <p14:creationId xmlns:p14="http://schemas.microsoft.com/office/powerpoint/2010/main" val="3307679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03423"/>
            <a:ext cx="5285602" cy="3917662"/>
            <a:chOff x="0" y="0"/>
            <a:chExt cx="1392093" cy="10318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093" cy="1031812"/>
            </a:xfrm>
            <a:custGeom>
              <a:avLst/>
              <a:gdLst/>
              <a:ahLst/>
              <a:cxnLst/>
              <a:rect l="l" t="t" r="r" b="b"/>
              <a:pathLst>
                <a:path w="1392093" h="1031812">
                  <a:moveTo>
                    <a:pt x="0" y="0"/>
                  </a:moveTo>
                  <a:lnTo>
                    <a:pt x="1392093" y="0"/>
                  </a:lnTo>
                  <a:lnTo>
                    <a:pt x="1392093" y="1031812"/>
                  </a:lnTo>
                  <a:lnTo>
                    <a:pt x="0" y="1031812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92093" cy="1069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6902" y="5199065"/>
            <a:ext cx="10356564" cy="4651906"/>
          </a:xfrm>
          <a:custGeom>
            <a:avLst/>
            <a:gdLst/>
            <a:ahLst/>
            <a:cxnLst/>
            <a:rect l="l" t="t" r="r" b="b"/>
            <a:pathLst>
              <a:path w="10356564" h="4651906">
                <a:moveTo>
                  <a:pt x="0" y="0"/>
                </a:moveTo>
                <a:lnTo>
                  <a:pt x="10356564" y="0"/>
                </a:lnTo>
                <a:lnTo>
                  <a:pt x="10356564" y="4651906"/>
                </a:lnTo>
                <a:lnTo>
                  <a:pt x="0" y="46519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164314" y="-153335"/>
            <a:ext cx="7298209" cy="5135146"/>
          </a:xfrm>
          <a:custGeom>
            <a:avLst/>
            <a:gdLst/>
            <a:ahLst/>
            <a:cxnLst/>
            <a:rect l="l" t="t" r="r" b="b"/>
            <a:pathLst>
              <a:path w="7298209" h="5135146">
                <a:moveTo>
                  <a:pt x="0" y="0"/>
                </a:moveTo>
                <a:lnTo>
                  <a:pt x="7298209" y="0"/>
                </a:lnTo>
                <a:lnTo>
                  <a:pt x="7298209" y="5135146"/>
                </a:lnTo>
                <a:lnTo>
                  <a:pt x="0" y="5135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27525" y="1095375"/>
            <a:ext cx="5088755" cy="6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2"/>
              </a:lnSpc>
            </a:pPr>
            <a:r>
              <a:rPr lang="en-US" sz="439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Rangka Atap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03423"/>
            <a:ext cx="5285602" cy="3917662"/>
            <a:chOff x="0" y="0"/>
            <a:chExt cx="1392093" cy="10318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093" cy="1031812"/>
            </a:xfrm>
            <a:custGeom>
              <a:avLst/>
              <a:gdLst/>
              <a:ahLst/>
              <a:cxnLst/>
              <a:rect l="l" t="t" r="r" b="b"/>
              <a:pathLst>
                <a:path w="1392093" h="1031812">
                  <a:moveTo>
                    <a:pt x="0" y="0"/>
                  </a:moveTo>
                  <a:lnTo>
                    <a:pt x="1392093" y="0"/>
                  </a:lnTo>
                  <a:lnTo>
                    <a:pt x="1392093" y="1031812"/>
                  </a:lnTo>
                  <a:lnTo>
                    <a:pt x="0" y="1031812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92093" cy="1069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886200" y="0"/>
            <a:ext cx="8084713" cy="10287000"/>
          </a:xfrm>
          <a:custGeom>
            <a:avLst/>
            <a:gdLst/>
            <a:ahLst/>
            <a:cxnLst/>
            <a:rect l="l" t="t" r="r" b="b"/>
            <a:pathLst>
              <a:path w="8084713" h="10287000">
                <a:moveTo>
                  <a:pt x="0" y="0"/>
                </a:moveTo>
                <a:lnTo>
                  <a:pt x="8084713" y="0"/>
                </a:lnTo>
                <a:lnTo>
                  <a:pt x="808471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27525" y="1095375"/>
            <a:ext cx="5088755" cy="6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2"/>
              </a:lnSpc>
            </a:pPr>
            <a:r>
              <a:rPr lang="en-US" sz="439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Rangka Atap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03423"/>
            <a:ext cx="5285602" cy="3917662"/>
            <a:chOff x="0" y="0"/>
            <a:chExt cx="1392093" cy="10318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093" cy="1031812"/>
            </a:xfrm>
            <a:custGeom>
              <a:avLst/>
              <a:gdLst/>
              <a:ahLst/>
              <a:cxnLst/>
              <a:rect l="l" t="t" r="r" b="b"/>
              <a:pathLst>
                <a:path w="1392093" h="1031812">
                  <a:moveTo>
                    <a:pt x="0" y="0"/>
                  </a:moveTo>
                  <a:lnTo>
                    <a:pt x="1392093" y="0"/>
                  </a:lnTo>
                  <a:lnTo>
                    <a:pt x="1392093" y="1031812"/>
                  </a:lnTo>
                  <a:lnTo>
                    <a:pt x="0" y="1031812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92093" cy="1069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3976" y="3828107"/>
            <a:ext cx="8479248" cy="6458893"/>
          </a:xfrm>
          <a:custGeom>
            <a:avLst/>
            <a:gdLst/>
            <a:ahLst/>
            <a:cxnLst/>
            <a:rect l="l" t="t" r="r" b="b"/>
            <a:pathLst>
              <a:path w="8479248" h="6458893">
                <a:moveTo>
                  <a:pt x="0" y="0"/>
                </a:moveTo>
                <a:lnTo>
                  <a:pt x="8479248" y="0"/>
                </a:lnTo>
                <a:lnTo>
                  <a:pt x="8479248" y="6458893"/>
                </a:lnTo>
                <a:lnTo>
                  <a:pt x="0" y="64588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263831" y="-16329"/>
            <a:ext cx="9782792" cy="4248848"/>
          </a:xfrm>
          <a:custGeom>
            <a:avLst/>
            <a:gdLst/>
            <a:ahLst/>
            <a:cxnLst/>
            <a:rect l="l" t="t" r="r" b="b"/>
            <a:pathLst>
              <a:path w="9782792" h="4248848">
                <a:moveTo>
                  <a:pt x="0" y="0"/>
                </a:moveTo>
                <a:lnTo>
                  <a:pt x="9782792" y="0"/>
                </a:lnTo>
                <a:lnTo>
                  <a:pt x="9782792" y="4248848"/>
                </a:lnTo>
                <a:lnTo>
                  <a:pt x="0" y="4248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27525" y="1095375"/>
            <a:ext cx="5088755" cy="6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2"/>
              </a:lnSpc>
            </a:pPr>
            <a:r>
              <a:rPr lang="en-US" sz="439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Rangka Atap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6878"/>
            <a:ext cx="5285602" cy="3399120"/>
            <a:chOff x="0" y="0"/>
            <a:chExt cx="1392093" cy="8952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093" cy="895242"/>
            </a:xfrm>
            <a:custGeom>
              <a:avLst/>
              <a:gdLst/>
              <a:ahLst/>
              <a:cxnLst/>
              <a:rect l="l" t="t" r="r" b="b"/>
              <a:pathLst>
                <a:path w="1392093" h="895242">
                  <a:moveTo>
                    <a:pt x="0" y="0"/>
                  </a:moveTo>
                  <a:lnTo>
                    <a:pt x="1392093" y="0"/>
                  </a:lnTo>
                  <a:lnTo>
                    <a:pt x="1392093" y="895242"/>
                  </a:lnTo>
                  <a:lnTo>
                    <a:pt x="0" y="895242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92093" cy="9333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1862242"/>
            <a:ext cx="7851726" cy="4312305"/>
          </a:xfrm>
          <a:custGeom>
            <a:avLst/>
            <a:gdLst/>
            <a:ahLst/>
            <a:cxnLst/>
            <a:rect l="l" t="t" r="r" b="b"/>
            <a:pathLst>
              <a:path w="7851726" h="4312305">
                <a:moveTo>
                  <a:pt x="0" y="0"/>
                </a:moveTo>
                <a:lnTo>
                  <a:pt x="7851726" y="0"/>
                </a:lnTo>
                <a:lnTo>
                  <a:pt x="7851726" y="4312305"/>
                </a:lnTo>
                <a:lnTo>
                  <a:pt x="0" y="4312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03" r="-4880" b="-118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6243314"/>
            <a:ext cx="7851726" cy="4043686"/>
          </a:xfrm>
          <a:custGeom>
            <a:avLst/>
            <a:gdLst/>
            <a:ahLst/>
            <a:cxnLst/>
            <a:rect l="l" t="t" r="r" b="b"/>
            <a:pathLst>
              <a:path w="7851726" h="4043686">
                <a:moveTo>
                  <a:pt x="0" y="0"/>
                </a:moveTo>
                <a:lnTo>
                  <a:pt x="7851726" y="0"/>
                </a:lnTo>
                <a:lnTo>
                  <a:pt x="7851726" y="4043686"/>
                </a:lnTo>
                <a:lnTo>
                  <a:pt x="0" y="40436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26073" y="610288"/>
            <a:ext cx="5088755" cy="6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2"/>
              </a:lnSpc>
            </a:pPr>
            <a:r>
              <a:rPr lang="en-US" sz="439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Rangka Atap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03423"/>
            <a:ext cx="5285602" cy="3917662"/>
            <a:chOff x="0" y="0"/>
            <a:chExt cx="1392093" cy="10318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2093" cy="1031812"/>
            </a:xfrm>
            <a:custGeom>
              <a:avLst/>
              <a:gdLst/>
              <a:ahLst/>
              <a:cxnLst/>
              <a:rect l="l" t="t" r="r" b="b"/>
              <a:pathLst>
                <a:path w="1392093" h="1031812">
                  <a:moveTo>
                    <a:pt x="0" y="0"/>
                  </a:moveTo>
                  <a:lnTo>
                    <a:pt x="1392093" y="0"/>
                  </a:lnTo>
                  <a:lnTo>
                    <a:pt x="1392093" y="1031812"/>
                  </a:lnTo>
                  <a:lnTo>
                    <a:pt x="0" y="1031812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92093" cy="10699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17090" y="2633740"/>
            <a:ext cx="5582501" cy="6818992"/>
          </a:xfrm>
          <a:custGeom>
            <a:avLst/>
            <a:gdLst/>
            <a:ahLst/>
            <a:cxnLst/>
            <a:rect l="l" t="t" r="r" b="b"/>
            <a:pathLst>
              <a:path w="5582501" h="6818992">
                <a:moveTo>
                  <a:pt x="0" y="0"/>
                </a:moveTo>
                <a:lnTo>
                  <a:pt x="5582501" y="0"/>
                </a:lnTo>
                <a:lnTo>
                  <a:pt x="5582501" y="6818991"/>
                </a:lnTo>
                <a:lnTo>
                  <a:pt x="0" y="68189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465411" y="2633740"/>
            <a:ext cx="8021905" cy="6307701"/>
          </a:xfrm>
          <a:custGeom>
            <a:avLst/>
            <a:gdLst/>
            <a:ahLst/>
            <a:cxnLst/>
            <a:rect l="l" t="t" r="r" b="b"/>
            <a:pathLst>
              <a:path w="8021905" h="6307701">
                <a:moveTo>
                  <a:pt x="0" y="0"/>
                </a:moveTo>
                <a:lnTo>
                  <a:pt x="8021905" y="0"/>
                </a:lnTo>
                <a:lnTo>
                  <a:pt x="8021905" y="6307701"/>
                </a:lnTo>
                <a:lnTo>
                  <a:pt x="0" y="6307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52" r="-153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27525" y="1095375"/>
            <a:ext cx="5088755" cy="6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2"/>
              </a:lnSpc>
            </a:pPr>
            <a:r>
              <a:rPr lang="en-US" sz="439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Rangka Plafond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980957"/>
            <a:ext cx="18288000" cy="7394433"/>
            <a:chOff x="0" y="0"/>
            <a:chExt cx="4816593" cy="19475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947505"/>
            </a:xfrm>
            <a:custGeom>
              <a:avLst/>
              <a:gdLst/>
              <a:ahLst/>
              <a:cxnLst/>
              <a:rect l="l" t="t" r="r" b="b"/>
              <a:pathLst>
                <a:path w="4816592" h="1947505">
                  <a:moveTo>
                    <a:pt x="0" y="0"/>
                  </a:moveTo>
                  <a:lnTo>
                    <a:pt x="4816592" y="0"/>
                  </a:lnTo>
                  <a:lnTo>
                    <a:pt x="4816592" y="1947505"/>
                  </a:lnTo>
                  <a:lnTo>
                    <a:pt x="0" y="1947505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9856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0"/>
            <a:ext cx="4503955" cy="10287000"/>
            <a:chOff x="0" y="0"/>
            <a:chExt cx="6005274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0811" r="20811"/>
            <a:stretch>
              <a:fillRect/>
            </a:stretch>
          </p:blipFill>
          <p:spPr>
            <a:xfrm>
              <a:off x="0" y="0"/>
              <a:ext cx="6005274" cy="13716000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5510880" y="3334958"/>
            <a:ext cx="5233320" cy="3886200"/>
          </a:xfrm>
          <a:custGeom>
            <a:avLst/>
            <a:gdLst/>
            <a:ahLst/>
            <a:cxnLst/>
            <a:rect l="l" t="t" r="r" b="b"/>
            <a:pathLst>
              <a:path w="8344972" h="6258729">
                <a:moveTo>
                  <a:pt x="0" y="0"/>
                </a:moveTo>
                <a:lnTo>
                  <a:pt x="8344972" y="0"/>
                </a:lnTo>
                <a:lnTo>
                  <a:pt x="8344972" y="6258729"/>
                </a:lnTo>
                <a:lnTo>
                  <a:pt x="0" y="62587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532651" y="2191932"/>
            <a:ext cx="5767052" cy="873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76"/>
              </a:lnSpc>
            </a:pPr>
            <a:r>
              <a:rPr lang="en-US" sz="6298" dirty="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TANGGA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07737" y="1952114"/>
            <a:ext cx="9380263" cy="5722164"/>
            <a:chOff x="0" y="0"/>
            <a:chExt cx="2470522" cy="15070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0522" cy="1507072"/>
            </a:xfrm>
            <a:custGeom>
              <a:avLst/>
              <a:gdLst/>
              <a:ahLst/>
              <a:cxnLst/>
              <a:rect l="l" t="t" r="r" b="b"/>
              <a:pathLst>
                <a:path w="2470522" h="1507072">
                  <a:moveTo>
                    <a:pt x="0" y="0"/>
                  </a:moveTo>
                  <a:lnTo>
                    <a:pt x="2470522" y="0"/>
                  </a:lnTo>
                  <a:lnTo>
                    <a:pt x="2470522" y="1507072"/>
                  </a:lnTo>
                  <a:lnTo>
                    <a:pt x="0" y="1507072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70522" cy="1545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8907737" cy="10287000"/>
            <a:chOff x="0" y="0"/>
            <a:chExt cx="11876983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5700" r="25700"/>
            <a:stretch>
              <a:fillRect/>
            </a:stretch>
          </p:blipFill>
          <p:spPr>
            <a:xfrm>
              <a:off x="0" y="0"/>
              <a:ext cx="11876983" cy="13716000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0134136" y="3292724"/>
            <a:ext cx="7125164" cy="3864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70"/>
              </a:lnSpc>
            </a:pPr>
            <a:r>
              <a:rPr lang="en-US" sz="95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THANK YOU FOR YOUR ATTENTION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134136" y="2421631"/>
            <a:ext cx="4747320" cy="558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4"/>
              </a:lnSpc>
            </a:pPr>
            <a:r>
              <a:rPr lang="en-US" sz="2499" spc="115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51770"/>
            <a:ext cx="11894199" cy="6235230"/>
            <a:chOff x="0" y="0"/>
            <a:chExt cx="3132629" cy="16422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32629" cy="1642201"/>
            </a:xfrm>
            <a:custGeom>
              <a:avLst/>
              <a:gdLst/>
              <a:ahLst/>
              <a:cxnLst/>
              <a:rect l="l" t="t" r="r" b="b"/>
              <a:pathLst>
                <a:path w="3132629" h="1642201">
                  <a:moveTo>
                    <a:pt x="0" y="0"/>
                  </a:moveTo>
                  <a:lnTo>
                    <a:pt x="3132629" y="0"/>
                  </a:lnTo>
                  <a:lnTo>
                    <a:pt x="3132629" y="1642201"/>
                  </a:lnTo>
                  <a:lnTo>
                    <a:pt x="0" y="1642201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132629" cy="16803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760523" y="946077"/>
            <a:ext cx="5263710" cy="3250592"/>
            <a:chOff x="0" y="0"/>
            <a:chExt cx="9252698" cy="533059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4314" b="9215"/>
            <a:stretch>
              <a:fillRect/>
            </a:stretch>
          </p:blipFill>
          <p:spPr>
            <a:xfrm>
              <a:off x="0" y="0"/>
              <a:ext cx="9252698" cy="5330597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028700" y="2571373"/>
            <a:ext cx="6731823" cy="873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76"/>
              </a:lnSpc>
            </a:pPr>
            <a:r>
              <a:rPr lang="en-US" sz="6298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Pondasi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043688"/>
            <a:ext cx="3695003" cy="400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2"/>
              </a:lnSpc>
            </a:pPr>
            <a:r>
              <a:rPr lang="en-US" sz="1800" spc="831">
                <a:solidFill>
                  <a:srgbClr val="004AA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CONSTRUCTION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9079" y="4137628"/>
            <a:ext cx="7941510" cy="5834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Pondasi yang bahannya dari batu kali sangat cocok, karenabila batu kali ditanam dalam tanahkualitasnya tidakberubah. Dan pada umumnya bentukpondasi batu kali dibuat trapesium dengan lebarbagian atas paling sedikit 25 cm.</a:t>
            </a:r>
          </a:p>
          <a:p>
            <a:pPr algn="l">
              <a:lnSpc>
                <a:spcPts val="4200"/>
              </a:lnSpc>
            </a:pPr>
            <a:r>
              <a:rPr lang="en-US" sz="28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Sedangkan untuklebar bagian bawahtrapesium tergantung perhitungan daribeban di atasnya, tetapi pada umumnya dapatdibuat sekitar 70–80 cm.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622264" cy="10287000"/>
            <a:chOff x="0" y="0"/>
            <a:chExt cx="332438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24382" cy="2709333"/>
            </a:xfrm>
            <a:custGeom>
              <a:avLst/>
              <a:gdLst/>
              <a:ahLst/>
              <a:cxnLst/>
              <a:rect l="l" t="t" r="r" b="b"/>
              <a:pathLst>
                <a:path w="3324382" h="2709333">
                  <a:moveTo>
                    <a:pt x="0" y="0"/>
                  </a:moveTo>
                  <a:lnTo>
                    <a:pt x="3324382" y="0"/>
                  </a:lnTo>
                  <a:lnTo>
                    <a:pt x="33243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32438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850074" y="1848038"/>
            <a:ext cx="3772190" cy="3024033"/>
            <a:chOff x="0" y="0"/>
            <a:chExt cx="993499" cy="7964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3499" cy="796453"/>
            </a:xfrm>
            <a:custGeom>
              <a:avLst/>
              <a:gdLst/>
              <a:ahLst/>
              <a:cxnLst/>
              <a:rect l="l" t="t" r="r" b="b"/>
              <a:pathLst>
                <a:path w="993499" h="796453">
                  <a:moveTo>
                    <a:pt x="0" y="0"/>
                  </a:moveTo>
                  <a:lnTo>
                    <a:pt x="993499" y="0"/>
                  </a:lnTo>
                  <a:lnTo>
                    <a:pt x="993499" y="796453"/>
                  </a:lnTo>
                  <a:lnTo>
                    <a:pt x="0" y="796453"/>
                  </a:lnTo>
                  <a:close/>
                </a:path>
              </a:pathLst>
            </a:custGeom>
            <a:solidFill>
              <a:srgbClr val="F8D33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93499" cy="834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2095925"/>
            <a:ext cx="2617700" cy="2383598"/>
            <a:chOff x="0" y="0"/>
            <a:chExt cx="3490266" cy="317813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19181" r="19181"/>
            <a:stretch>
              <a:fillRect/>
            </a:stretch>
          </p:blipFill>
          <p:spPr>
            <a:xfrm>
              <a:off x="0" y="0"/>
              <a:ext cx="3490266" cy="3178130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0" y="1848038"/>
            <a:ext cx="6583784" cy="4999026"/>
          </a:xfrm>
          <a:custGeom>
            <a:avLst/>
            <a:gdLst/>
            <a:ahLst/>
            <a:cxnLst/>
            <a:rect l="l" t="t" r="r" b="b"/>
            <a:pathLst>
              <a:path w="6583784" h="4999026">
                <a:moveTo>
                  <a:pt x="0" y="0"/>
                </a:moveTo>
                <a:lnTo>
                  <a:pt x="6583784" y="0"/>
                </a:lnTo>
                <a:lnTo>
                  <a:pt x="6583784" y="4999026"/>
                </a:lnTo>
                <a:lnTo>
                  <a:pt x="0" y="4999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583784" y="5025174"/>
            <a:ext cx="6038479" cy="5261826"/>
          </a:xfrm>
          <a:custGeom>
            <a:avLst/>
            <a:gdLst/>
            <a:ahLst/>
            <a:cxnLst/>
            <a:rect l="l" t="t" r="r" b="b"/>
            <a:pathLst>
              <a:path w="6038479" h="5261826">
                <a:moveTo>
                  <a:pt x="0" y="0"/>
                </a:moveTo>
                <a:lnTo>
                  <a:pt x="6038480" y="0"/>
                </a:lnTo>
                <a:lnTo>
                  <a:pt x="6038480" y="5261826"/>
                </a:lnTo>
                <a:lnTo>
                  <a:pt x="0" y="52618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28700" y="645443"/>
            <a:ext cx="6874834" cy="873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76"/>
              </a:lnSpc>
            </a:pPr>
            <a:r>
              <a:rPr lang="en-US" sz="629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Pondasi Batu Kali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1380" y="159320"/>
            <a:ext cx="3695003" cy="400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2"/>
              </a:lnSpc>
            </a:pPr>
            <a:r>
              <a:rPr lang="en-US" sz="1800" spc="83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CONSTRUCTION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5183835"/>
            <a:ext cx="5672401" cy="36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363" y="97485"/>
            <a:ext cx="12622264" cy="10287000"/>
            <a:chOff x="0" y="0"/>
            <a:chExt cx="332438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24382" cy="2709333"/>
            </a:xfrm>
            <a:custGeom>
              <a:avLst/>
              <a:gdLst/>
              <a:ahLst/>
              <a:cxnLst/>
              <a:rect l="l" t="t" r="r" b="b"/>
              <a:pathLst>
                <a:path w="3324382" h="2709333">
                  <a:moveTo>
                    <a:pt x="0" y="0"/>
                  </a:moveTo>
                  <a:lnTo>
                    <a:pt x="3324382" y="0"/>
                  </a:lnTo>
                  <a:lnTo>
                    <a:pt x="33243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32438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850074" y="1848038"/>
            <a:ext cx="3772190" cy="3024033"/>
            <a:chOff x="0" y="0"/>
            <a:chExt cx="993499" cy="7964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3499" cy="796453"/>
            </a:xfrm>
            <a:custGeom>
              <a:avLst/>
              <a:gdLst/>
              <a:ahLst/>
              <a:cxnLst/>
              <a:rect l="l" t="t" r="r" b="b"/>
              <a:pathLst>
                <a:path w="993499" h="796453">
                  <a:moveTo>
                    <a:pt x="0" y="0"/>
                  </a:moveTo>
                  <a:lnTo>
                    <a:pt x="993499" y="0"/>
                  </a:lnTo>
                  <a:lnTo>
                    <a:pt x="993499" y="796453"/>
                  </a:lnTo>
                  <a:lnTo>
                    <a:pt x="0" y="796453"/>
                  </a:lnTo>
                  <a:close/>
                </a:path>
              </a:pathLst>
            </a:custGeom>
            <a:solidFill>
              <a:srgbClr val="F8D33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93499" cy="834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82100" y="2187305"/>
            <a:ext cx="2617700" cy="2383598"/>
            <a:chOff x="0" y="0"/>
            <a:chExt cx="3490266" cy="317813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19181" r="19181"/>
            <a:stretch>
              <a:fillRect/>
            </a:stretch>
          </p:blipFill>
          <p:spPr>
            <a:xfrm>
              <a:off x="0" y="0"/>
              <a:ext cx="3490266" cy="3178130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100363" y="1848038"/>
            <a:ext cx="8749711" cy="7357023"/>
          </a:xfrm>
          <a:custGeom>
            <a:avLst/>
            <a:gdLst/>
            <a:ahLst/>
            <a:cxnLst/>
            <a:rect l="l" t="t" r="r" b="b"/>
            <a:pathLst>
              <a:path w="8749711" h="7357023">
                <a:moveTo>
                  <a:pt x="0" y="0"/>
                </a:moveTo>
                <a:lnTo>
                  <a:pt x="8749711" y="0"/>
                </a:lnTo>
                <a:lnTo>
                  <a:pt x="8749711" y="7357023"/>
                </a:lnTo>
                <a:lnTo>
                  <a:pt x="0" y="73570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44" r="-27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645443"/>
            <a:ext cx="6874834" cy="873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76"/>
              </a:lnSpc>
            </a:pPr>
            <a:r>
              <a:rPr lang="en-US" sz="629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Pondasi Batu Kali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1380" y="159320"/>
            <a:ext cx="3695003" cy="400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2"/>
              </a:lnSpc>
            </a:pPr>
            <a:r>
              <a:rPr lang="en-US" sz="1800" spc="83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CONSTRUCTION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5183835"/>
            <a:ext cx="5672401" cy="36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817" y="0"/>
            <a:ext cx="12622264" cy="10287000"/>
            <a:chOff x="0" y="0"/>
            <a:chExt cx="332438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24382" cy="2709333"/>
            </a:xfrm>
            <a:custGeom>
              <a:avLst/>
              <a:gdLst/>
              <a:ahLst/>
              <a:cxnLst/>
              <a:rect l="l" t="t" r="r" b="b"/>
              <a:pathLst>
                <a:path w="3324382" h="2709333">
                  <a:moveTo>
                    <a:pt x="0" y="0"/>
                  </a:moveTo>
                  <a:lnTo>
                    <a:pt x="3324382" y="0"/>
                  </a:lnTo>
                  <a:lnTo>
                    <a:pt x="332438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32438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83891" y="7338"/>
            <a:ext cx="3772190" cy="3024033"/>
            <a:chOff x="0" y="0"/>
            <a:chExt cx="993499" cy="7964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3499" cy="796453"/>
            </a:xfrm>
            <a:custGeom>
              <a:avLst/>
              <a:gdLst/>
              <a:ahLst/>
              <a:cxnLst/>
              <a:rect l="l" t="t" r="r" b="b"/>
              <a:pathLst>
                <a:path w="993499" h="796453">
                  <a:moveTo>
                    <a:pt x="0" y="0"/>
                  </a:moveTo>
                  <a:lnTo>
                    <a:pt x="993499" y="0"/>
                  </a:lnTo>
                  <a:lnTo>
                    <a:pt x="993499" y="796453"/>
                  </a:lnTo>
                  <a:lnTo>
                    <a:pt x="0" y="796453"/>
                  </a:lnTo>
                  <a:close/>
                </a:path>
              </a:pathLst>
            </a:custGeom>
            <a:solidFill>
              <a:srgbClr val="F8D33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93499" cy="8345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1136" y="292670"/>
            <a:ext cx="2617700" cy="2383598"/>
            <a:chOff x="0" y="0"/>
            <a:chExt cx="3490266" cy="317813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19181" r="19181"/>
            <a:stretch>
              <a:fillRect/>
            </a:stretch>
          </p:blipFill>
          <p:spPr>
            <a:xfrm>
              <a:off x="0" y="0"/>
              <a:ext cx="3490266" cy="3178130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0" y="3531367"/>
            <a:ext cx="11314596" cy="6755633"/>
          </a:xfrm>
          <a:custGeom>
            <a:avLst/>
            <a:gdLst/>
            <a:ahLst/>
            <a:cxnLst/>
            <a:rect l="l" t="t" r="r" b="b"/>
            <a:pathLst>
              <a:path w="11314596" h="6755633">
                <a:moveTo>
                  <a:pt x="0" y="0"/>
                </a:moveTo>
                <a:lnTo>
                  <a:pt x="11314596" y="0"/>
                </a:lnTo>
                <a:lnTo>
                  <a:pt x="11314596" y="6755633"/>
                </a:lnTo>
                <a:lnTo>
                  <a:pt x="0" y="6755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645443"/>
            <a:ext cx="6874834" cy="873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76"/>
              </a:lnSpc>
            </a:pPr>
            <a:r>
              <a:rPr lang="en-US" sz="629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Pondasi Batu Kali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1380" y="159320"/>
            <a:ext cx="3695003" cy="400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2"/>
              </a:lnSpc>
            </a:pPr>
            <a:r>
              <a:rPr lang="en-US" sz="1800" spc="83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CONSTRUCTION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93329"/>
            <a:ext cx="18288000" cy="8582061"/>
            <a:chOff x="0" y="0"/>
            <a:chExt cx="4816593" cy="22602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0296"/>
            </a:xfrm>
            <a:custGeom>
              <a:avLst/>
              <a:gdLst/>
              <a:ahLst/>
              <a:cxnLst/>
              <a:rect l="l" t="t" r="r" b="b"/>
              <a:pathLst>
                <a:path w="4816592" h="2260296">
                  <a:moveTo>
                    <a:pt x="0" y="0"/>
                  </a:moveTo>
                  <a:lnTo>
                    <a:pt x="4816592" y="0"/>
                  </a:lnTo>
                  <a:lnTo>
                    <a:pt x="4816592" y="2260296"/>
                  </a:lnTo>
                  <a:lnTo>
                    <a:pt x="0" y="2260296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2983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6724313"/>
            <a:ext cx="3399964" cy="3562687"/>
            <a:chOff x="0" y="0"/>
            <a:chExt cx="4533285" cy="475024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10705" b="10705"/>
            <a:stretch>
              <a:fillRect/>
            </a:stretch>
          </p:blipFill>
          <p:spPr>
            <a:xfrm>
              <a:off x="0" y="0"/>
              <a:ext cx="4533285" cy="4750249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4814005" y="3514062"/>
            <a:ext cx="7149395" cy="5744238"/>
          </a:xfrm>
          <a:custGeom>
            <a:avLst/>
            <a:gdLst/>
            <a:ahLst/>
            <a:cxnLst/>
            <a:rect l="l" t="t" r="r" b="b"/>
            <a:pathLst>
              <a:path w="9239449" h="5744238">
                <a:moveTo>
                  <a:pt x="0" y="0"/>
                </a:moveTo>
                <a:lnTo>
                  <a:pt x="9239449" y="0"/>
                </a:lnTo>
                <a:lnTo>
                  <a:pt x="9239449" y="5744238"/>
                </a:lnTo>
                <a:lnTo>
                  <a:pt x="0" y="57442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550203" y="1114425"/>
            <a:ext cx="5767052" cy="1721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76"/>
              </a:lnSpc>
            </a:pPr>
            <a:r>
              <a:rPr lang="en-US" sz="629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Pondasi Telapak Beton Bertulang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9070" y="962025"/>
            <a:ext cx="6474950" cy="690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4"/>
              </a:lnSpc>
            </a:pPr>
            <a:r>
              <a:rPr lang="en-US" sz="2282">
                <a:solidFill>
                  <a:srgbClr val="FF313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Beton adalahcampuran antarabahan pengikat Portland Cement (PC) dengan bahantambahan ataupengisi yang terdiri daripasir dan kerikil denganperbandingan tertentu ditambah air secukupnya. Sedangkan komposisi campuran betonada dua macam yaitu: </a:t>
            </a:r>
          </a:p>
          <a:p>
            <a:pPr algn="l">
              <a:lnSpc>
                <a:spcPts val="3424"/>
              </a:lnSpc>
            </a:pPr>
            <a:r>
              <a:rPr lang="en-US" sz="2282">
                <a:solidFill>
                  <a:srgbClr val="FF313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a. Berdasarkan atasperbandingan berat </a:t>
            </a:r>
          </a:p>
          <a:p>
            <a:pPr algn="l">
              <a:lnSpc>
                <a:spcPts val="3424"/>
              </a:lnSpc>
            </a:pPr>
            <a:r>
              <a:rPr lang="en-US" sz="2282">
                <a:solidFill>
                  <a:srgbClr val="FF313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b. Berdasarkan atasberbandingan isi (volume) Perbandingan campuran beton untukkonstruksi betonadalah 1 PC : 2 pasir : 3 kerikil atau 1 PC : 3 pasir : 5 kerikil, sedanguntuk beton rapat air menggunakan campuran 1 PC : 1 ½ pasir : 2 ½ kerikil. </a:t>
            </a:r>
          </a:p>
          <a:p>
            <a:pPr algn="l">
              <a:lnSpc>
                <a:spcPts val="3424"/>
              </a:lnSpc>
            </a:pPr>
            <a:endParaRPr lang="en-US" sz="2282">
              <a:solidFill>
                <a:srgbClr val="FF3131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044"/>
            <a:ext cx="6958317" cy="1525680"/>
            <a:chOff x="0" y="0"/>
            <a:chExt cx="1832643" cy="4018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32643" cy="401825"/>
            </a:xfrm>
            <a:custGeom>
              <a:avLst/>
              <a:gdLst/>
              <a:ahLst/>
              <a:cxnLst/>
              <a:rect l="l" t="t" r="r" b="b"/>
              <a:pathLst>
                <a:path w="1832643" h="401825">
                  <a:moveTo>
                    <a:pt x="0" y="0"/>
                  </a:moveTo>
                  <a:lnTo>
                    <a:pt x="1832643" y="0"/>
                  </a:lnTo>
                  <a:lnTo>
                    <a:pt x="1832643" y="401825"/>
                  </a:lnTo>
                  <a:lnTo>
                    <a:pt x="0" y="401825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32643" cy="43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833243" y="1694117"/>
            <a:ext cx="8366438" cy="8064036"/>
          </a:xfrm>
          <a:custGeom>
            <a:avLst/>
            <a:gdLst/>
            <a:ahLst/>
            <a:cxnLst/>
            <a:rect l="l" t="t" r="r" b="b"/>
            <a:pathLst>
              <a:path w="8366438" h="8064036">
                <a:moveTo>
                  <a:pt x="0" y="0"/>
                </a:moveTo>
                <a:lnTo>
                  <a:pt x="8366438" y="0"/>
                </a:lnTo>
                <a:lnTo>
                  <a:pt x="8366438" y="8064036"/>
                </a:lnTo>
                <a:lnTo>
                  <a:pt x="0" y="806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96848" y="610288"/>
            <a:ext cx="6627652" cy="6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2"/>
              </a:lnSpc>
            </a:pPr>
            <a:r>
              <a:rPr lang="en-US" sz="439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Struktur Kolom &amp; Balok Beton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14844"/>
            <a:ext cx="5397738" cy="2479127"/>
            <a:chOff x="0" y="0"/>
            <a:chExt cx="1421626" cy="6529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1626" cy="652939"/>
            </a:xfrm>
            <a:custGeom>
              <a:avLst/>
              <a:gdLst/>
              <a:ahLst/>
              <a:cxnLst/>
              <a:rect l="l" t="t" r="r" b="b"/>
              <a:pathLst>
                <a:path w="1421626" h="652939">
                  <a:moveTo>
                    <a:pt x="0" y="0"/>
                  </a:moveTo>
                  <a:lnTo>
                    <a:pt x="1421626" y="0"/>
                  </a:lnTo>
                  <a:lnTo>
                    <a:pt x="1421626" y="652939"/>
                  </a:lnTo>
                  <a:lnTo>
                    <a:pt x="0" y="652939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21626" cy="691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422210" y="745142"/>
            <a:ext cx="7173037" cy="4805105"/>
          </a:xfrm>
          <a:custGeom>
            <a:avLst/>
            <a:gdLst/>
            <a:ahLst/>
            <a:cxnLst/>
            <a:rect l="l" t="t" r="r" b="b"/>
            <a:pathLst>
              <a:path w="7173037" h="4805105">
                <a:moveTo>
                  <a:pt x="0" y="0"/>
                </a:moveTo>
                <a:lnTo>
                  <a:pt x="7173036" y="0"/>
                </a:lnTo>
                <a:lnTo>
                  <a:pt x="7173036" y="4805105"/>
                </a:lnTo>
                <a:lnTo>
                  <a:pt x="0" y="48051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1" t="-13117" r="-12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5553688"/>
            <a:ext cx="7695222" cy="3592891"/>
          </a:xfrm>
          <a:custGeom>
            <a:avLst/>
            <a:gdLst/>
            <a:ahLst/>
            <a:cxnLst/>
            <a:rect l="l" t="t" r="r" b="b"/>
            <a:pathLst>
              <a:path w="7695222" h="3592891">
                <a:moveTo>
                  <a:pt x="0" y="0"/>
                </a:moveTo>
                <a:lnTo>
                  <a:pt x="7695222" y="0"/>
                </a:lnTo>
                <a:lnTo>
                  <a:pt x="7695222" y="3592892"/>
                </a:lnTo>
                <a:lnTo>
                  <a:pt x="0" y="35928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392974" y="5550247"/>
            <a:ext cx="5300053" cy="3441536"/>
          </a:xfrm>
          <a:custGeom>
            <a:avLst/>
            <a:gdLst/>
            <a:ahLst/>
            <a:cxnLst/>
            <a:rect l="l" t="t" r="r" b="b"/>
            <a:pathLst>
              <a:path w="5300053" h="3441536">
                <a:moveTo>
                  <a:pt x="0" y="0"/>
                </a:moveTo>
                <a:lnTo>
                  <a:pt x="5300054" y="0"/>
                </a:lnTo>
                <a:lnTo>
                  <a:pt x="5300054" y="3441537"/>
                </a:lnTo>
                <a:lnTo>
                  <a:pt x="0" y="34415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08983" y="1095375"/>
            <a:ext cx="5088755" cy="60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2"/>
              </a:lnSpc>
            </a:pPr>
            <a:r>
              <a:rPr lang="en-US" sz="439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Kusen Pintu &amp; Jendela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662850"/>
            <a:chOff x="0" y="0"/>
            <a:chExt cx="4816593" cy="17548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754825"/>
            </a:xfrm>
            <a:custGeom>
              <a:avLst/>
              <a:gdLst/>
              <a:ahLst/>
              <a:cxnLst/>
              <a:rect l="l" t="t" r="r" b="b"/>
              <a:pathLst>
                <a:path w="4816592" h="1754825">
                  <a:moveTo>
                    <a:pt x="0" y="0"/>
                  </a:moveTo>
                  <a:lnTo>
                    <a:pt x="4816592" y="0"/>
                  </a:lnTo>
                  <a:lnTo>
                    <a:pt x="4816592" y="1754825"/>
                  </a:lnTo>
                  <a:lnTo>
                    <a:pt x="0" y="1754825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792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748523" y="1482857"/>
            <a:ext cx="8158012" cy="7463804"/>
          </a:xfrm>
          <a:custGeom>
            <a:avLst/>
            <a:gdLst/>
            <a:ahLst/>
            <a:cxnLst/>
            <a:rect l="l" t="t" r="r" b="b"/>
            <a:pathLst>
              <a:path w="8158012" h="7463804">
                <a:moveTo>
                  <a:pt x="0" y="0"/>
                </a:moveTo>
                <a:lnTo>
                  <a:pt x="8158013" y="0"/>
                </a:lnTo>
                <a:lnTo>
                  <a:pt x="8158013" y="7463804"/>
                </a:lnTo>
                <a:lnTo>
                  <a:pt x="0" y="7463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3" t="-30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-1807836" y="431125"/>
            <a:ext cx="10367287" cy="873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6"/>
              </a:lnSpc>
            </a:pPr>
            <a:r>
              <a:rPr lang="en-US" sz="6298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Kusen Aluminium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198</Words>
  <Application>Microsoft Office PowerPoint</Application>
  <PresentationFormat>Custom</PresentationFormat>
  <Paragraphs>28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Garet Bold</vt:lpstr>
      <vt:lpstr>Calibri</vt:lpstr>
      <vt:lpstr>Anton</vt:lpstr>
      <vt:lpstr>Montserrat Bold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Yellow Modern Construction &amp; Engineering Presentation</dc:title>
  <cp:lastModifiedBy>Ryan Laksmana</cp:lastModifiedBy>
  <cp:revision>3</cp:revision>
  <dcterms:created xsi:type="dcterms:W3CDTF">2006-08-16T00:00:00Z</dcterms:created>
  <dcterms:modified xsi:type="dcterms:W3CDTF">2024-08-15T10:43:03Z</dcterms:modified>
  <dc:identifier>DAGNLe4HSF8</dc:identifier>
</cp:coreProperties>
</file>