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Alibaba Sans" panose="020B0604020202020204" charset="0"/>
      <p:regular r:id="rId14"/>
    </p:embeddedFont>
    <p:embeddedFont>
      <p:font typeface="Alibaba Sans Bold" panose="020B0604020202020204" charset="0"/>
      <p:regular r:id="rId15"/>
    </p:embeddedFont>
    <p:embeddedFont>
      <p:font typeface="Garet Bold" panose="020B0604020202020204" charset="0"/>
      <p:regular r:id="rId16"/>
    </p:embeddedFont>
    <p:embeddedFont>
      <p:font typeface="Hammersmith One" panose="02010703030501060504" pitchFamily="2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80431" y="-2155098"/>
            <a:ext cx="11067788" cy="12442098"/>
            <a:chOff x="0" y="0"/>
            <a:chExt cx="1063266" cy="11952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63266" cy="1195294"/>
            </a:xfrm>
            <a:custGeom>
              <a:avLst/>
              <a:gdLst/>
              <a:ahLst/>
              <a:cxnLst/>
              <a:rect l="l" t="t" r="r" b="b"/>
              <a:pathLst>
                <a:path w="1063266" h="1195294">
                  <a:moveTo>
                    <a:pt x="860066" y="0"/>
                  </a:moveTo>
                  <a:lnTo>
                    <a:pt x="0" y="0"/>
                  </a:lnTo>
                  <a:lnTo>
                    <a:pt x="203200" y="1195294"/>
                  </a:lnTo>
                  <a:lnTo>
                    <a:pt x="1063266" y="1195294"/>
                  </a:lnTo>
                  <a:lnTo>
                    <a:pt x="860066" y="0"/>
                  </a:lnTo>
                  <a:close/>
                </a:path>
              </a:pathLst>
            </a:custGeom>
            <a:solidFill>
              <a:srgbClr val="52A1C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659819" y="-2155098"/>
            <a:ext cx="11300199" cy="12703368"/>
            <a:chOff x="0" y="0"/>
            <a:chExt cx="1063266" cy="11952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63266" cy="1195294"/>
            </a:xfrm>
            <a:custGeom>
              <a:avLst/>
              <a:gdLst/>
              <a:ahLst/>
              <a:cxnLst/>
              <a:rect l="l" t="t" r="r" b="b"/>
              <a:pathLst>
                <a:path w="1063266" h="1195294">
                  <a:moveTo>
                    <a:pt x="860066" y="0"/>
                  </a:moveTo>
                  <a:lnTo>
                    <a:pt x="0" y="0"/>
                  </a:lnTo>
                  <a:lnTo>
                    <a:pt x="203200" y="1195294"/>
                  </a:lnTo>
                  <a:lnTo>
                    <a:pt x="1063266" y="1195294"/>
                  </a:lnTo>
                  <a:lnTo>
                    <a:pt x="860066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220200" y="-2155098"/>
            <a:ext cx="11067788" cy="12442098"/>
            <a:chOff x="0" y="0"/>
            <a:chExt cx="1063266" cy="11952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63266" cy="1195294"/>
            </a:xfrm>
            <a:custGeom>
              <a:avLst/>
              <a:gdLst/>
              <a:ahLst/>
              <a:cxnLst/>
              <a:rect l="l" t="t" r="r" b="b"/>
              <a:pathLst>
                <a:path w="1063266" h="1195294">
                  <a:moveTo>
                    <a:pt x="860066" y="0"/>
                  </a:moveTo>
                  <a:lnTo>
                    <a:pt x="0" y="0"/>
                  </a:lnTo>
                  <a:lnTo>
                    <a:pt x="203200" y="1195294"/>
                  </a:lnTo>
                  <a:lnTo>
                    <a:pt x="1063266" y="1195294"/>
                  </a:lnTo>
                  <a:lnTo>
                    <a:pt x="860066" y="0"/>
                  </a:lnTo>
                  <a:close/>
                </a:path>
              </a:pathLst>
            </a:custGeom>
            <a:blipFill>
              <a:blip r:embed="rId2"/>
              <a:stretch>
                <a:fillRect t="-5596" b="-559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48746" y="1866900"/>
            <a:ext cx="7031685" cy="21281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576"/>
              </a:lnSpc>
              <a:spcBef>
                <a:spcPct val="0"/>
              </a:spcBef>
            </a:pPr>
            <a:r>
              <a:rPr lang="en-US" sz="3982" spc="1194" dirty="0">
                <a:solidFill>
                  <a:schemeClr val="bg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UNSUR-UNSUR SHOP DRAWING &amp; PROGRAM RUANG</a:t>
            </a:r>
          </a:p>
        </p:txBody>
      </p:sp>
      <p:pic>
        <p:nvPicPr>
          <p:cNvPr id="10" name="Picture 9" descr="A person standing next to a person&#10;&#10;Description automatically generated">
            <a:extLst>
              <a:ext uri="{FF2B5EF4-FFF2-40B4-BE49-F238E27FC236}">
                <a16:creationId xmlns:a16="http://schemas.microsoft.com/office/drawing/2014/main" id="{6C28C49C-CC66-17D6-3169-416840AC2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4DD39B77-3FDC-B8BD-8004-C0F42F217B41}"/>
              </a:ext>
            </a:extLst>
          </p:cNvPr>
          <p:cNvSpPr txBox="1"/>
          <p:nvPr/>
        </p:nvSpPr>
        <p:spPr>
          <a:xfrm>
            <a:off x="4804551" y="9475489"/>
            <a:ext cx="9982200" cy="5589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35"/>
              </a:lnSpc>
            </a:pPr>
            <a:r>
              <a:rPr lang="en-US" sz="3000" dirty="0">
                <a:solidFill>
                  <a:schemeClr val="bg1"/>
                </a:solidFill>
                <a:latin typeface="Garet Bold"/>
                <a:ea typeface="Garet Bold"/>
                <a:cs typeface="Garet Bold"/>
                <a:sym typeface="Garet Bold"/>
              </a:rPr>
              <a:t>Ir. Hence Sandi David </a:t>
            </a:r>
            <a:r>
              <a:rPr lang="en-US" sz="3000" dirty="0" err="1">
                <a:solidFill>
                  <a:schemeClr val="bg1"/>
                </a:solidFill>
                <a:latin typeface="Garet Bold"/>
                <a:ea typeface="Garet Bold"/>
                <a:cs typeface="Garet Bold"/>
                <a:sym typeface="Garet Bold"/>
              </a:rPr>
              <a:t>Roring</a:t>
            </a:r>
            <a:r>
              <a:rPr lang="en-US" sz="3000" dirty="0">
                <a:solidFill>
                  <a:schemeClr val="bg1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Garet Bold"/>
                <a:ea typeface="Garet Bold"/>
                <a:cs typeface="Garet Bold"/>
                <a:sym typeface="Garet Bold"/>
              </a:rPr>
              <a:t>S.Pd</a:t>
            </a:r>
            <a:r>
              <a:rPr lang="en-US" sz="3000" dirty="0">
                <a:solidFill>
                  <a:schemeClr val="bg1"/>
                </a:solidFill>
                <a:latin typeface="Garet Bold"/>
                <a:ea typeface="Garet Bold"/>
                <a:cs typeface="Garet Bold"/>
                <a:sym typeface="Garet Bold"/>
              </a:rPr>
              <a:t>., M.T.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760050"/>
            <a:ext cx="3163568" cy="3526950"/>
            <a:chOff x="0" y="0"/>
            <a:chExt cx="719421" cy="8020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19421" cy="802057"/>
            </a:xfrm>
            <a:custGeom>
              <a:avLst/>
              <a:gdLst/>
              <a:ahLst/>
              <a:cxnLst/>
              <a:rect l="l" t="t" r="r" b="b"/>
              <a:pathLst>
                <a:path w="719421" h="802057">
                  <a:moveTo>
                    <a:pt x="122361" y="0"/>
                  </a:moveTo>
                  <a:lnTo>
                    <a:pt x="597061" y="0"/>
                  </a:lnTo>
                  <a:cubicBezTo>
                    <a:pt x="664639" y="0"/>
                    <a:pt x="719421" y="54783"/>
                    <a:pt x="719421" y="122361"/>
                  </a:cubicBezTo>
                  <a:lnTo>
                    <a:pt x="719421" y="679697"/>
                  </a:lnTo>
                  <a:cubicBezTo>
                    <a:pt x="719421" y="747275"/>
                    <a:pt x="664639" y="802057"/>
                    <a:pt x="597061" y="802057"/>
                  </a:cubicBezTo>
                  <a:lnTo>
                    <a:pt x="122361" y="802057"/>
                  </a:lnTo>
                  <a:cubicBezTo>
                    <a:pt x="54783" y="802057"/>
                    <a:pt x="0" y="747275"/>
                    <a:pt x="0" y="679697"/>
                  </a:cubicBezTo>
                  <a:lnTo>
                    <a:pt x="0" y="122361"/>
                  </a:lnTo>
                  <a:cubicBezTo>
                    <a:pt x="0" y="54783"/>
                    <a:pt x="54783" y="0"/>
                    <a:pt x="122361" y="0"/>
                  </a:cubicBezTo>
                  <a:close/>
                </a:path>
              </a:pathLst>
            </a:custGeom>
            <a:solidFill>
              <a:srgbClr val="EFF9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799029" y="7590602"/>
            <a:ext cx="2364540" cy="1805648"/>
          </a:xfrm>
          <a:custGeom>
            <a:avLst/>
            <a:gdLst/>
            <a:ahLst/>
            <a:cxnLst/>
            <a:rect l="l" t="t" r="r" b="b"/>
            <a:pathLst>
              <a:path w="2364540" h="1805648">
                <a:moveTo>
                  <a:pt x="0" y="0"/>
                </a:moveTo>
                <a:lnTo>
                  <a:pt x="2364539" y="0"/>
                </a:lnTo>
                <a:lnTo>
                  <a:pt x="2364539" y="1805648"/>
                </a:lnTo>
                <a:lnTo>
                  <a:pt x="0" y="1805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0" y="485116"/>
            <a:ext cx="3163568" cy="3441139"/>
            <a:chOff x="0" y="0"/>
            <a:chExt cx="737361" cy="8020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37361" cy="802057"/>
            </a:xfrm>
            <a:custGeom>
              <a:avLst/>
              <a:gdLst/>
              <a:ahLst/>
              <a:cxnLst/>
              <a:rect l="l" t="t" r="r" b="b"/>
              <a:pathLst>
                <a:path w="737361" h="802057">
                  <a:moveTo>
                    <a:pt x="122361" y="0"/>
                  </a:moveTo>
                  <a:lnTo>
                    <a:pt x="615001" y="0"/>
                  </a:lnTo>
                  <a:cubicBezTo>
                    <a:pt x="647453" y="0"/>
                    <a:pt x="678576" y="12892"/>
                    <a:pt x="701523" y="35839"/>
                  </a:cubicBezTo>
                  <a:cubicBezTo>
                    <a:pt x="724470" y="58786"/>
                    <a:pt x="737361" y="89909"/>
                    <a:pt x="737361" y="122361"/>
                  </a:cubicBezTo>
                  <a:lnTo>
                    <a:pt x="737361" y="679697"/>
                  </a:lnTo>
                  <a:cubicBezTo>
                    <a:pt x="737361" y="747275"/>
                    <a:pt x="682579" y="802057"/>
                    <a:pt x="615001" y="802057"/>
                  </a:cubicBezTo>
                  <a:lnTo>
                    <a:pt x="122361" y="802057"/>
                  </a:lnTo>
                  <a:cubicBezTo>
                    <a:pt x="54783" y="802057"/>
                    <a:pt x="0" y="747275"/>
                    <a:pt x="0" y="679697"/>
                  </a:cubicBezTo>
                  <a:lnTo>
                    <a:pt x="0" y="122361"/>
                  </a:lnTo>
                  <a:cubicBezTo>
                    <a:pt x="0" y="54783"/>
                    <a:pt x="54783" y="0"/>
                    <a:pt x="122361" y="0"/>
                  </a:cubicBezTo>
                  <a:close/>
                </a:path>
              </a:pathLst>
            </a:custGeom>
            <a:solidFill>
              <a:srgbClr val="EFF9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028700" y="1445662"/>
            <a:ext cx="1795659" cy="1520049"/>
          </a:xfrm>
          <a:custGeom>
            <a:avLst/>
            <a:gdLst/>
            <a:ahLst/>
            <a:cxnLst/>
            <a:rect l="l" t="t" r="r" b="b"/>
            <a:pathLst>
              <a:path w="1795659" h="1520049">
                <a:moveTo>
                  <a:pt x="0" y="0"/>
                </a:moveTo>
                <a:lnTo>
                  <a:pt x="1795659" y="0"/>
                </a:lnTo>
                <a:lnTo>
                  <a:pt x="1795659" y="1520048"/>
                </a:lnTo>
                <a:lnTo>
                  <a:pt x="0" y="15200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163568" y="1213801"/>
            <a:ext cx="9462166" cy="7094734"/>
          </a:xfrm>
          <a:custGeom>
            <a:avLst/>
            <a:gdLst/>
            <a:ahLst/>
            <a:cxnLst/>
            <a:rect l="l" t="t" r="r" b="b"/>
            <a:pathLst>
              <a:path w="9462166" h="7094734">
                <a:moveTo>
                  <a:pt x="0" y="0"/>
                </a:moveTo>
                <a:lnTo>
                  <a:pt x="9462166" y="0"/>
                </a:lnTo>
                <a:lnTo>
                  <a:pt x="9462166" y="7094733"/>
                </a:lnTo>
                <a:lnTo>
                  <a:pt x="0" y="70947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872459"/>
            <a:ext cx="2592837" cy="3133034"/>
            <a:chOff x="0" y="0"/>
            <a:chExt cx="577178" cy="6974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7178" cy="697429"/>
            </a:xfrm>
            <a:custGeom>
              <a:avLst/>
              <a:gdLst/>
              <a:ahLst/>
              <a:cxnLst/>
              <a:rect l="l" t="t" r="r" b="b"/>
              <a:pathLst>
                <a:path w="577178" h="697429">
                  <a:moveTo>
                    <a:pt x="149294" y="0"/>
                  </a:moveTo>
                  <a:lnTo>
                    <a:pt x="427884" y="0"/>
                  </a:lnTo>
                  <a:cubicBezTo>
                    <a:pt x="510337" y="0"/>
                    <a:pt x="577178" y="66841"/>
                    <a:pt x="577178" y="149294"/>
                  </a:cubicBezTo>
                  <a:lnTo>
                    <a:pt x="577178" y="548135"/>
                  </a:lnTo>
                  <a:cubicBezTo>
                    <a:pt x="577178" y="587730"/>
                    <a:pt x="561449" y="625703"/>
                    <a:pt x="533451" y="653702"/>
                  </a:cubicBezTo>
                  <a:cubicBezTo>
                    <a:pt x="505453" y="681700"/>
                    <a:pt x="467479" y="697429"/>
                    <a:pt x="427884" y="697429"/>
                  </a:cubicBezTo>
                  <a:lnTo>
                    <a:pt x="149294" y="697429"/>
                  </a:lnTo>
                  <a:cubicBezTo>
                    <a:pt x="66841" y="697429"/>
                    <a:pt x="0" y="630588"/>
                    <a:pt x="0" y="548135"/>
                  </a:cubicBezTo>
                  <a:lnTo>
                    <a:pt x="0" y="149294"/>
                  </a:lnTo>
                  <a:cubicBezTo>
                    <a:pt x="0" y="109699"/>
                    <a:pt x="15729" y="71725"/>
                    <a:pt x="43727" y="43727"/>
                  </a:cubicBezTo>
                  <a:cubicBezTo>
                    <a:pt x="71725" y="15729"/>
                    <a:pt x="109699" y="0"/>
                    <a:pt x="149294" y="0"/>
                  </a:cubicBezTo>
                  <a:close/>
                </a:path>
              </a:pathLst>
            </a:custGeom>
            <a:blipFill>
              <a:blip r:embed="rId2"/>
              <a:stretch>
                <a:fillRect l="-30556" r="-30556"/>
              </a:stretch>
            </a:blipFill>
            <a:ln w="57150" cap="rnd">
              <a:solidFill>
                <a:srgbClr val="52A1C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1296859"/>
            <a:ext cx="2693200" cy="3205343"/>
            <a:chOff x="0" y="0"/>
            <a:chExt cx="585995" cy="69742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85995" cy="697429"/>
            </a:xfrm>
            <a:custGeom>
              <a:avLst/>
              <a:gdLst/>
              <a:ahLst/>
              <a:cxnLst/>
              <a:rect l="l" t="t" r="r" b="b"/>
              <a:pathLst>
                <a:path w="585995" h="697429">
                  <a:moveTo>
                    <a:pt x="143731" y="0"/>
                  </a:moveTo>
                  <a:lnTo>
                    <a:pt x="442264" y="0"/>
                  </a:lnTo>
                  <a:cubicBezTo>
                    <a:pt x="521645" y="0"/>
                    <a:pt x="585995" y="64351"/>
                    <a:pt x="585995" y="143731"/>
                  </a:cubicBezTo>
                  <a:lnTo>
                    <a:pt x="585995" y="553698"/>
                  </a:lnTo>
                  <a:cubicBezTo>
                    <a:pt x="585995" y="591818"/>
                    <a:pt x="570852" y="628376"/>
                    <a:pt x="543897" y="655331"/>
                  </a:cubicBezTo>
                  <a:cubicBezTo>
                    <a:pt x="516943" y="682286"/>
                    <a:pt x="480384" y="697429"/>
                    <a:pt x="442264" y="697429"/>
                  </a:cubicBezTo>
                  <a:lnTo>
                    <a:pt x="143731" y="697429"/>
                  </a:lnTo>
                  <a:cubicBezTo>
                    <a:pt x="64351" y="697429"/>
                    <a:pt x="0" y="633078"/>
                    <a:pt x="0" y="553698"/>
                  </a:cubicBezTo>
                  <a:lnTo>
                    <a:pt x="0" y="143731"/>
                  </a:lnTo>
                  <a:cubicBezTo>
                    <a:pt x="0" y="64351"/>
                    <a:pt x="64351" y="0"/>
                    <a:pt x="143731" y="0"/>
                  </a:cubicBezTo>
                  <a:close/>
                </a:path>
              </a:pathLst>
            </a:custGeom>
            <a:blipFill>
              <a:blip r:embed="rId3"/>
              <a:stretch>
                <a:fillRect l="-39485" r="-39485"/>
              </a:stretch>
            </a:blipFill>
            <a:ln w="57150" cap="rnd">
              <a:solidFill>
                <a:srgbClr val="52A1C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1998238" y="7854052"/>
            <a:ext cx="4865896" cy="4865896"/>
          </a:xfrm>
          <a:custGeom>
            <a:avLst/>
            <a:gdLst/>
            <a:ahLst/>
            <a:cxnLst/>
            <a:rect l="l" t="t" r="r" b="b"/>
            <a:pathLst>
              <a:path w="4865896" h="4865896">
                <a:moveTo>
                  <a:pt x="0" y="0"/>
                </a:moveTo>
                <a:lnTo>
                  <a:pt x="4865896" y="0"/>
                </a:lnTo>
                <a:lnTo>
                  <a:pt x="4865896" y="4865896"/>
                </a:lnTo>
                <a:lnTo>
                  <a:pt x="0" y="4865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693200" y="1962879"/>
            <a:ext cx="9270200" cy="6361241"/>
          </a:xfrm>
          <a:custGeom>
            <a:avLst/>
            <a:gdLst/>
            <a:ahLst/>
            <a:cxnLst/>
            <a:rect l="l" t="t" r="r" b="b"/>
            <a:pathLst>
              <a:path w="9662118" h="6465465">
                <a:moveTo>
                  <a:pt x="0" y="0"/>
                </a:moveTo>
                <a:lnTo>
                  <a:pt x="9662118" y="0"/>
                </a:lnTo>
                <a:lnTo>
                  <a:pt x="9662118" y="6465465"/>
                </a:lnTo>
                <a:lnTo>
                  <a:pt x="0" y="64654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356544">
            <a:off x="-1707198" y="-1798250"/>
            <a:ext cx="3414396" cy="4637395"/>
          </a:xfrm>
          <a:custGeom>
            <a:avLst/>
            <a:gdLst/>
            <a:ahLst/>
            <a:cxnLst/>
            <a:rect l="l" t="t" r="r" b="b"/>
            <a:pathLst>
              <a:path w="3414396" h="4637395">
                <a:moveTo>
                  <a:pt x="0" y="0"/>
                </a:moveTo>
                <a:lnTo>
                  <a:pt x="3414396" y="0"/>
                </a:lnTo>
                <a:lnTo>
                  <a:pt x="3414396" y="4637394"/>
                </a:lnTo>
                <a:lnTo>
                  <a:pt x="0" y="4637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11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572501" y="4434097"/>
            <a:ext cx="2956065" cy="2956065"/>
          </a:xfrm>
          <a:custGeom>
            <a:avLst/>
            <a:gdLst/>
            <a:ahLst/>
            <a:cxnLst/>
            <a:rect l="l" t="t" r="r" b="b"/>
            <a:pathLst>
              <a:path w="2956065" h="2956065">
                <a:moveTo>
                  <a:pt x="0" y="0"/>
                </a:moveTo>
                <a:lnTo>
                  <a:pt x="2956066" y="0"/>
                </a:lnTo>
                <a:lnTo>
                  <a:pt x="2956066" y="2956065"/>
                </a:lnTo>
                <a:lnTo>
                  <a:pt x="0" y="29560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875393" y="2956064"/>
            <a:ext cx="2956065" cy="2956065"/>
          </a:xfrm>
          <a:custGeom>
            <a:avLst/>
            <a:gdLst/>
            <a:ahLst/>
            <a:cxnLst/>
            <a:rect l="l" t="t" r="r" b="b"/>
            <a:pathLst>
              <a:path w="2956065" h="2956065">
                <a:moveTo>
                  <a:pt x="0" y="0"/>
                </a:moveTo>
                <a:lnTo>
                  <a:pt x="2956066" y="0"/>
                </a:lnTo>
                <a:lnTo>
                  <a:pt x="2956066" y="2956066"/>
                </a:lnTo>
                <a:lnTo>
                  <a:pt x="0" y="2956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273722" y="4177599"/>
            <a:ext cx="15740557" cy="1734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120"/>
              </a:lnSpc>
              <a:spcBef>
                <a:spcPct val="0"/>
              </a:spcBef>
            </a:pPr>
            <a:r>
              <a:rPr lang="en-US" sz="10086" spc="1008" dirty="0">
                <a:solidFill>
                  <a:schemeClr val="bg1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THANK YOU</a:t>
            </a:r>
          </a:p>
        </p:txBody>
      </p:sp>
      <p:sp>
        <p:nvSpPr>
          <p:cNvPr id="6" name="Freeform 6"/>
          <p:cNvSpPr/>
          <p:nvPr/>
        </p:nvSpPr>
        <p:spPr>
          <a:xfrm rot="2356544" flipH="1">
            <a:off x="16457781" y="7239096"/>
            <a:ext cx="3660438" cy="4971566"/>
          </a:xfrm>
          <a:custGeom>
            <a:avLst/>
            <a:gdLst/>
            <a:ahLst/>
            <a:cxnLst/>
            <a:rect l="l" t="t" r="r" b="b"/>
            <a:pathLst>
              <a:path w="3660438" h="4971566">
                <a:moveTo>
                  <a:pt x="3660438" y="0"/>
                </a:moveTo>
                <a:lnTo>
                  <a:pt x="0" y="0"/>
                </a:lnTo>
                <a:lnTo>
                  <a:pt x="0" y="4971566"/>
                </a:lnTo>
                <a:lnTo>
                  <a:pt x="3660438" y="4971566"/>
                </a:lnTo>
                <a:lnTo>
                  <a:pt x="3660438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1126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700" y="2583084"/>
            <a:ext cx="3552618" cy="6106493"/>
            <a:chOff x="0" y="0"/>
            <a:chExt cx="741754" cy="12749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1754" cy="1274980"/>
            </a:xfrm>
            <a:custGeom>
              <a:avLst/>
              <a:gdLst/>
              <a:ahLst/>
              <a:cxnLst/>
              <a:rect l="l" t="t" r="r" b="b"/>
              <a:pathLst>
                <a:path w="741754" h="1274980">
                  <a:moveTo>
                    <a:pt x="54480" y="0"/>
                  </a:moveTo>
                  <a:lnTo>
                    <a:pt x="687274" y="0"/>
                  </a:lnTo>
                  <a:cubicBezTo>
                    <a:pt x="717363" y="0"/>
                    <a:pt x="741754" y="24392"/>
                    <a:pt x="741754" y="54480"/>
                  </a:cubicBezTo>
                  <a:lnTo>
                    <a:pt x="741754" y="1220500"/>
                  </a:lnTo>
                  <a:cubicBezTo>
                    <a:pt x="741754" y="1234949"/>
                    <a:pt x="736014" y="1248806"/>
                    <a:pt x="725797" y="1259023"/>
                  </a:cubicBezTo>
                  <a:cubicBezTo>
                    <a:pt x="715580" y="1269241"/>
                    <a:pt x="701723" y="1274980"/>
                    <a:pt x="687274" y="1274980"/>
                  </a:cubicBezTo>
                  <a:lnTo>
                    <a:pt x="54480" y="1274980"/>
                  </a:lnTo>
                  <a:cubicBezTo>
                    <a:pt x="24392" y="1274980"/>
                    <a:pt x="0" y="1250589"/>
                    <a:pt x="0" y="1220500"/>
                  </a:cubicBezTo>
                  <a:lnTo>
                    <a:pt x="0" y="54480"/>
                  </a:lnTo>
                  <a:cubicBezTo>
                    <a:pt x="0" y="24392"/>
                    <a:pt x="24392" y="0"/>
                    <a:pt x="54480" y="0"/>
                  </a:cubicBezTo>
                  <a:close/>
                </a:path>
              </a:pathLst>
            </a:custGeom>
            <a:blipFill>
              <a:blip r:embed="rId2"/>
              <a:stretch>
                <a:fillRect l="-77454" r="-128803"/>
              </a:stretch>
            </a:blipFill>
            <a:ln w="57150" cap="rnd">
              <a:solidFill>
                <a:srgbClr val="52A1C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4101530" y="1341159"/>
            <a:ext cx="6979037" cy="8523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844" lvl="1" indent="-323922" algn="r">
              <a:lnSpc>
                <a:spcPts val="4200"/>
              </a:lnSpc>
              <a:buFont typeface="Arial"/>
              <a:buChar char="•"/>
            </a:pPr>
            <a:r>
              <a:rPr lang="en-US" sz="3000" spc="-105">
                <a:solidFill>
                  <a:srgbClr val="FFFFFF"/>
                </a:solidFill>
                <a:latin typeface="Alibaba Sans"/>
                <a:ea typeface="Alibaba Sans"/>
                <a:cs typeface="Alibaba Sans"/>
                <a:sym typeface="Alibaba Sans"/>
              </a:rPr>
              <a:t>LAY OUT, SITE PLAN</a:t>
            </a:r>
          </a:p>
          <a:p>
            <a:pPr marL="647844" lvl="1" indent="-323922" algn="r">
              <a:lnSpc>
                <a:spcPts val="4200"/>
              </a:lnSpc>
              <a:buFont typeface="Arial"/>
              <a:buChar char="•"/>
            </a:pPr>
            <a:r>
              <a:rPr lang="en-US" sz="3000" spc="-105">
                <a:solidFill>
                  <a:srgbClr val="FFFFFF"/>
                </a:solidFill>
                <a:latin typeface="Alibaba Sans"/>
                <a:ea typeface="Alibaba Sans"/>
                <a:cs typeface="Alibaba Sans"/>
                <a:sym typeface="Alibaba Sans"/>
              </a:rPr>
              <a:t>DENAH </a:t>
            </a:r>
          </a:p>
          <a:p>
            <a:pPr algn="r">
              <a:lnSpc>
                <a:spcPts val="4200"/>
              </a:lnSpc>
            </a:pPr>
            <a:r>
              <a:rPr lang="en-US" sz="3000" spc="-105">
                <a:solidFill>
                  <a:srgbClr val="FFFFFF"/>
                </a:solidFill>
                <a:latin typeface="Alibaba Sans"/>
                <a:ea typeface="Alibaba Sans"/>
                <a:cs typeface="Alibaba Sans"/>
                <a:sym typeface="Alibaba Sans"/>
              </a:rPr>
              <a:t>TAMPAK</a:t>
            </a:r>
          </a:p>
          <a:p>
            <a:pPr algn="r">
              <a:lnSpc>
                <a:spcPts val="4200"/>
              </a:lnSpc>
            </a:pPr>
            <a:r>
              <a:rPr lang="en-US" sz="3000" spc="-105">
                <a:solidFill>
                  <a:srgbClr val="FFFFFF"/>
                </a:solidFill>
                <a:latin typeface="Alibaba Sans"/>
                <a:ea typeface="Alibaba Sans"/>
                <a:cs typeface="Alibaba Sans"/>
                <a:sym typeface="Alibaba Sans"/>
              </a:rPr>
              <a:t>POTONGAN</a:t>
            </a:r>
          </a:p>
          <a:p>
            <a:pPr algn="r">
              <a:lnSpc>
                <a:spcPts val="4200"/>
              </a:lnSpc>
            </a:pPr>
            <a:r>
              <a:rPr lang="en-US" sz="3000" spc="-105">
                <a:solidFill>
                  <a:srgbClr val="FFFFFF"/>
                </a:solidFill>
                <a:latin typeface="Alibaba Sans"/>
                <a:ea typeface="Alibaba Sans"/>
                <a:cs typeface="Alibaba Sans"/>
                <a:sym typeface="Alibaba Sans"/>
              </a:rPr>
              <a:t>DENAH PONDASI</a:t>
            </a:r>
          </a:p>
          <a:p>
            <a:pPr algn="r">
              <a:lnSpc>
                <a:spcPts val="4200"/>
              </a:lnSpc>
            </a:pPr>
            <a:r>
              <a:rPr lang="en-US" sz="3000" spc="-105">
                <a:solidFill>
                  <a:srgbClr val="FFFFFF"/>
                </a:solidFill>
                <a:latin typeface="Alibaba Sans"/>
                <a:ea typeface="Alibaba Sans"/>
                <a:cs typeface="Alibaba Sans"/>
                <a:sym typeface="Alibaba Sans"/>
              </a:rPr>
              <a:t>DENAH STRUKTUR</a:t>
            </a:r>
          </a:p>
          <a:p>
            <a:pPr algn="r">
              <a:lnSpc>
                <a:spcPts val="4200"/>
              </a:lnSpc>
            </a:pPr>
            <a:r>
              <a:rPr lang="en-US" sz="3000" spc="-105">
                <a:solidFill>
                  <a:srgbClr val="FFFFFF"/>
                </a:solidFill>
                <a:latin typeface="Alibaba Sans"/>
                <a:ea typeface="Alibaba Sans"/>
                <a:cs typeface="Alibaba Sans"/>
                <a:sym typeface="Alibaba Sans"/>
              </a:rPr>
              <a:t>DENAH PINTU, JENDELA</a:t>
            </a:r>
          </a:p>
          <a:p>
            <a:pPr algn="r">
              <a:lnSpc>
                <a:spcPts val="4200"/>
              </a:lnSpc>
            </a:pPr>
            <a:r>
              <a:rPr lang="en-US" sz="3000" spc="-105">
                <a:solidFill>
                  <a:srgbClr val="FFFFFF"/>
                </a:solidFill>
                <a:latin typeface="Alibaba Sans"/>
                <a:ea typeface="Alibaba Sans"/>
                <a:cs typeface="Alibaba Sans"/>
                <a:sym typeface="Alibaba Sans"/>
              </a:rPr>
              <a:t>RENCANA ATAP</a:t>
            </a:r>
          </a:p>
          <a:p>
            <a:pPr algn="r">
              <a:lnSpc>
                <a:spcPts val="4200"/>
              </a:lnSpc>
            </a:pPr>
            <a:r>
              <a:rPr lang="en-US" sz="3000" spc="-105">
                <a:solidFill>
                  <a:srgbClr val="FFFFFF"/>
                </a:solidFill>
                <a:latin typeface="Alibaba Sans"/>
                <a:ea typeface="Alibaba Sans"/>
                <a:cs typeface="Alibaba Sans"/>
                <a:sym typeface="Alibaba Sans"/>
              </a:rPr>
              <a:t>RENCANA PLAFOND</a:t>
            </a:r>
          </a:p>
          <a:p>
            <a:pPr algn="r">
              <a:lnSpc>
                <a:spcPts val="4200"/>
              </a:lnSpc>
            </a:pPr>
            <a:r>
              <a:rPr lang="en-US" sz="3000" spc="-105">
                <a:solidFill>
                  <a:srgbClr val="FFFFFF"/>
                </a:solidFill>
                <a:latin typeface="Alibaba Sans"/>
                <a:ea typeface="Alibaba Sans"/>
                <a:cs typeface="Alibaba Sans"/>
                <a:sym typeface="Alibaba Sans"/>
              </a:rPr>
              <a:t>RENCANA INSTALASI LISTRIK</a:t>
            </a:r>
          </a:p>
          <a:p>
            <a:pPr algn="r">
              <a:lnSpc>
                <a:spcPts val="4200"/>
              </a:lnSpc>
            </a:pPr>
            <a:r>
              <a:rPr lang="en-US" sz="3000" spc="-105">
                <a:solidFill>
                  <a:srgbClr val="FFFFFF"/>
                </a:solidFill>
                <a:latin typeface="Alibaba Sans"/>
                <a:ea typeface="Alibaba Sans"/>
                <a:cs typeface="Alibaba Sans"/>
                <a:sym typeface="Alibaba Sans"/>
              </a:rPr>
              <a:t>RENCANA INSTALASI AIR BERSIH &amp; KOTOR</a:t>
            </a:r>
          </a:p>
          <a:p>
            <a:pPr algn="r">
              <a:lnSpc>
                <a:spcPts val="4200"/>
              </a:lnSpc>
            </a:pPr>
            <a:r>
              <a:rPr lang="en-US" sz="3000" spc="-105">
                <a:solidFill>
                  <a:srgbClr val="FFFFFF"/>
                </a:solidFill>
                <a:latin typeface="Alibaba Sans"/>
                <a:ea typeface="Alibaba Sans"/>
                <a:cs typeface="Alibaba Sans"/>
                <a:sym typeface="Alibaba Sans"/>
              </a:rPr>
              <a:t>DETAIL PONDASI</a:t>
            </a:r>
          </a:p>
          <a:p>
            <a:pPr algn="r">
              <a:lnSpc>
                <a:spcPts val="4200"/>
              </a:lnSpc>
            </a:pPr>
            <a:r>
              <a:rPr lang="en-US" sz="3000" spc="-105">
                <a:solidFill>
                  <a:srgbClr val="FFFFFF"/>
                </a:solidFill>
                <a:latin typeface="Alibaba Sans"/>
                <a:ea typeface="Alibaba Sans"/>
                <a:cs typeface="Alibaba Sans"/>
                <a:sym typeface="Alibaba Sans"/>
              </a:rPr>
              <a:t>DETAIL STRUKTUR</a:t>
            </a:r>
          </a:p>
          <a:p>
            <a:pPr algn="r">
              <a:lnSpc>
                <a:spcPts val="4200"/>
              </a:lnSpc>
            </a:pPr>
            <a:r>
              <a:rPr lang="en-US" sz="3000" spc="-105">
                <a:solidFill>
                  <a:srgbClr val="FFFFFF"/>
                </a:solidFill>
                <a:latin typeface="Alibaba Sans"/>
                <a:ea typeface="Alibaba Sans"/>
                <a:cs typeface="Alibaba Sans"/>
                <a:sym typeface="Alibaba Sans"/>
              </a:rPr>
              <a:t>DETAIL PINTU KAYU &amp; ALUMINIUM</a:t>
            </a:r>
          </a:p>
          <a:p>
            <a:pPr algn="r">
              <a:lnSpc>
                <a:spcPts val="4200"/>
              </a:lnSpc>
            </a:pPr>
            <a:r>
              <a:rPr lang="en-US" sz="3000" spc="-105">
                <a:solidFill>
                  <a:srgbClr val="FFFFFF"/>
                </a:solidFill>
                <a:latin typeface="Alibaba Sans"/>
                <a:ea typeface="Alibaba Sans"/>
                <a:cs typeface="Alibaba Sans"/>
                <a:sym typeface="Alibaba Sans"/>
              </a:rPr>
              <a:t>SEPTICTANK</a:t>
            </a:r>
          </a:p>
          <a:p>
            <a:pPr marL="0" lvl="0" indent="0" algn="r">
              <a:lnSpc>
                <a:spcPts val="4200"/>
              </a:lnSpc>
              <a:spcBef>
                <a:spcPct val="0"/>
              </a:spcBef>
            </a:pPr>
            <a:endParaRPr lang="en-US" sz="3000" spc="-105">
              <a:solidFill>
                <a:srgbClr val="FFFFFF"/>
              </a:solidFill>
              <a:latin typeface="Alibaba Sans"/>
              <a:ea typeface="Alibaba Sans"/>
              <a:cs typeface="Alibaba Sans"/>
              <a:sym typeface="Alibaba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113877" y="504304"/>
            <a:ext cx="10145423" cy="903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7420"/>
              </a:lnSpc>
              <a:spcBef>
                <a:spcPct val="0"/>
              </a:spcBef>
            </a:pPr>
            <a:r>
              <a:rPr lang="en-US" sz="5300">
                <a:solidFill>
                  <a:srgbClr val="52A1CF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UNSUR-UNSUR SHOP DRAWING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434" y="1028700"/>
            <a:ext cx="2214041" cy="3805652"/>
            <a:chOff x="0" y="0"/>
            <a:chExt cx="741754" cy="12749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1754" cy="1274980"/>
            </a:xfrm>
            <a:custGeom>
              <a:avLst/>
              <a:gdLst/>
              <a:ahLst/>
              <a:cxnLst/>
              <a:rect l="l" t="t" r="r" b="b"/>
              <a:pathLst>
                <a:path w="741754" h="1274980">
                  <a:moveTo>
                    <a:pt x="87418" y="0"/>
                  </a:moveTo>
                  <a:lnTo>
                    <a:pt x="654336" y="0"/>
                  </a:lnTo>
                  <a:cubicBezTo>
                    <a:pt x="702616" y="0"/>
                    <a:pt x="741754" y="39139"/>
                    <a:pt x="741754" y="87418"/>
                  </a:cubicBezTo>
                  <a:lnTo>
                    <a:pt x="741754" y="1187562"/>
                  </a:lnTo>
                  <a:cubicBezTo>
                    <a:pt x="741754" y="1210747"/>
                    <a:pt x="732544" y="1232982"/>
                    <a:pt x="716150" y="1249376"/>
                  </a:cubicBezTo>
                  <a:cubicBezTo>
                    <a:pt x="699756" y="1265770"/>
                    <a:pt x="677521" y="1274980"/>
                    <a:pt x="654336" y="1274980"/>
                  </a:cubicBezTo>
                  <a:lnTo>
                    <a:pt x="87418" y="1274980"/>
                  </a:lnTo>
                  <a:cubicBezTo>
                    <a:pt x="39139" y="1274980"/>
                    <a:pt x="0" y="1235842"/>
                    <a:pt x="0" y="1187562"/>
                  </a:cubicBezTo>
                  <a:lnTo>
                    <a:pt x="0" y="87418"/>
                  </a:lnTo>
                  <a:cubicBezTo>
                    <a:pt x="0" y="39139"/>
                    <a:pt x="39139" y="0"/>
                    <a:pt x="87418" y="0"/>
                  </a:cubicBezTo>
                  <a:close/>
                </a:path>
              </a:pathLst>
            </a:custGeom>
            <a:blipFill>
              <a:blip r:embed="rId2"/>
              <a:stretch>
                <a:fillRect l="-1136" r="-1136"/>
              </a:stretch>
            </a:blipFill>
            <a:ln w="57150" cap="rnd">
              <a:solidFill>
                <a:srgbClr val="52A1C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-1998238" y="7854052"/>
            <a:ext cx="4865896" cy="4865896"/>
          </a:xfrm>
          <a:custGeom>
            <a:avLst/>
            <a:gdLst/>
            <a:ahLst/>
            <a:cxnLst/>
            <a:rect l="l" t="t" r="r" b="b"/>
            <a:pathLst>
              <a:path w="4865896" h="4865896">
                <a:moveTo>
                  <a:pt x="0" y="0"/>
                </a:moveTo>
                <a:lnTo>
                  <a:pt x="4865896" y="0"/>
                </a:lnTo>
                <a:lnTo>
                  <a:pt x="4865896" y="4865896"/>
                </a:lnTo>
                <a:lnTo>
                  <a:pt x="0" y="486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339475" y="1692740"/>
            <a:ext cx="11245696" cy="7465197"/>
          </a:xfrm>
          <a:custGeom>
            <a:avLst/>
            <a:gdLst/>
            <a:ahLst/>
            <a:cxnLst/>
            <a:rect l="l" t="t" r="r" b="b"/>
            <a:pathLst>
              <a:path w="11245696" h="7465197">
                <a:moveTo>
                  <a:pt x="0" y="0"/>
                </a:moveTo>
                <a:lnTo>
                  <a:pt x="11245697" y="0"/>
                </a:lnTo>
                <a:lnTo>
                  <a:pt x="11245697" y="7465197"/>
                </a:lnTo>
                <a:lnTo>
                  <a:pt x="0" y="74651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25434" y="68518"/>
            <a:ext cx="6632722" cy="1094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52A1CF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PROGRAM RUANG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1771" y="1562100"/>
            <a:ext cx="8871743" cy="6810440"/>
          </a:xfrm>
          <a:custGeom>
            <a:avLst/>
            <a:gdLst/>
            <a:ahLst/>
            <a:cxnLst/>
            <a:rect l="l" t="t" r="r" b="b"/>
            <a:pathLst>
              <a:path w="8871743" h="6810440">
                <a:moveTo>
                  <a:pt x="0" y="0"/>
                </a:moveTo>
                <a:lnTo>
                  <a:pt x="8871743" y="0"/>
                </a:lnTo>
                <a:lnTo>
                  <a:pt x="8871743" y="6810440"/>
                </a:lnTo>
                <a:lnTo>
                  <a:pt x="0" y="68104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609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3570262" y="221385"/>
            <a:ext cx="13354495" cy="9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8120"/>
              </a:lnSpc>
              <a:spcBef>
                <a:spcPct val="0"/>
              </a:spcBef>
            </a:pPr>
            <a:r>
              <a:rPr lang="en-US" sz="5800">
                <a:solidFill>
                  <a:srgbClr val="52A1CF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PROSEDUR PERENCANAAN BANGUNAN</a:t>
            </a: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8E7E012B-0CCD-D951-6B71-2DCAB78B8716}"/>
              </a:ext>
            </a:extLst>
          </p:cNvPr>
          <p:cNvGrpSpPr/>
          <p:nvPr/>
        </p:nvGrpSpPr>
        <p:grpSpPr>
          <a:xfrm>
            <a:off x="6898424" y="1914460"/>
            <a:ext cx="2539606" cy="2924240"/>
            <a:chOff x="0" y="0"/>
            <a:chExt cx="627545" cy="1274980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0AF1E0D6-017E-CD13-E6AC-BDCC368686CC}"/>
                </a:ext>
              </a:extLst>
            </p:cNvPr>
            <p:cNvSpPr/>
            <p:nvPr/>
          </p:nvSpPr>
          <p:spPr>
            <a:xfrm>
              <a:off x="0" y="0"/>
              <a:ext cx="627545" cy="1274980"/>
            </a:xfrm>
            <a:custGeom>
              <a:avLst/>
              <a:gdLst/>
              <a:ahLst/>
              <a:cxnLst/>
              <a:rect l="l" t="t" r="r" b="b"/>
              <a:pathLst>
                <a:path w="627545" h="1274980">
                  <a:moveTo>
                    <a:pt x="89905" y="0"/>
                  </a:moveTo>
                  <a:lnTo>
                    <a:pt x="537640" y="0"/>
                  </a:lnTo>
                  <a:cubicBezTo>
                    <a:pt x="561485" y="0"/>
                    <a:pt x="584352" y="9472"/>
                    <a:pt x="601213" y="26333"/>
                  </a:cubicBezTo>
                  <a:cubicBezTo>
                    <a:pt x="618073" y="43193"/>
                    <a:pt x="627545" y="66061"/>
                    <a:pt x="627545" y="89905"/>
                  </a:cubicBezTo>
                  <a:lnTo>
                    <a:pt x="627545" y="1185076"/>
                  </a:lnTo>
                  <a:cubicBezTo>
                    <a:pt x="627545" y="1208920"/>
                    <a:pt x="618073" y="1231787"/>
                    <a:pt x="601213" y="1248648"/>
                  </a:cubicBezTo>
                  <a:cubicBezTo>
                    <a:pt x="584352" y="1265508"/>
                    <a:pt x="561485" y="1274980"/>
                    <a:pt x="537640" y="1274980"/>
                  </a:cubicBezTo>
                  <a:lnTo>
                    <a:pt x="89905" y="1274980"/>
                  </a:lnTo>
                  <a:cubicBezTo>
                    <a:pt x="40252" y="1274980"/>
                    <a:pt x="0" y="1234729"/>
                    <a:pt x="0" y="1185076"/>
                  </a:cubicBezTo>
                  <a:lnTo>
                    <a:pt x="0" y="89905"/>
                  </a:lnTo>
                  <a:cubicBezTo>
                    <a:pt x="0" y="66061"/>
                    <a:pt x="9472" y="43193"/>
                    <a:pt x="26333" y="26333"/>
                  </a:cubicBezTo>
                  <a:cubicBezTo>
                    <a:pt x="43193" y="9472"/>
                    <a:pt x="66061" y="0"/>
                    <a:pt x="89905" y="0"/>
                  </a:cubicBezTo>
                  <a:close/>
                </a:path>
              </a:pathLst>
            </a:custGeom>
            <a:blipFill>
              <a:blip r:embed="rId3"/>
              <a:stretch>
                <a:fillRect l="-17680" r="-17680"/>
              </a:stretch>
            </a:blipFill>
            <a:ln w="57150" cap="rnd">
              <a:solidFill>
                <a:srgbClr val="52A1C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85" y="2680658"/>
            <a:ext cx="2583370" cy="5248620"/>
            <a:chOff x="0" y="0"/>
            <a:chExt cx="627545" cy="12749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545" cy="1274980"/>
            </a:xfrm>
            <a:custGeom>
              <a:avLst/>
              <a:gdLst/>
              <a:ahLst/>
              <a:cxnLst/>
              <a:rect l="l" t="t" r="r" b="b"/>
              <a:pathLst>
                <a:path w="627545" h="1274980">
                  <a:moveTo>
                    <a:pt x="89905" y="0"/>
                  </a:moveTo>
                  <a:lnTo>
                    <a:pt x="537640" y="0"/>
                  </a:lnTo>
                  <a:cubicBezTo>
                    <a:pt x="561485" y="0"/>
                    <a:pt x="584352" y="9472"/>
                    <a:pt x="601213" y="26333"/>
                  </a:cubicBezTo>
                  <a:cubicBezTo>
                    <a:pt x="618073" y="43193"/>
                    <a:pt x="627545" y="66061"/>
                    <a:pt x="627545" y="89905"/>
                  </a:cubicBezTo>
                  <a:lnTo>
                    <a:pt x="627545" y="1185076"/>
                  </a:lnTo>
                  <a:cubicBezTo>
                    <a:pt x="627545" y="1208920"/>
                    <a:pt x="618073" y="1231787"/>
                    <a:pt x="601213" y="1248648"/>
                  </a:cubicBezTo>
                  <a:cubicBezTo>
                    <a:pt x="584352" y="1265508"/>
                    <a:pt x="561485" y="1274980"/>
                    <a:pt x="537640" y="1274980"/>
                  </a:cubicBezTo>
                  <a:lnTo>
                    <a:pt x="89905" y="1274980"/>
                  </a:lnTo>
                  <a:cubicBezTo>
                    <a:pt x="40252" y="1274980"/>
                    <a:pt x="0" y="1234729"/>
                    <a:pt x="0" y="1185076"/>
                  </a:cubicBezTo>
                  <a:lnTo>
                    <a:pt x="0" y="89905"/>
                  </a:lnTo>
                  <a:cubicBezTo>
                    <a:pt x="0" y="66061"/>
                    <a:pt x="9472" y="43193"/>
                    <a:pt x="26333" y="26333"/>
                  </a:cubicBezTo>
                  <a:cubicBezTo>
                    <a:pt x="43193" y="9472"/>
                    <a:pt x="66061" y="0"/>
                    <a:pt x="89905" y="0"/>
                  </a:cubicBezTo>
                  <a:close/>
                </a:path>
              </a:pathLst>
            </a:custGeom>
            <a:blipFill>
              <a:blip r:embed="rId2"/>
              <a:stretch>
                <a:fillRect l="-17680" r="-17680"/>
              </a:stretch>
            </a:blipFill>
            <a:ln w="57150" cap="rnd">
              <a:solidFill>
                <a:srgbClr val="52A1C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2709710" y="2680658"/>
            <a:ext cx="9831615" cy="5248620"/>
          </a:xfrm>
          <a:custGeom>
            <a:avLst/>
            <a:gdLst/>
            <a:ahLst/>
            <a:cxnLst/>
            <a:rect l="l" t="t" r="r" b="b"/>
            <a:pathLst>
              <a:path w="9831615" h="5248620">
                <a:moveTo>
                  <a:pt x="0" y="0"/>
                </a:moveTo>
                <a:lnTo>
                  <a:pt x="9831615" y="0"/>
                </a:lnTo>
                <a:lnTo>
                  <a:pt x="9831615" y="5248620"/>
                </a:lnTo>
                <a:lnTo>
                  <a:pt x="0" y="52486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017" b="-362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252576" y="656291"/>
            <a:ext cx="13354495" cy="9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8120"/>
              </a:lnSpc>
              <a:spcBef>
                <a:spcPct val="0"/>
              </a:spcBef>
            </a:pPr>
            <a:r>
              <a:rPr lang="en-US" sz="5800">
                <a:solidFill>
                  <a:srgbClr val="52A1CF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PROSEDUR PERENCANAAN BANGUNAN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58862" y="1190812"/>
            <a:ext cx="4653194" cy="3601348"/>
            <a:chOff x="0" y="0"/>
            <a:chExt cx="901127" cy="6974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01127" cy="697429"/>
            </a:xfrm>
            <a:custGeom>
              <a:avLst/>
              <a:gdLst/>
              <a:ahLst/>
              <a:cxnLst/>
              <a:rect l="l" t="t" r="r" b="b"/>
              <a:pathLst>
                <a:path w="901127" h="697429">
                  <a:moveTo>
                    <a:pt x="83189" y="0"/>
                  </a:moveTo>
                  <a:lnTo>
                    <a:pt x="817938" y="0"/>
                  </a:lnTo>
                  <a:cubicBezTo>
                    <a:pt x="863882" y="0"/>
                    <a:pt x="901127" y="37245"/>
                    <a:pt x="901127" y="83189"/>
                  </a:cubicBezTo>
                  <a:lnTo>
                    <a:pt x="901127" y="614240"/>
                  </a:lnTo>
                  <a:cubicBezTo>
                    <a:pt x="901127" y="636303"/>
                    <a:pt x="892362" y="657462"/>
                    <a:pt x="876761" y="673063"/>
                  </a:cubicBezTo>
                  <a:cubicBezTo>
                    <a:pt x="861160" y="688664"/>
                    <a:pt x="840001" y="697429"/>
                    <a:pt x="817938" y="697429"/>
                  </a:cubicBezTo>
                  <a:lnTo>
                    <a:pt x="83189" y="697429"/>
                  </a:lnTo>
                  <a:cubicBezTo>
                    <a:pt x="37245" y="697429"/>
                    <a:pt x="0" y="660184"/>
                    <a:pt x="0" y="614240"/>
                  </a:cubicBezTo>
                  <a:lnTo>
                    <a:pt x="0" y="83189"/>
                  </a:lnTo>
                  <a:cubicBezTo>
                    <a:pt x="0" y="37245"/>
                    <a:pt x="37245" y="0"/>
                    <a:pt x="83189" y="0"/>
                  </a:cubicBezTo>
                  <a:close/>
                </a:path>
              </a:pathLst>
            </a:custGeom>
            <a:blipFill>
              <a:blip r:embed="rId2"/>
              <a:stretch>
                <a:fillRect l="-8082" r="-8082"/>
              </a:stretch>
            </a:blipFill>
            <a:ln w="57150" cap="rnd">
              <a:solidFill>
                <a:srgbClr val="52A1C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-1998238" y="7854052"/>
            <a:ext cx="4865896" cy="4865896"/>
          </a:xfrm>
          <a:custGeom>
            <a:avLst/>
            <a:gdLst/>
            <a:ahLst/>
            <a:cxnLst/>
            <a:rect l="l" t="t" r="r" b="b"/>
            <a:pathLst>
              <a:path w="4865896" h="4865896">
                <a:moveTo>
                  <a:pt x="0" y="0"/>
                </a:moveTo>
                <a:lnTo>
                  <a:pt x="4865896" y="0"/>
                </a:lnTo>
                <a:lnTo>
                  <a:pt x="4865896" y="4865896"/>
                </a:lnTo>
                <a:lnTo>
                  <a:pt x="0" y="486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1962217"/>
            <a:ext cx="9827299" cy="6840571"/>
          </a:xfrm>
          <a:custGeom>
            <a:avLst/>
            <a:gdLst/>
            <a:ahLst/>
            <a:cxnLst/>
            <a:rect l="l" t="t" r="r" b="b"/>
            <a:pathLst>
              <a:path w="9827299" h="6840571">
                <a:moveTo>
                  <a:pt x="0" y="0"/>
                </a:moveTo>
                <a:lnTo>
                  <a:pt x="9827299" y="0"/>
                </a:lnTo>
                <a:lnTo>
                  <a:pt x="9827299" y="6840571"/>
                </a:lnTo>
                <a:lnTo>
                  <a:pt x="0" y="68405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58287" y="204658"/>
            <a:ext cx="13354495" cy="9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8120"/>
              </a:lnSpc>
              <a:spcBef>
                <a:spcPct val="0"/>
              </a:spcBef>
            </a:pPr>
            <a:r>
              <a:rPr lang="en-US" sz="5800">
                <a:solidFill>
                  <a:srgbClr val="52A1CF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PROSEDUR PERENCANAAN BANGUNAN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97030" y="-2432948"/>
            <a:ext cx="4865896" cy="4865896"/>
          </a:xfrm>
          <a:custGeom>
            <a:avLst/>
            <a:gdLst/>
            <a:ahLst/>
            <a:cxnLst/>
            <a:rect l="l" t="t" r="r" b="b"/>
            <a:pathLst>
              <a:path w="4865896" h="4865896">
                <a:moveTo>
                  <a:pt x="0" y="0"/>
                </a:moveTo>
                <a:lnTo>
                  <a:pt x="4865896" y="0"/>
                </a:lnTo>
                <a:lnTo>
                  <a:pt x="4865896" y="4865896"/>
                </a:lnTo>
                <a:lnTo>
                  <a:pt x="0" y="48658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58658" y="1886783"/>
            <a:ext cx="9913753" cy="6804800"/>
          </a:xfrm>
          <a:custGeom>
            <a:avLst/>
            <a:gdLst/>
            <a:ahLst/>
            <a:cxnLst/>
            <a:rect l="l" t="t" r="r" b="b"/>
            <a:pathLst>
              <a:path w="9913753" h="6804800">
                <a:moveTo>
                  <a:pt x="0" y="0"/>
                </a:moveTo>
                <a:lnTo>
                  <a:pt x="9913752" y="0"/>
                </a:lnTo>
                <a:lnTo>
                  <a:pt x="9913752" y="6804800"/>
                </a:lnTo>
                <a:lnTo>
                  <a:pt x="0" y="680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963420" y="4837581"/>
            <a:ext cx="3115320" cy="305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63"/>
              </a:lnSpc>
            </a:pPr>
            <a:r>
              <a:rPr lang="en-US" sz="2148" spc="-75">
                <a:solidFill>
                  <a:srgbClr val="000000"/>
                </a:solidFill>
                <a:latin typeface="Alibaba Sans Bold"/>
                <a:ea typeface="Alibaba Sans Bold"/>
                <a:cs typeface="Alibaba Sans Bold"/>
                <a:sym typeface="Alibaba Sans Bold"/>
              </a:rPr>
              <a:t>DEVELOPMENT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893859" y="4837581"/>
            <a:ext cx="3704611" cy="305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63"/>
              </a:lnSpc>
            </a:pPr>
            <a:r>
              <a:rPr lang="en-US" sz="2148" spc="-75">
                <a:solidFill>
                  <a:srgbClr val="000000"/>
                </a:solidFill>
                <a:latin typeface="Alibaba Sans Bold"/>
                <a:ea typeface="Alibaba Sans Bold"/>
                <a:cs typeface="Alibaba Sans Bold"/>
                <a:sym typeface="Alibaba Sans Bold"/>
              </a:rPr>
              <a:t>EXECUTION &amp; DELIVERY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52745" y="42545"/>
            <a:ext cx="13354495" cy="9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8120"/>
              </a:lnSpc>
              <a:spcBef>
                <a:spcPct val="0"/>
              </a:spcBef>
            </a:pPr>
            <a:r>
              <a:rPr lang="en-US" sz="5800">
                <a:solidFill>
                  <a:srgbClr val="52A1CF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PROSEDUR PERENCANAAN BANGUNAN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872459"/>
            <a:ext cx="3345559" cy="3133034"/>
            <a:chOff x="0" y="0"/>
            <a:chExt cx="744738" cy="6974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4738" cy="697429"/>
            </a:xfrm>
            <a:custGeom>
              <a:avLst/>
              <a:gdLst/>
              <a:ahLst/>
              <a:cxnLst/>
              <a:rect l="l" t="t" r="r" b="b"/>
              <a:pathLst>
                <a:path w="744738" h="697429">
                  <a:moveTo>
                    <a:pt x="115704" y="0"/>
                  </a:moveTo>
                  <a:lnTo>
                    <a:pt x="629034" y="0"/>
                  </a:lnTo>
                  <a:cubicBezTo>
                    <a:pt x="659720" y="0"/>
                    <a:pt x="689150" y="12190"/>
                    <a:pt x="710849" y="33889"/>
                  </a:cubicBezTo>
                  <a:cubicBezTo>
                    <a:pt x="732548" y="55588"/>
                    <a:pt x="744738" y="85018"/>
                    <a:pt x="744738" y="115704"/>
                  </a:cubicBezTo>
                  <a:lnTo>
                    <a:pt x="744738" y="581724"/>
                  </a:lnTo>
                  <a:cubicBezTo>
                    <a:pt x="744738" y="645626"/>
                    <a:pt x="692935" y="697429"/>
                    <a:pt x="629034" y="697429"/>
                  </a:cubicBezTo>
                  <a:lnTo>
                    <a:pt x="115704" y="697429"/>
                  </a:lnTo>
                  <a:cubicBezTo>
                    <a:pt x="51803" y="697429"/>
                    <a:pt x="0" y="645626"/>
                    <a:pt x="0" y="581724"/>
                  </a:cubicBezTo>
                  <a:lnTo>
                    <a:pt x="0" y="115704"/>
                  </a:lnTo>
                  <a:cubicBezTo>
                    <a:pt x="0" y="51803"/>
                    <a:pt x="51803" y="0"/>
                    <a:pt x="115704" y="0"/>
                  </a:cubicBezTo>
                  <a:close/>
                </a:path>
              </a:pathLst>
            </a:custGeom>
            <a:blipFill>
              <a:blip r:embed="rId2"/>
              <a:stretch>
                <a:fillRect l="-12431" r="-12431"/>
              </a:stretch>
            </a:blipFill>
            <a:ln w="57150" cap="rnd">
              <a:solidFill>
                <a:srgbClr val="52A1C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1246332"/>
            <a:ext cx="3345559" cy="3205343"/>
            <a:chOff x="0" y="0"/>
            <a:chExt cx="727937" cy="69742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27937" cy="697429"/>
            </a:xfrm>
            <a:custGeom>
              <a:avLst/>
              <a:gdLst/>
              <a:ahLst/>
              <a:cxnLst/>
              <a:rect l="l" t="t" r="r" b="b"/>
              <a:pathLst>
                <a:path w="727937" h="697429">
                  <a:moveTo>
                    <a:pt x="115704" y="0"/>
                  </a:moveTo>
                  <a:lnTo>
                    <a:pt x="612233" y="0"/>
                  </a:lnTo>
                  <a:cubicBezTo>
                    <a:pt x="676135" y="0"/>
                    <a:pt x="727937" y="51803"/>
                    <a:pt x="727937" y="115704"/>
                  </a:cubicBezTo>
                  <a:lnTo>
                    <a:pt x="727937" y="581724"/>
                  </a:lnTo>
                  <a:cubicBezTo>
                    <a:pt x="727937" y="612411"/>
                    <a:pt x="715747" y="641841"/>
                    <a:pt x="694048" y="663540"/>
                  </a:cubicBezTo>
                  <a:cubicBezTo>
                    <a:pt x="672350" y="685239"/>
                    <a:pt x="642920" y="697429"/>
                    <a:pt x="612233" y="697429"/>
                  </a:cubicBezTo>
                  <a:lnTo>
                    <a:pt x="115704" y="697429"/>
                  </a:lnTo>
                  <a:cubicBezTo>
                    <a:pt x="51803" y="697429"/>
                    <a:pt x="0" y="645626"/>
                    <a:pt x="0" y="581724"/>
                  </a:cubicBezTo>
                  <a:lnTo>
                    <a:pt x="0" y="115704"/>
                  </a:lnTo>
                  <a:cubicBezTo>
                    <a:pt x="0" y="51803"/>
                    <a:pt x="51803" y="0"/>
                    <a:pt x="115704" y="0"/>
                  </a:cubicBezTo>
                  <a:close/>
                </a:path>
              </a:pathLst>
            </a:custGeom>
            <a:blipFill>
              <a:blip r:embed="rId3"/>
              <a:stretch>
                <a:fillRect l="-22036" r="-22036"/>
              </a:stretch>
            </a:blipFill>
            <a:ln w="57150" cap="rnd">
              <a:solidFill>
                <a:srgbClr val="52A1C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1998238" y="7854052"/>
            <a:ext cx="4865896" cy="4865896"/>
          </a:xfrm>
          <a:custGeom>
            <a:avLst/>
            <a:gdLst/>
            <a:ahLst/>
            <a:cxnLst/>
            <a:rect l="l" t="t" r="r" b="b"/>
            <a:pathLst>
              <a:path w="4865896" h="4865896">
                <a:moveTo>
                  <a:pt x="0" y="0"/>
                </a:moveTo>
                <a:lnTo>
                  <a:pt x="4865896" y="0"/>
                </a:lnTo>
                <a:lnTo>
                  <a:pt x="4865896" y="4865896"/>
                </a:lnTo>
                <a:lnTo>
                  <a:pt x="0" y="4865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463251" y="2138002"/>
            <a:ext cx="8512154" cy="6045527"/>
          </a:xfrm>
          <a:custGeom>
            <a:avLst/>
            <a:gdLst/>
            <a:ahLst/>
            <a:cxnLst/>
            <a:rect l="l" t="t" r="r" b="b"/>
            <a:pathLst>
              <a:path w="8512154" h="6045527">
                <a:moveTo>
                  <a:pt x="0" y="0"/>
                </a:moveTo>
                <a:lnTo>
                  <a:pt x="8512154" y="0"/>
                </a:lnTo>
                <a:lnTo>
                  <a:pt x="8512154" y="6045527"/>
                </a:lnTo>
                <a:lnTo>
                  <a:pt x="0" y="60455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760050"/>
            <a:ext cx="3163568" cy="3526950"/>
            <a:chOff x="0" y="0"/>
            <a:chExt cx="719421" cy="8020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19421" cy="802057"/>
            </a:xfrm>
            <a:custGeom>
              <a:avLst/>
              <a:gdLst/>
              <a:ahLst/>
              <a:cxnLst/>
              <a:rect l="l" t="t" r="r" b="b"/>
              <a:pathLst>
                <a:path w="719421" h="802057">
                  <a:moveTo>
                    <a:pt x="122361" y="0"/>
                  </a:moveTo>
                  <a:lnTo>
                    <a:pt x="597061" y="0"/>
                  </a:lnTo>
                  <a:cubicBezTo>
                    <a:pt x="664639" y="0"/>
                    <a:pt x="719421" y="54783"/>
                    <a:pt x="719421" y="122361"/>
                  </a:cubicBezTo>
                  <a:lnTo>
                    <a:pt x="719421" y="679697"/>
                  </a:lnTo>
                  <a:cubicBezTo>
                    <a:pt x="719421" y="747275"/>
                    <a:pt x="664639" y="802057"/>
                    <a:pt x="597061" y="802057"/>
                  </a:cubicBezTo>
                  <a:lnTo>
                    <a:pt x="122361" y="802057"/>
                  </a:lnTo>
                  <a:cubicBezTo>
                    <a:pt x="54783" y="802057"/>
                    <a:pt x="0" y="747275"/>
                    <a:pt x="0" y="679697"/>
                  </a:cubicBezTo>
                  <a:lnTo>
                    <a:pt x="0" y="122361"/>
                  </a:lnTo>
                  <a:cubicBezTo>
                    <a:pt x="0" y="54783"/>
                    <a:pt x="54783" y="0"/>
                    <a:pt x="122361" y="0"/>
                  </a:cubicBezTo>
                  <a:close/>
                </a:path>
              </a:pathLst>
            </a:custGeom>
            <a:solidFill>
              <a:srgbClr val="EFF9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799029" y="7590602"/>
            <a:ext cx="2364540" cy="1805648"/>
          </a:xfrm>
          <a:custGeom>
            <a:avLst/>
            <a:gdLst/>
            <a:ahLst/>
            <a:cxnLst/>
            <a:rect l="l" t="t" r="r" b="b"/>
            <a:pathLst>
              <a:path w="2364540" h="1805648">
                <a:moveTo>
                  <a:pt x="0" y="0"/>
                </a:moveTo>
                <a:lnTo>
                  <a:pt x="2364539" y="0"/>
                </a:lnTo>
                <a:lnTo>
                  <a:pt x="2364539" y="1805648"/>
                </a:lnTo>
                <a:lnTo>
                  <a:pt x="0" y="1805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0" y="485116"/>
            <a:ext cx="3163568" cy="3441139"/>
            <a:chOff x="0" y="0"/>
            <a:chExt cx="737361" cy="8020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37361" cy="802057"/>
            </a:xfrm>
            <a:custGeom>
              <a:avLst/>
              <a:gdLst/>
              <a:ahLst/>
              <a:cxnLst/>
              <a:rect l="l" t="t" r="r" b="b"/>
              <a:pathLst>
                <a:path w="737361" h="802057">
                  <a:moveTo>
                    <a:pt x="122361" y="0"/>
                  </a:moveTo>
                  <a:lnTo>
                    <a:pt x="615001" y="0"/>
                  </a:lnTo>
                  <a:cubicBezTo>
                    <a:pt x="647453" y="0"/>
                    <a:pt x="678576" y="12892"/>
                    <a:pt x="701523" y="35839"/>
                  </a:cubicBezTo>
                  <a:cubicBezTo>
                    <a:pt x="724470" y="58786"/>
                    <a:pt x="737361" y="89909"/>
                    <a:pt x="737361" y="122361"/>
                  </a:cubicBezTo>
                  <a:lnTo>
                    <a:pt x="737361" y="679697"/>
                  </a:lnTo>
                  <a:cubicBezTo>
                    <a:pt x="737361" y="747275"/>
                    <a:pt x="682579" y="802057"/>
                    <a:pt x="615001" y="802057"/>
                  </a:cubicBezTo>
                  <a:lnTo>
                    <a:pt x="122361" y="802057"/>
                  </a:lnTo>
                  <a:cubicBezTo>
                    <a:pt x="54783" y="802057"/>
                    <a:pt x="0" y="747275"/>
                    <a:pt x="0" y="679697"/>
                  </a:cubicBezTo>
                  <a:lnTo>
                    <a:pt x="0" y="122361"/>
                  </a:lnTo>
                  <a:cubicBezTo>
                    <a:pt x="0" y="54783"/>
                    <a:pt x="54783" y="0"/>
                    <a:pt x="122361" y="0"/>
                  </a:cubicBezTo>
                  <a:close/>
                </a:path>
              </a:pathLst>
            </a:custGeom>
            <a:solidFill>
              <a:srgbClr val="EFF9FF"/>
            </a:solidFill>
            <a:ln w="127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028700" y="1445662"/>
            <a:ext cx="1795659" cy="1520049"/>
          </a:xfrm>
          <a:custGeom>
            <a:avLst/>
            <a:gdLst/>
            <a:ahLst/>
            <a:cxnLst/>
            <a:rect l="l" t="t" r="r" b="b"/>
            <a:pathLst>
              <a:path w="1795659" h="1520049">
                <a:moveTo>
                  <a:pt x="0" y="0"/>
                </a:moveTo>
                <a:lnTo>
                  <a:pt x="1795659" y="0"/>
                </a:lnTo>
                <a:lnTo>
                  <a:pt x="1795659" y="1520048"/>
                </a:lnTo>
                <a:lnTo>
                  <a:pt x="0" y="15200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163568" y="1914670"/>
            <a:ext cx="8962706" cy="5752084"/>
          </a:xfrm>
          <a:custGeom>
            <a:avLst/>
            <a:gdLst/>
            <a:ahLst/>
            <a:cxnLst/>
            <a:rect l="l" t="t" r="r" b="b"/>
            <a:pathLst>
              <a:path w="8962706" h="5752084">
                <a:moveTo>
                  <a:pt x="0" y="0"/>
                </a:moveTo>
                <a:lnTo>
                  <a:pt x="8962707" y="0"/>
                </a:lnTo>
                <a:lnTo>
                  <a:pt x="8962707" y="5752084"/>
                </a:lnTo>
                <a:lnTo>
                  <a:pt x="0" y="57520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83</Words>
  <Application>Microsoft Office PowerPoint</Application>
  <PresentationFormat>Custom</PresentationFormat>
  <Paragraphs>26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Hammersmith One</vt:lpstr>
      <vt:lpstr>Calibri</vt:lpstr>
      <vt:lpstr>Garet Bold</vt:lpstr>
      <vt:lpstr>Alibaba Sans Bold</vt:lpstr>
      <vt:lpstr>Alibaba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and Blue Modern Architecture Presentation</dc:title>
  <cp:lastModifiedBy>Ryan Laksmana</cp:lastModifiedBy>
  <cp:revision>4</cp:revision>
  <dcterms:created xsi:type="dcterms:W3CDTF">2006-08-16T00:00:00Z</dcterms:created>
  <dcterms:modified xsi:type="dcterms:W3CDTF">2024-08-15T15:58:10Z</dcterms:modified>
  <dc:identifier>DAGNL48W9jg</dc:identifier>
</cp:coreProperties>
</file>