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8288000" cy="10287000"/>
  <p:notesSz cx="6858000" cy="9144000"/>
  <p:embeddedFontLst>
    <p:embeddedFont>
      <p:font typeface="DM Sans" charset="1" panose="00000000000000000000"/>
      <p:regular r:id="rId24"/>
    </p:embeddedFont>
    <p:embeddedFont>
      <p:font typeface="Canva Sans Bold" charset="1" panose="020B0803030501040103"/>
      <p:regular r:id="rId25"/>
    </p:embeddedFont>
    <p:embeddedFont>
      <p:font typeface="DM Sans Bold Italics" charset="1" panose="00000000000000000000"/>
      <p:regular r:id="rId26"/>
    </p:embeddedFont>
    <p:embeddedFont>
      <p:font typeface="DM Sans Bold" charset="1" panose="00000000000000000000"/>
      <p:regular r:id="rId27"/>
    </p:embeddedFont>
    <p:embeddedFont>
      <p:font typeface="TAN Headline" charset="1" panose="00000000000000000000"/>
      <p:regular r:id="rId28"/>
    </p:embeddedFont>
    <p:embeddedFont>
      <p:font typeface="Canva Sans Bold Italics" charset="1" panose="020B0803030501040103"/>
      <p:regular r:id="rId29"/>
    </p:embeddedFont>
    <p:embeddedFont>
      <p:font typeface="Dynamo Medium" charset="1" panose="020B060402020A080404"/>
      <p:regular r:id="rId30"/>
    </p:embeddedFont>
    <p:embeddedFont>
      <p:font typeface="Source Sans Pro Bold" charset="1" panose="020B0703030403020204"/>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 Id="rId4" Target="../media/image29.jpeg" Type="http://schemas.openxmlformats.org/officeDocument/2006/relationships/image"/><Relationship Id="rId5" Target="../media/image3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media/image1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AEB"/>
        </a:solidFill>
      </p:bgPr>
    </p:bg>
    <p:spTree>
      <p:nvGrpSpPr>
        <p:cNvPr id="1" name=""/>
        <p:cNvGrpSpPr/>
        <p:nvPr/>
      </p:nvGrpSpPr>
      <p:grpSpPr>
        <a:xfrm>
          <a:off x="0" y="0"/>
          <a:ext cx="0" cy="0"/>
          <a:chOff x="0" y="0"/>
          <a:chExt cx="0" cy="0"/>
        </a:xfrm>
      </p:grpSpPr>
      <p:grpSp>
        <p:nvGrpSpPr>
          <p:cNvPr name="Group 2" id="2"/>
          <p:cNvGrpSpPr/>
          <p:nvPr/>
        </p:nvGrpSpPr>
        <p:grpSpPr>
          <a:xfrm rot="-1844908">
            <a:off x="12395032" y="1204893"/>
            <a:ext cx="7087456" cy="12470359"/>
            <a:chOff x="0" y="0"/>
            <a:chExt cx="660400" cy="1161972"/>
          </a:xfrm>
        </p:grpSpPr>
        <p:sp>
          <p:nvSpPr>
            <p:cNvPr name="Freeform 3" id="3"/>
            <p:cNvSpPr/>
            <p:nvPr/>
          </p:nvSpPr>
          <p:spPr>
            <a:xfrm flipH="false" flipV="false" rot="0">
              <a:off x="0" y="0"/>
              <a:ext cx="660400" cy="1161972"/>
            </a:xfrm>
            <a:custGeom>
              <a:avLst/>
              <a:gdLst/>
              <a:ahLst/>
              <a:cxnLst/>
              <a:rect r="r" b="b" t="t" l="l"/>
              <a:pathLst>
                <a:path h="1161972"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36258"/>
                  </a:cubicBezTo>
                  <a:lnTo>
                    <a:pt x="660400" y="1161972"/>
                  </a:lnTo>
                  <a:lnTo>
                    <a:pt x="0" y="1161972"/>
                  </a:lnTo>
                  <a:lnTo>
                    <a:pt x="0" y="336871"/>
                  </a:lnTo>
                  <a:cubicBezTo>
                    <a:pt x="1782" y="185660"/>
                    <a:pt x="93019" y="64045"/>
                    <a:pt x="220252" y="19070"/>
                  </a:cubicBezTo>
                  <a:close/>
                </a:path>
              </a:pathLst>
            </a:custGeom>
            <a:solidFill>
              <a:srgbClr val="E0B15E"/>
            </a:solidFill>
          </p:spPr>
        </p:sp>
        <p:sp>
          <p:nvSpPr>
            <p:cNvPr name="TextBox 4" id="4"/>
            <p:cNvSpPr txBox="true"/>
            <p:nvPr/>
          </p:nvSpPr>
          <p:spPr>
            <a:xfrm>
              <a:off x="0" y="98425"/>
              <a:ext cx="660400" cy="1063547"/>
            </a:xfrm>
            <a:prstGeom prst="rect">
              <a:avLst/>
            </a:prstGeom>
          </p:spPr>
          <p:txBody>
            <a:bodyPr anchor="ctr" rtlCol="false" tIns="50800" lIns="50800" bIns="50800" rIns="50800"/>
            <a:lstStyle/>
            <a:p>
              <a:pPr algn="ctr">
                <a:lnSpc>
                  <a:spcPts val="2590"/>
                </a:lnSpc>
              </a:pPr>
            </a:p>
          </p:txBody>
        </p:sp>
      </p:grpSp>
      <p:grpSp>
        <p:nvGrpSpPr>
          <p:cNvPr name="Group 5" id="5"/>
          <p:cNvGrpSpPr>
            <a:grpSpLocks noChangeAspect="true"/>
          </p:cNvGrpSpPr>
          <p:nvPr/>
        </p:nvGrpSpPr>
        <p:grpSpPr>
          <a:xfrm rot="0">
            <a:off x="11396859" y="1991036"/>
            <a:ext cx="6304927" cy="6304927"/>
            <a:chOff x="0" y="0"/>
            <a:chExt cx="6350000" cy="6350000"/>
          </a:xfrm>
        </p:grpSpPr>
        <p:sp>
          <p:nvSpPr>
            <p:cNvPr name="Freeform 6" id="6"/>
            <p:cNvSpPr/>
            <p:nvPr/>
          </p:nvSpPr>
          <p:spPr>
            <a:xfrm flipH="false" flipV="false" rot="0">
              <a:off x="655320" y="655320"/>
              <a:ext cx="5039360" cy="5039360"/>
            </a:xfrm>
            <a:custGeom>
              <a:avLst/>
              <a:gdLst/>
              <a:ahLst/>
              <a:cxnLst/>
              <a:rect r="r" b="b" t="t" l="l"/>
              <a:pathLst>
                <a:path h="5039360" w="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2"/>
              <a:stretch>
                <a:fillRect l="-14538" t="0" r="-14538" b="-72103"/>
              </a:stretch>
            </a:blipFill>
          </p:spPr>
        </p:sp>
        <p:sp>
          <p:nvSpPr>
            <p:cNvPr name="Freeform 7" id="7"/>
            <p:cNvSpPr/>
            <p:nvPr/>
          </p:nvSpPr>
          <p:spPr>
            <a:xfrm flipH="false" flipV="false" rot="0">
              <a:off x="0" y="0"/>
              <a:ext cx="6350000" cy="6350000"/>
            </a:xfrm>
            <a:custGeom>
              <a:avLst/>
              <a:gdLst/>
              <a:ahLst/>
              <a:cxnLst/>
              <a:rect r="r" b="b" t="t" l="l"/>
              <a:pathLst>
                <a:path h="6350000" w="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FFFAEB"/>
            </a:solidFill>
          </p:spPr>
        </p:sp>
      </p:grpSp>
      <p:grpSp>
        <p:nvGrpSpPr>
          <p:cNvPr name="Group 8" id="8"/>
          <p:cNvGrpSpPr/>
          <p:nvPr/>
        </p:nvGrpSpPr>
        <p:grpSpPr>
          <a:xfrm rot="0">
            <a:off x="-808019" y="8563205"/>
            <a:ext cx="3086100" cy="3086100"/>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name="TextBox 10" id="10"/>
            <p:cNvSpPr txBox="true"/>
            <p:nvPr/>
          </p:nvSpPr>
          <p:spPr>
            <a:xfrm>
              <a:off x="76200" y="47625"/>
              <a:ext cx="660400" cy="688975"/>
            </a:xfrm>
            <a:prstGeom prst="rect">
              <a:avLst/>
            </a:prstGeom>
          </p:spPr>
          <p:txBody>
            <a:bodyPr anchor="ctr" rtlCol="false" tIns="50800" lIns="50800" bIns="50800" rIns="50800"/>
            <a:lstStyle/>
            <a:p>
              <a:pPr algn="ctr" marL="0" indent="0" lvl="0">
                <a:lnSpc>
                  <a:spcPts val="2590"/>
                </a:lnSpc>
                <a:spcBef>
                  <a:spcPct val="0"/>
                </a:spcBef>
              </a:pPr>
            </a:p>
          </p:txBody>
        </p:sp>
      </p:grpSp>
      <p:sp>
        <p:nvSpPr>
          <p:cNvPr name="Freeform 11" id="11"/>
          <p:cNvSpPr/>
          <p:nvPr/>
        </p:nvSpPr>
        <p:spPr>
          <a:xfrm flipH="false" flipV="false" rot="0">
            <a:off x="1978472" y="2379098"/>
            <a:ext cx="810350" cy="810350"/>
          </a:xfrm>
          <a:custGeom>
            <a:avLst/>
            <a:gdLst/>
            <a:ahLst/>
            <a:cxnLst/>
            <a:rect r="r" b="b" t="t" l="l"/>
            <a:pathLst>
              <a:path h="810350" w="810350">
                <a:moveTo>
                  <a:pt x="0" y="0"/>
                </a:moveTo>
                <a:lnTo>
                  <a:pt x="810351" y="0"/>
                </a:lnTo>
                <a:lnTo>
                  <a:pt x="810351" y="810350"/>
                </a:lnTo>
                <a:lnTo>
                  <a:pt x="0" y="8103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2" id="12"/>
          <p:cNvGrpSpPr/>
          <p:nvPr/>
        </p:nvGrpSpPr>
        <p:grpSpPr>
          <a:xfrm rot="0">
            <a:off x="5146139" y="-572397"/>
            <a:ext cx="1144795" cy="1144795"/>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name="TextBox 14" id="14"/>
            <p:cNvSpPr txBox="true"/>
            <p:nvPr/>
          </p:nvSpPr>
          <p:spPr>
            <a:xfrm>
              <a:off x="76200" y="47625"/>
              <a:ext cx="660400" cy="688975"/>
            </a:xfrm>
            <a:prstGeom prst="rect">
              <a:avLst/>
            </a:prstGeom>
          </p:spPr>
          <p:txBody>
            <a:bodyPr anchor="ctr" rtlCol="false" tIns="50800" lIns="50800" bIns="50800" rIns="50800"/>
            <a:lstStyle/>
            <a:p>
              <a:pPr algn="ctr" marL="0" indent="0" lvl="0">
                <a:lnSpc>
                  <a:spcPts val="2590"/>
                </a:lnSpc>
                <a:spcBef>
                  <a:spcPct val="0"/>
                </a:spcBef>
              </a:pPr>
            </a:p>
          </p:txBody>
        </p:sp>
      </p:grpSp>
      <p:grpSp>
        <p:nvGrpSpPr>
          <p:cNvPr name="Group 15" id="15"/>
          <p:cNvGrpSpPr/>
          <p:nvPr/>
        </p:nvGrpSpPr>
        <p:grpSpPr>
          <a:xfrm rot="0">
            <a:off x="16707776" y="230133"/>
            <a:ext cx="684529" cy="684529"/>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name="TextBox 17" id="17"/>
            <p:cNvSpPr txBox="true"/>
            <p:nvPr/>
          </p:nvSpPr>
          <p:spPr>
            <a:xfrm>
              <a:off x="76200" y="47625"/>
              <a:ext cx="660400" cy="688975"/>
            </a:xfrm>
            <a:prstGeom prst="rect">
              <a:avLst/>
            </a:prstGeom>
          </p:spPr>
          <p:txBody>
            <a:bodyPr anchor="ctr" rtlCol="false" tIns="50800" lIns="50800" bIns="50800" rIns="50800"/>
            <a:lstStyle/>
            <a:p>
              <a:pPr algn="ctr" marL="0" indent="0" lvl="0">
                <a:lnSpc>
                  <a:spcPts val="2590"/>
                </a:lnSpc>
                <a:spcBef>
                  <a:spcPct val="0"/>
                </a:spcBef>
              </a:pPr>
            </a:p>
          </p:txBody>
        </p:sp>
      </p:grpSp>
      <p:sp>
        <p:nvSpPr>
          <p:cNvPr name="Freeform 18" id="18"/>
          <p:cNvSpPr/>
          <p:nvPr/>
        </p:nvSpPr>
        <p:spPr>
          <a:xfrm flipH="false" flipV="false" rot="0">
            <a:off x="481969" y="230133"/>
            <a:ext cx="2306854" cy="1984968"/>
          </a:xfrm>
          <a:custGeom>
            <a:avLst/>
            <a:gdLst/>
            <a:ahLst/>
            <a:cxnLst/>
            <a:rect r="r" b="b" t="t" l="l"/>
            <a:pathLst>
              <a:path h="1984968" w="2306854">
                <a:moveTo>
                  <a:pt x="0" y="0"/>
                </a:moveTo>
                <a:lnTo>
                  <a:pt x="2306854" y="0"/>
                </a:lnTo>
                <a:lnTo>
                  <a:pt x="2306854" y="1984967"/>
                </a:lnTo>
                <a:lnTo>
                  <a:pt x="0" y="1984967"/>
                </a:lnTo>
                <a:lnTo>
                  <a:pt x="0" y="0"/>
                </a:lnTo>
                <a:close/>
              </a:path>
            </a:pathLst>
          </a:custGeom>
          <a:blipFill>
            <a:blip r:embed="rId5"/>
            <a:stretch>
              <a:fillRect l="0" t="0" r="0" b="0"/>
            </a:stretch>
          </a:blipFill>
        </p:spPr>
      </p:sp>
      <p:sp>
        <p:nvSpPr>
          <p:cNvPr name="Freeform 19" id="19"/>
          <p:cNvSpPr/>
          <p:nvPr/>
        </p:nvSpPr>
        <p:spPr>
          <a:xfrm flipH="false" flipV="false" rot="0">
            <a:off x="15634726" y="269632"/>
            <a:ext cx="2067060" cy="1945469"/>
          </a:xfrm>
          <a:custGeom>
            <a:avLst/>
            <a:gdLst/>
            <a:ahLst/>
            <a:cxnLst/>
            <a:rect r="r" b="b" t="t" l="l"/>
            <a:pathLst>
              <a:path h="1945469" w="2067060">
                <a:moveTo>
                  <a:pt x="0" y="0"/>
                </a:moveTo>
                <a:lnTo>
                  <a:pt x="2067060" y="0"/>
                </a:lnTo>
                <a:lnTo>
                  <a:pt x="2067060" y="1945468"/>
                </a:lnTo>
                <a:lnTo>
                  <a:pt x="0" y="1945468"/>
                </a:lnTo>
                <a:lnTo>
                  <a:pt x="0" y="0"/>
                </a:lnTo>
                <a:close/>
              </a:path>
            </a:pathLst>
          </a:custGeom>
          <a:blipFill>
            <a:blip r:embed="rId6"/>
            <a:stretch>
              <a:fillRect l="0" t="0" r="0" b="0"/>
            </a:stretch>
          </a:blipFill>
        </p:spPr>
      </p:sp>
      <p:sp>
        <p:nvSpPr>
          <p:cNvPr name="Freeform 20" id="20"/>
          <p:cNvSpPr/>
          <p:nvPr/>
        </p:nvSpPr>
        <p:spPr>
          <a:xfrm flipH="false" flipV="false" rot="0">
            <a:off x="6636892" y="186990"/>
            <a:ext cx="3972221" cy="2028111"/>
          </a:xfrm>
          <a:custGeom>
            <a:avLst/>
            <a:gdLst/>
            <a:ahLst/>
            <a:cxnLst/>
            <a:rect r="r" b="b" t="t" l="l"/>
            <a:pathLst>
              <a:path h="2028111" w="3972221">
                <a:moveTo>
                  <a:pt x="0" y="0"/>
                </a:moveTo>
                <a:lnTo>
                  <a:pt x="3972221" y="0"/>
                </a:lnTo>
                <a:lnTo>
                  <a:pt x="3972221" y="2028110"/>
                </a:lnTo>
                <a:lnTo>
                  <a:pt x="0" y="2028110"/>
                </a:lnTo>
                <a:lnTo>
                  <a:pt x="0" y="0"/>
                </a:lnTo>
                <a:close/>
              </a:path>
            </a:pathLst>
          </a:custGeom>
          <a:blipFill>
            <a:blip r:embed="rId7"/>
            <a:stretch>
              <a:fillRect l="-19492" t="-26541" r="-20378" b="-18438"/>
            </a:stretch>
          </a:blipFill>
        </p:spPr>
      </p:sp>
      <p:sp>
        <p:nvSpPr>
          <p:cNvPr name="TextBox 21" id="21"/>
          <p:cNvSpPr txBox="true"/>
          <p:nvPr/>
        </p:nvSpPr>
        <p:spPr>
          <a:xfrm rot="0">
            <a:off x="1914812" y="7382923"/>
            <a:ext cx="8312005" cy="506655"/>
          </a:xfrm>
          <a:prstGeom prst="rect">
            <a:avLst/>
          </a:prstGeom>
        </p:spPr>
        <p:txBody>
          <a:bodyPr anchor="t" rtlCol="false" tIns="0" lIns="0" bIns="0" rIns="0">
            <a:spAutoFit/>
          </a:bodyPr>
          <a:lstStyle/>
          <a:p>
            <a:pPr algn="l">
              <a:lnSpc>
                <a:spcPts val="4159"/>
              </a:lnSpc>
            </a:pPr>
            <a:r>
              <a:rPr lang="en-US" sz="2970">
                <a:solidFill>
                  <a:srgbClr val="000000"/>
                </a:solidFill>
                <a:latin typeface="DM Sans"/>
                <a:ea typeface="DM Sans"/>
                <a:cs typeface="DM Sans"/>
                <a:sym typeface="DM Sans"/>
              </a:rPr>
              <a:t>Presented by: Dr. Mutiawati, S.Pd., M.Pd</a:t>
            </a:r>
          </a:p>
        </p:txBody>
      </p:sp>
      <p:sp>
        <p:nvSpPr>
          <p:cNvPr name="TextBox 22" id="22"/>
          <p:cNvSpPr txBox="true"/>
          <p:nvPr/>
        </p:nvSpPr>
        <p:spPr>
          <a:xfrm rot="0">
            <a:off x="65460" y="4069703"/>
            <a:ext cx="10161357" cy="2371659"/>
          </a:xfrm>
          <a:prstGeom prst="rect">
            <a:avLst/>
          </a:prstGeom>
        </p:spPr>
        <p:txBody>
          <a:bodyPr anchor="t" rtlCol="false" tIns="0" lIns="0" bIns="0" rIns="0">
            <a:spAutoFit/>
          </a:bodyPr>
          <a:lstStyle/>
          <a:p>
            <a:pPr algn="ctr">
              <a:lnSpc>
                <a:spcPts val="6278"/>
              </a:lnSpc>
            </a:pPr>
            <a:r>
              <a:rPr lang="en-US" sz="5232">
                <a:solidFill>
                  <a:srgbClr val="2B1511"/>
                </a:solidFill>
                <a:latin typeface="Canva Sans Bold"/>
                <a:ea typeface="Canva Sans Bold"/>
                <a:cs typeface="Canva Sans Bold"/>
                <a:sym typeface="Canva Sans Bold"/>
              </a:rPr>
              <a:t>TEORI DALAM PEMBELAJARAN MATEMATIKA &amp; PENERAPANNYA</a:t>
            </a:r>
          </a:p>
        </p:txBody>
      </p:sp>
      <p:sp>
        <p:nvSpPr>
          <p:cNvPr name="TextBox 23" id="23"/>
          <p:cNvSpPr txBox="true"/>
          <p:nvPr/>
        </p:nvSpPr>
        <p:spPr>
          <a:xfrm rot="0">
            <a:off x="2928245" y="2436511"/>
            <a:ext cx="3362689" cy="343721"/>
          </a:xfrm>
          <a:prstGeom prst="rect">
            <a:avLst/>
          </a:prstGeom>
        </p:spPr>
        <p:txBody>
          <a:bodyPr anchor="t" rtlCol="false" tIns="0" lIns="0" bIns="0" rIns="0">
            <a:spAutoFit/>
          </a:bodyPr>
          <a:lstStyle/>
          <a:p>
            <a:pPr algn="l">
              <a:lnSpc>
                <a:spcPts val="2781"/>
              </a:lnSpc>
            </a:pPr>
            <a:r>
              <a:rPr lang="en-US" sz="2261" spc="-45">
                <a:solidFill>
                  <a:srgbClr val="2B1511"/>
                </a:solidFill>
                <a:latin typeface="DM Sans Bold Italics"/>
                <a:ea typeface="DM Sans Bold Italics"/>
                <a:cs typeface="DM Sans Bold Italics"/>
                <a:sym typeface="DM Sans Bold Italics"/>
              </a:rPr>
              <a:t>Kolaborasi PDK 2024</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0B15E"/>
        </a:solidFill>
      </p:bgPr>
    </p:bg>
    <p:spTree>
      <p:nvGrpSpPr>
        <p:cNvPr id="1" name=""/>
        <p:cNvGrpSpPr/>
        <p:nvPr/>
      </p:nvGrpSpPr>
      <p:grpSpPr>
        <a:xfrm>
          <a:off x="0" y="0"/>
          <a:ext cx="0" cy="0"/>
          <a:chOff x="0" y="0"/>
          <a:chExt cx="0" cy="0"/>
        </a:xfrm>
      </p:grpSpPr>
      <p:grpSp>
        <p:nvGrpSpPr>
          <p:cNvPr name="Group 2" id="2"/>
          <p:cNvGrpSpPr/>
          <p:nvPr/>
        </p:nvGrpSpPr>
        <p:grpSpPr>
          <a:xfrm rot="0">
            <a:off x="11643301" y="5175645"/>
            <a:ext cx="10464525" cy="10464525"/>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EB"/>
            </a:solidFill>
            <a:ln cap="sq">
              <a:noFill/>
              <a:prstDash val="solid"/>
              <a:miter/>
            </a:ln>
          </p:spPr>
        </p:sp>
        <p:sp>
          <p:nvSpPr>
            <p:cNvPr name="TextBox 4" id="4"/>
            <p:cNvSpPr txBox="true"/>
            <p:nvPr/>
          </p:nvSpPr>
          <p:spPr>
            <a:xfrm>
              <a:off x="76200" y="47625"/>
              <a:ext cx="660400" cy="688975"/>
            </a:xfrm>
            <a:prstGeom prst="rect">
              <a:avLst/>
            </a:prstGeom>
          </p:spPr>
          <p:txBody>
            <a:bodyPr anchor="ctr" rtlCol="false" tIns="50800" lIns="50800" bIns="50800" rIns="50800"/>
            <a:lstStyle/>
            <a:p>
              <a:pPr algn="ctr" marL="0" indent="0" lvl="0">
                <a:lnSpc>
                  <a:spcPts val="2590"/>
                </a:lnSpc>
                <a:spcBef>
                  <a:spcPct val="0"/>
                </a:spcBef>
              </a:pPr>
            </a:p>
          </p:txBody>
        </p:sp>
      </p:grpSp>
      <p:grpSp>
        <p:nvGrpSpPr>
          <p:cNvPr name="Group 5" id="5"/>
          <p:cNvGrpSpPr/>
          <p:nvPr/>
        </p:nvGrpSpPr>
        <p:grpSpPr>
          <a:xfrm rot="0">
            <a:off x="-964222" y="-1887101"/>
            <a:ext cx="12607523" cy="12607523"/>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EB"/>
            </a:solidFill>
            <a:ln cap="sq">
              <a:noFill/>
              <a:prstDash val="solid"/>
              <a:miter/>
            </a:ln>
          </p:spPr>
        </p:sp>
        <p:sp>
          <p:nvSpPr>
            <p:cNvPr name="TextBox 7" id="7"/>
            <p:cNvSpPr txBox="true"/>
            <p:nvPr/>
          </p:nvSpPr>
          <p:spPr>
            <a:xfrm>
              <a:off x="76200" y="47625"/>
              <a:ext cx="660400" cy="688975"/>
            </a:xfrm>
            <a:prstGeom prst="rect">
              <a:avLst/>
            </a:prstGeom>
          </p:spPr>
          <p:txBody>
            <a:bodyPr anchor="ctr" rtlCol="false" tIns="50800" lIns="50800" bIns="50800" rIns="50800"/>
            <a:lstStyle/>
            <a:p>
              <a:pPr algn="ctr" marL="0" indent="0" lvl="0">
                <a:lnSpc>
                  <a:spcPts val="2590"/>
                </a:lnSpc>
                <a:spcBef>
                  <a:spcPct val="0"/>
                </a:spcBef>
              </a:pPr>
            </a:p>
          </p:txBody>
        </p:sp>
      </p:grpSp>
      <p:grpSp>
        <p:nvGrpSpPr>
          <p:cNvPr name="Group 8" id="8"/>
          <p:cNvGrpSpPr>
            <a:grpSpLocks noChangeAspect="true"/>
          </p:cNvGrpSpPr>
          <p:nvPr/>
        </p:nvGrpSpPr>
        <p:grpSpPr>
          <a:xfrm rot="0">
            <a:off x="10238711" y="2312437"/>
            <a:ext cx="7842561" cy="7842561"/>
            <a:chOff x="0" y="0"/>
            <a:chExt cx="6350000" cy="6350000"/>
          </a:xfrm>
        </p:grpSpPr>
        <p:sp>
          <p:nvSpPr>
            <p:cNvPr name="Freeform 9" id="9"/>
            <p:cNvSpPr/>
            <p:nvPr/>
          </p:nvSpPr>
          <p:spPr>
            <a:xfrm flipH="false" flipV="false" rot="0">
              <a:off x="-156812" y="-5088"/>
              <a:ext cx="6663624" cy="6360176"/>
            </a:xfrm>
            <a:custGeom>
              <a:avLst/>
              <a:gdLst/>
              <a:ahLst/>
              <a:cxnLst/>
              <a:rect r="r" b="b" t="t" l="l"/>
              <a:pathLst>
                <a:path h="6360176" w="6663624">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FAEB"/>
            </a:solidFill>
          </p:spPr>
        </p:sp>
        <p:sp>
          <p:nvSpPr>
            <p:cNvPr name="Freeform 10" id="10"/>
            <p:cNvSpPr/>
            <p:nvPr/>
          </p:nvSpPr>
          <p:spPr>
            <a:xfrm flipH="false" flipV="false" rot="0">
              <a:off x="400267" y="526623"/>
              <a:ext cx="5549466" cy="5296755"/>
            </a:xfrm>
            <a:custGeom>
              <a:avLst/>
              <a:gdLst/>
              <a:ahLst/>
              <a:cxnLst/>
              <a:rect r="r" b="b" t="t" l="l"/>
              <a:pathLst>
                <a:path h="5296755" w="5549466">
                  <a:moveTo>
                    <a:pt x="2774733" y="4237"/>
                  </a:moveTo>
                  <a:cubicBezTo>
                    <a:pt x="1827256" y="0"/>
                    <a:pt x="949932" y="503041"/>
                    <a:pt x="474966" y="1322882"/>
                  </a:cubicBezTo>
                  <a:cubicBezTo>
                    <a:pt x="0" y="2142722"/>
                    <a:pt x="0" y="3154032"/>
                    <a:pt x="474966" y="3973872"/>
                  </a:cubicBezTo>
                  <a:cubicBezTo>
                    <a:pt x="949932" y="4793713"/>
                    <a:pt x="1827256" y="5296754"/>
                    <a:pt x="2774733" y="5292517"/>
                  </a:cubicBezTo>
                  <a:cubicBezTo>
                    <a:pt x="3722210" y="5296754"/>
                    <a:pt x="4599534" y="4793713"/>
                    <a:pt x="5074500" y="3973872"/>
                  </a:cubicBezTo>
                  <a:cubicBezTo>
                    <a:pt x="5549466" y="3154032"/>
                    <a:pt x="5549466" y="2142722"/>
                    <a:pt x="5074500" y="1322882"/>
                  </a:cubicBezTo>
                  <a:cubicBezTo>
                    <a:pt x="4599534" y="503041"/>
                    <a:pt x="3722210" y="0"/>
                    <a:pt x="2774733" y="4237"/>
                  </a:cubicBezTo>
                  <a:close/>
                </a:path>
              </a:pathLst>
            </a:custGeom>
            <a:blipFill>
              <a:blip r:embed="rId2"/>
              <a:stretch>
                <a:fillRect l="-6635" t="0" r="-6635" b="0"/>
              </a:stretch>
            </a:blipFill>
          </p:spPr>
        </p:sp>
      </p:grpSp>
      <p:sp>
        <p:nvSpPr>
          <p:cNvPr name="Freeform 11" id="11"/>
          <p:cNvSpPr/>
          <p:nvPr/>
        </p:nvSpPr>
        <p:spPr>
          <a:xfrm flipH="false" flipV="false" rot="0">
            <a:off x="15652706" y="-1342412"/>
            <a:ext cx="4320933" cy="2371112"/>
          </a:xfrm>
          <a:custGeom>
            <a:avLst/>
            <a:gdLst/>
            <a:ahLst/>
            <a:cxnLst/>
            <a:rect r="r" b="b" t="t" l="l"/>
            <a:pathLst>
              <a:path h="2371112" w="4320933">
                <a:moveTo>
                  <a:pt x="0" y="0"/>
                </a:moveTo>
                <a:lnTo>
                  <a:pt x="4320933" y="0"/>
                </a:lnTo>
                <a:lnTo>
                  <a:pt x="4320933" y="2371112"/>
                </a:lnTo>
                <a:lnTo>
                  <a:pt x="0" y="237111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0">
            <a:off x="-1360469" y="9331122"/>
            <a:ext cx="3924501" cy="2153570"/>
          </a:xfrm>
          <a:custGeom>
            <a:avLst/>
            <a:gdLst/>
            <a:ahLst/>
            <a:cxnLst/>
            <a:rect r="r" b="b" t="t" l="l"/>
            <a:pathLst>
              <a:path h="2153570" w="3924501">
                <a:moveTo>
                  <a:pt x="0" y="0"/>
                </a:moveTo>
                <a:lnTo>
                  <a:pt x="3924501" y="0"/>
                </a:lnTo>
                <a:lnTo>
                  <a:pt x="3924501" y="2153570"/>
                </a:lnTo>
                <a:lnTo>
                  <a:pt x="0" y="215357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3" id="13"/>
          <p:cNvSpPr/>
          <p:nvPr/>
        </p:nvSpPr>
        <p:spPr>
          <a:xfrm flipH="false" flipV="false" rot="0">
            <a:off x="383056" y="5825359"/>
            <a:ext cx="9855655" cy="3015889"/>
          </a:xfrm>
          <a:custGeom>
            <a:avLst/>
            <a:gdLst/>
            <a:ahLst/>
            <a:cxnLst/>
            <a:rect r="r" b="b" t="t" l="l"/>
            <a:pathLst>
              <a:path h="3015889" w="9855655">
                <a:moveTo>
                  <a:pt x="0" y="0"/>
                </a:moveTo>
                <a:lnTo>
                  <a:pt x="9855655" y="0"/>
                </a:lnTo>
                <a:lnTo>
                  <a:pt x="9855655" y="3015889"/>
                </a:lnTo>
                <a:lnTo>
                  <a:pt x="0" y="3015889"/>
                </a:lnTo>
                <a:lnTo>
                  <a:pt x="0" y="0"/>
                </a:lnTo>
                <a:close/>
              </a:path>
            </a:pathLst>
          </a:custGeom>
          <a:blipFill>
            <a:blip r:embed="rId5"/>
            <a:stretch>
              <a:fillRect l="-1651" t="-5563" r="0" b="-501"/>
            </a:stretch>
          </a:blipFill>
        </p:spPr>
      </p:sp>
      <p:sp>
        <p:nvSpPr>
          <p:cNvPr name="TextBox 14" id="14"/>
          <p:cNvSpPr txBox="true"/>
          <p:nvPr/>
        </p:nvSpPr>
        <p:spPr>
          <a:xfrm rot="0">
            <a:off x="383056" y="258510"/>
            <a:ext cx="9385642" cy="770190"/>
          </a:xfrm>
          <a:prstGeom prst="rect">
            <a:avLst/>
          </a:prstGeom>
        </p:spPr>
        <p:txBody>
          <a:bodyPr anchor="t" rtlCol="false" tIns="0" lIns="0" bIns="0" rIns="0">
            <a:spAutoFit/>
          </a:bodyPr>
          <a:lstStyle/>
          <a:p>
            <a:pPr algn="l" marL="0" indent="0" lvl="0">
              <a:lnSpc>
                <a:spcPts val="6035"/>
              </a:lnSpc>
              <a:spcBef>
                <a:spcPct val="0"/>
              </a:spcBef>
            </a:pPr>
            <a:r>
              <a:rPr lang="en-US" sz="5029">
                <a:solidFill>
                  <a:srgbClr val="2B1511"/>
                </a:solidFill>
                <a:latin typeface="Canva Sans Bold"/>
                <a:ea typeface="Canva Sans Bold"/>
                <a:cs typeface="Canva Sans Bold"/>
                <a:sym typeface="Canva Sans Bold"/>
              </a:rPr>
              <a:t>Teori Belajar Kognitivisme</a:t>
            </a:r>
          </a:p>
        </p:txBody>
      </p:sp>
      <p:sp>
        <p:nvSpPr>
          <p:cNvPr name="TextBox 15" id="15"/>
          <p:cNvSpPr txBox="true"/>
          <p:nvPr/>
        </p:nvSpPr>
        <p:spPr>
          <a:xfrm rot="0">
            <a:off x="601781" y="1129834"/>
            <a:ext cx="7808478" cy="1777935"/>
          </a:xfrm>
          <a:prstGeom prst="rect">
            <a:avLst/>
          </a:prstGeom>
        </p:spPr>
        <p:txBody>
          <a:bodyPr anchor="t" rtlCol="false" tIns="0" lIns="0" bIns="0" rIns="0">
            <a:spAutoFit/>
          </a:bodyPr>
          <a:lstStyle/>
          <a:p>
            <a:pPr algn="ctr">
              <a:lnSpc>
                <a:spcPts val="4749"/>
              </a:lnSpc>
            </a:pPr>
            <a:r>
              <a:rPr lang="en-US" sz="3124">
                <a:solidFill>
                  <a:srgbClr val="000000"/>
                </a:solidFill>
                <a:latin typeface="DM Sans"/>
                <a:ea typeface="DM Sans"/>
                <a:cs typeface="DM Sans"/>
                <a:sym typeface="DM Sans"/>
              </a:rPr>
              <a:t>Menurut Piaget, ada tiga aspek pada perkembangan kognitif seseorang, yaitu: struktur, isi, dan fungsi kognitif</a:t>
            </a:r>
          </a:p>
        </p:txBody>
      </p:sp>
      <p:sp>
        <p:nvSpPr>
          <p:cNvPr name="TextBox 16" id="16"/>
          <p:cNvSpPr txBox="true"/>
          <p:nvPr/>
        </p:nvSpPr>
        <p:spPr>
          <a:xfrm rot="0">
            <a:off x="8661327" y="9778660"/>
            <a:ext cx="11828699" cy="629247"/>
          </a:xfrm>
          <a:prstGeom prst="rect">
            <a:avLst/>
          </a:prstGeom>
        </p:spPr>
        <p:txBody>
          <a:bodyPr anchor="t" rtlCol="false" tIns="0" lIns="0" bIns="0" rIns="0">
            <a:spAutoFit/>
          </a:bodyPr>
          <a:lstStyle/>
          <a:p>
            <a:pPr algn="ctr">
              <a:lnSpc>
                <a:spcPts val="4562"/>
              </a:lnSpc>
            </a:pPr>
            <a:r>
              <a:rPr lang="en-US" sz="5244">
                <a:solidFill>
                  <a:srgbClr val="E0B15E"/>
                </a:solidFill>
                <a:latin typeface="TAN Headline"/>
                <a:ea typeface="TAN Headline"/>
                <a:cs typeface="TAN Headline"/>
                <a:sym typeface="TAN Headline"/>
              </a:rPr>
              <a:t>Jean Piaget</a:t>
            </a:r>
          </a:p>
        </p:txBody>
      </p:sp>
      <p:sp>
        <p:nvSpPr>
          <p:cNvPr name="TextBox 17" id="17"/>
          <p:cNvSpPr txBox="true"/>
          <p:nvPr/>
        </p:nvSpPr>
        <p:spPr>
          <a:xfrm rot="0">
            <a:off x="383056" y="3363897"/>
            <a:ext cx="9385642" cy="1533305"/>
          </a:xfrm>
          <a:prstGeom prst="rect">
            <a:avLst/>
          </a:prstGeom>
        </p:spPr>
        <p:txBody>
          <a:bodyPr anchor="t" rtlCol="false" tIns="0" lIns="0" bIns="0" rIns="0">
            <a:spAutoFit/>
          </a:bodyPr>
          <a:lstStyle/>
          <a:p>
            <a:pPr algn="ctr" marL="0" indent="0" lvl="0">
              <a:lnSpc>
                <a:spcPts val="6035"/>
              </a:lnSpc>
              <a:spcBef>
                <a:spcPct val="0"/>
              </a:spcBef>
            </a:pPr>
            <a:r>
              <a:rPr lang="en-US" sz="5029">
                <a:solidFill>
                  <a:srgbClr val="2B1511"/>
                </a:solidFill>
                <a:latin typeface="Canva Sans Bold"/>
                <a:ea typeface="Canva Sans Bold"/>
                <a:cs typeface="Canva Sans Bold"/>
                <a:sym typeface="Canva Sans Bold"/>
              </a:rPr>
              <a:t>Empat Tahap Perkembangan Kognitif Menurut Piaget</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0B15E"/>
        </a:solidFill>
      </p:bgPr>
    </p:bg>
    <p:spTree>
      <p:nvGrpSpPr>
        <p:cNvPr id="1" name=""/>
        <p:cNvGrpSpPr/>
        <p:nvPr/>
      </p:nvGrpSpPr>
      <p:grpSpPr>
        <a:xfrm>
          <a:off x="0" y="0"/>
          <a:ext cx="0" cy="0"/>
          <a:chOff x="0" y="0"/>
          <a:chExt cx="0" cy="0"/>
        </a:xfrm>
      </p:grpSpPr>
      <p:sp>
        <p:nvSpPr>
          <p:cNvPr name="Freeform 2" id="2"/>
          <p:cNvSpPr/>
          <p:nvPr/>
        </p:nvSpPr>
        <p:spPr>
          <a:xfrm flipH="false" flipV="false" rot="0">
            <a:off x="3616745" y="61279"/>
            <a:ext cx="11859869" cy="967421"/>
          </a:xfrm>
          <a:custGeom>
            <a:avLst/>
            <a:gdLst/>
            <a:ahLst/>
            <a:cxnLst/>
            <a:rect r="r" b="b" t="t" l="l"/>
            <a:pathLst>
              <a:path h="967421" w="11859869">
                <a:moveTo>
                  <a:pt x="0" y="0"/>
                </a:moveTo>
                <a:lnTo>
                  <a:pt x="11859870" y="0"/>
                </a:lnTo>
                <a:lnTo>
                  <a:pt x="11859870" y="967421"/>
                </a:lnTo>
                <a:lnTo>
                  <a:pt x="0" y="967421"/>
                </a:lnTo>
                <a:lnTo>
                  <a:pt x="0" y="0"/>
                </a:lnTo>
                <a:close/>
              </a:path>
            </a:pathLst>
          </a:custGeom>
          <a:blipFill>
            <a:blip r:embed="rId2"/>
            <a:stretch>
              <a:fillRect l="0" t="0" r="0" b="0"/>
            </a:stretch>
          </a:blipFill>
        </p:spPr>
      </p:sp>
      <p:sp>
        <p:nvSpPr>
          <p:cNvPr name="Freeform 3" id="3"/>
          <p:cNvSpPr/>
          <p:nvPr/>
        </p:nvSpPr>
        <p:spPr>
          <a:xfrm flipH="false" flipV="false" rot="0">
            <a:off x="2822375" y="1211040"/>
            <a:ext cx="13448610" cy="9075960"/>
          </a:xfrm>
          <a:custGeom>
            <a:avLst/>
            <a:gdLst/>
            <a:ahLst/>
            <a:cxnLst/>
            <a:rect r="r" b="b" t="t" l="l"/>
            <a:pathLst>
              <a:path h="9075960" w="13448610">
                <a:moveTo>
                  <a:pt x="0" y="0"/>
                </a:moveTo>
                <a:lnTo>
                  <a:pt x="13448610" y="0"/>
                </a:lnTo>
                <a:lnTo>
                  <a:pt x="13448610" y="9075960"/>
                </a:lnTo>
                <a:lnTo>
                  <a:pt x="0" y="9075960"/>
                </a:lnTo>
                <a:lnTo>
                  <a:pt x="0" y="0"/>
                </a:lnTo>
                <a:close/>
              </a:path>
            </a:pathLst>
          </a:custGeom>
          <a:blipFill>
            <a:blip r:embed="rId3"/>
            <a:stretch>
              <a:fillRect l="0" t="-840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0B15E"/>
        </a:solidFill>
      </p:bgPr>
    </p:bg>
    <p:spTree>
      <p:nvGrpSpPr>
        <p:cNvPr id="1" name=""/>
        <p:cNvGrpSpPr/>
        <p:nvPr/>
      </p:nvGrpSpPr>
      <p:grpSpPr>
        <a:xfrm>
          <a:off x="0" y="0"/>
          <a:ext cx="0" cy="0"/>
          <a:chOff x="0" y="0"/>
          <a:chExt cx="0" cy="0"/>
        </a:xfrm>
      </p:grpSpPr>
      <p:grpSp>
        <p:nvGrpSpPr>
          <p:cNvPr name="Group 2" id="2"/>
          <p:cNvGrpSpPr/>
          <p:nvPr/>
        </p:nvGrpSpPr>
        <p:grpSpPr>
          <a:xfrm rot="0">
            <a:off x="2999454" y="446970"/>
            <a:ext cx="12289093" cy="1163460"/>
            <a:chOff x="0" y="0"/>
            <a:chExt cx="3236633" cy="306426"/>
          </a:xfrm>
        </p:grpSpPr>
        <p:sp>
          <p:nvSpPr>
            <p:cNvPr name="Freeform 3" id="3"/>
            <p:cNvSpPr/>
            <p:nvPr/>
          </p:nvSpPr>
          <p:spPr>
            <a:xfrm flipH="false" flipV="false" rot="0">
              <a:off x="0" y="0"/>
              <a:ext cx="3236633" cy="306426"/>
            </a:xfrm>
            <a:custGeom>
              <a:avLst/>
              <a:gdLst/>
              <a:ahLst/>
              <a:cxnLst/>
              <a:rect r="r" b="b" t="t" l="l"/>
              <a:pathLst>
                <a:path h="306426" w="3236633">
                  <a:moveTo>
                    <a:pt x="7560" y="0"/>
                  </a:moveTo>
                  <a:lnTo>
                    <a:pt x="3229074" y="0"/>
                  </a:lnTo>
                  <a:cubicBezTo>
                    <a:pt x="3233249" y="0"/>
                    <a:pt x="3236633" y="3385"/>
                    <a:pt x="3236633" y="7560"/>
                  </a:cubicBezTo>
                  <a:lnTo>
                    <a:pt x="3236633" y="298866"/>
                  </a:lnTo>
                  <a:cubicBezTo>
                    <a:pt x="3236633" y="300871"/>
                    <a:pt x="3235837" y="302794"/>
                    <a:pt x="3234419" y="304211"/>
                  </a:cubicBezTo>
                  <a:cubicBezTo>
                    <a:pt x="3233001" y="305629"/>
                    <a:pt x="3231079" y="306426"/>
                    <a:pt x="3229074" y="306426"/>
                  </a:cubicBezTo>
                  <a:lnTo>
                    <a:pt x="7560" y="306426"/>
                  </a:lnTo>
                  <a:cubicBezTo>
                    <a:pt x="5555" y="306426"/>
                    <a:pt x="3632" y="305629"/>
                    <a:pt x="2214" y="304211"/>
                  </a:cubicBezTo>
                  <a:cubicBezTo>
                    <a:pt x="796" y="302794"/>
                    <a:pt x="0" y="300871"/>
                    <a:pt x="0" y="298866"/>
                  </a:cubicBezTo>
                  <a:lnTo>
                    <a:pt x="0" y="7560"/>
                  </a:lnTo>
                  <a:cubicBezTo>
                    <a:pt x="0" y="5555"/>
                    <a:pt x="796" y="3632"/>
                    <a:pt x="2214" y="2214"/>
                  </a:cubicBezTo>
                  <a:cubicBezTo>
                    <a:pt x="3632" y="796"/>
                    <a:pt x="5555" y="0"/>
                    <a:pt x="7560" y="0"/>
                  </a:cubicBezTo>
                  <a:close/>
                </a:path>
              </a:pathLst>
            </a:custGeom>
            <a:solidFill>
              <a:srgbClr val="FFFFFF"/>
            </a:solidFill>
            <a:ln cap="sq">
              <a:noFill/>
              <a:prstDash val="solid"/>
              <a:miter/>
            </a:ln>
          </p:spPr>
        </p:sp>
        <p:sp>
          <p:nvSpPr>
            <p:cNvPr name="TextBox 4" id="4"/>
            <p:cNvSpPr txBox="true"/>
            <p:nvPr/>
          </p:nvSpPr>
          <p:spPr>
            <a:xfrm>
              <a:off x="0" y="-66675"/>
              <a:ext cx="3236633" cy="373101"/>
            </a:xfrm>
            <a:prstGeom prst="rect">
              <a:avLst/>
            </a:prstGeom>
          </p:spPr>
          <p:txBody>
            <a:bodyPr anchor="ctr" rtlCol="false" tIns="215900" lIns="215900" bIns="215900" rIns="215900"/>
            <a:lstStyle/>
            <a:p>
              <a:pPr algn="ctr" marL="0" indent="0" lvl="0">
                <a:lnSpc>
                  <a:spcPts val="5179"/>
                </a:lnSpc>
                <a:spcBef>
                  <a:spcPct val="0"/>
                </a:spcBef>
              </a:pPr>
              <a:r>
                <a:rPr lang="en-US" sz="3699">
                  <a:solidFill>
                    <a:srgbClr val="2B1511"/>
                  </a:solidFill>
                  <a:latin typeface="Canva Sans Bold"/>
                  <a:ea typeface="Canva Sans Bold"/>
                  <a:cs typeface="Canva Sans Bold"/>
                  <a:sym typeface="Canva Sans Bold"/>
                </a:rPr>
                <a:t>Faktor yang Mempengaruhi Perkembangan Kognitif</a:t>
              </a:r>
            </a:p>
          </p:txBody>
        </p:sp>
      </p:grpSp>
      <p:sp>
        <p:nvSpPr>
          <p:cNvPr name="Freeform 5" id="5"/>
          <p:cNvSpPr/>
          <p:nvPr/>
        </p:nvSpPr>
        <p:spPr>
          <a:xfrm flipH="false" flipV="false" rot="0">
            <a:off x="2236740" y="1939455"/>
            <a:ext cx="14259846" cy="8045320"/>
          </a:xfrm>
          <a:custGeom>
            <a:avLst/>
            <a:gdLst/>
            <a:ahLst/>
            <a:cxnLst/>
            <a:rect r="r" b="b" t="t" l="l"/>
            <a:pathLst>
              <a:path h="8045320" w="14259846">
                <a:moveTo>
                  <a:pt x="0" y="0"/>
                </a:moveTo>
                <a:lnTo>
                  <a:pt x="14259847" y="0"/>
                </a:lnTo>
                <a:lnTo>
                  <a:pt x="14259847" y="8045319"/>
                </a:lnTo>
                <a:lnTo>
                  <a:pt x="0" y="8045319"/>
                </a:lnTo>
                <a:lnTo>
                  <a:pt x="0" y="0"/>
                </a:lnTo>
                <a:close/>
              </a:path>
            </a:pathLst>
          </a:custGeom>
          <a:blipFill>
            <a:blip r:embed="rId2"/>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E0B15E"/>
        </a:solidFill>
      </p:bgPr>
    </p:bg>
    <p:spTree>
      <p:nvGrpSpPr>
        <p:cNvPr id="1" name=""/>
        <p:cNvGrpSpPr/>
        <p:nvPr/>
      </p:nvGrpSpPr>
      <p:grpSpPr>
        <a:xfrm>
          <a:off x="0" y="0"/>
          <a:ext cx="0" cy="0"/>
          <a:chOff x="0" y="0"/>
          <a:chExt cx="0" cy="0"/>
        </a:xfrm>
      </p:grpSpPr>
      <p:grpSp>
        <p:nvGrpSpPr>
          <p:cNvPr name="Group 2" id="2"/>
          <p:cNvGrpSpPr/>
          <p:nvPr/>
        </p:nvGrpSpPr>
        <p:grpSpPr>
          <a:xfrm rot="0">
            <a:off x="11643301" y="5175645"/>
            <a:ext cx="10464525" cy="10464525"/>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EB"/>
            </a:solidFill>
            <a:ln cap="sq">
              <a:noFill/>
              <a:prstDash val="solid"/>
              <a:miter/>
            </a:ln>
          </p:spPr>
        </p:sp>
        <p:sp>
          <p:nvSpPr>
            <p:cNvPr name="TextBox 4" id="4"/>
            <p:cNvSpPr txBox="true"/>
            <p:nvPr/>
          </p:nvSpPr>
          <p:spPr>
            <a:xfrm>
              <a:off x="76200" y="47625"/>
              <a:ext cx="660400" cy="688975"/>
            </a:xfrm>
            <a:prstGeom prst="rect">
              <a:avLst/>
            </a:prstGeom>
          </p:spPr>
          <p:txBody>
            <a:bodyPr anchor="ctr" rtlCol="false" tIns="50800" lIns="50800" bIns="50800" rIns="50800"/>
            <a:lstStyle/>
            <a:p>
              <a:pPr algn="ctr" marL="0" indent="0" lvl="0">
                <a:lnSpc>
                  <a:spcPts val="2590"/>
                </a:lnSpc>
                <a:spcBef>
                  <a:spcPct val="0"/>
                </a:spcBef>
              </a:pPr>
            </a:p>
          </p:txBody>
        </p:sp>
      </p:grpSp>
      <p:grpSp>
        <p:nvGrpSpPr>
          <p:cNvPr name="Group 5" id="5"/>
          <p:cNvGrpSpPr/>
          <p:nvPr/>
        </p:nvGrpSpPr>
        <p:grpSpPr>
          <a:xfrm rot="0">
            <a:off x="-1899018" y="-2452524"/>
            <a:ext cx="12607523" cy="12607523"/>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EB"/>
            </a:solidFill>
            <a:ln cap="sq">
              <a:noFill/>
              <a:prstDash val="solid"/>
              <a:miter/>
            </a:ln>
          </p:spPr>
        </p:sp>
        <p:sp>
          <p:nvSpPr>
            <p:cNvPr name="TextBox 7" id="7"/>
            <p:cNvSpPr txBox="true"/>
            <p:nvPr/>
          </p:nvSpPr>
          <p:spPr>
            <a:xfrm>
              <a:off x="76200" y="47625"/>
              <a:ext cx="660400" cy="688975"/>
            </a:xfrm>
            <a:prstGeom prst="rect">
              <a:avLst/>
            </a:prstGeom>
          </p:spPr>
          <p:txBody>
            <a:bodyPr anchor="ctr" rtlCol="false" tIns="50800" lIns="50800" bIns="50800" rIns="50800"/>
            <a:lstStyle/>
            <a:p>
              <a:pPr algn="ctr" marL="0" indent="0" lvl="0">
                <a:lnSpc>
                  <a:spcPts val="2590"/>
                </a:lnSpc>
                <a:spcBef>
                  <a:spcPct val="0"/>
                </a:spcBef>
              </a:pPr>
            </a:p>
          </p:txBody>
        </p:sp>
      </p:grpSp>
      <p:grpSp>
        <p:nvGrpSpPr>
          <p:cNvPr name="Group 8" id="8"/>
          <p:cNvGrpSpPr>
            <a:grpSpLocks noChangeAspect="true"/>
          </p:cNvGrpSpPr>
          <p:nvPr/>
        </p:nvGrpSpPr>
        <p:grpSpPr>
          <a:xfrm rot="0">
            <a:off x="10238711" y="2312437"/>
            <a:ext cx="7842561" cy="7842561"/>
            <a:chOff x="0" y="0"/>
            <a:chExt cx="6350000" cy="6350000"/>
          </a:xfrm>
        </p:grpSpPr>
        <p:sp>
          <p:nvSpPr>
            <p:cNvPr name="Freeform 9" id="9"/>
            <p:cNvSpPr/>
            <p:nvPr/>
          </p:nvSpPr>
          <p:spPr>
            <a:xfrm flipH="false" flipV="false" rot="0">
              <a:off x="-156812" y="-5088"/>
              <a:ext cx="6663624" cy="6360176"/>
            </a:xfrm>
            <a:custGeom>
              <a:avLst/>
              <a:gdLst/>
              <a:ahLst/>
              <a:cxnLst/>
              <a:rect r="r" b="b" t="t" l="l"/>
              <a:pathLst>
                <a:path h="6360176" w="6663624">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FAEB"/>
            </a:solidFill>
          </p:spPr>
        </p:sp>
        <p:sp>
          <p:nvSpPr>
            <p:cNvPr name="Freeform 10" id="10"/>
            <p:cNvSpPr/>
            <p:nvPr/>
          </p:nvSpPr>
          <p:spPr>
            <a:xfrm flipH="false" flipV="false" rot="0">
              <a:off x="400267" y="526623"/>
              <a:ext cx="5549466" cy="5296755"/>
            </a:xfrm>
            <a:custGeom>
              <a:avLst/>
              <a:gdLst/>
              <a:ahLst/>
              <a:cxnLst/>
              <a:rect r="r" b="b" t="t" l="l"/>
              <a:pathLst>
                <a:path h="5296755" w="5549466">
                  <a:moveTo>
                    <a:pt x="2774733" y="4237"/>
                  </a:moveTo>
                  <a:cubicBezTo>
                    <a:pt x="1827256" y="0"/>
                    <a:pt x="949932" y="503041"/>
                    <a:pt x="474966" y="1322882"/>
                  </a:cubicBezTo>
                  <a:cubicBezTo>
                    <a:pt x="0" y="2142722"/>
                    <a:pt x="0" y="3154032"/>
                    <a:pt x="474966" y="3973872"/>
                  </a:cubicBezTo>
                  <a:cubicBezTo>
                    <a:pt x="949932" y="4793713"/>
                    <a:pt x="1827256" y="5296754"/>
                    <a:pt x="2774733" y="5292517"/>
                  </a:cubicBezTo>
                  <a:cubicBezTo>
                    <a:pt x="3722210" y="5296754"/>
                    <a:pt x="4599534" y="4793713"/>
                    <a:pt x="5074500" y="3973872"/>
                  </a:cubicBezTo>
                  <a:cubicBezTo>
                    <a:pt x="5549466" y="3154032"/>
                    <a:pt x="5549466" y="2142722"/>
                    <a:pt x="5074500" y="1322882"/>
                  </a:cubicBezTo>
                  <a:cubicBezTo>
                    <a:pt x="4599534" y="503041"/>
                    <a:pt x="3722210" y="0"/>
                    <a:pt x="2774733" y="4237"/>
                  </a:cubicBezTo>
                  <a:close/>
                </a:path>
              </a:pathLst>
            </a:custGeom>
            <a:blipFill>
              <a:blip r:embed="rId2"/>
              <a:stretch>
                <a:fillRect l="-7962" t="0" r="-7962" b="0"/>
              </a:stretch>
            </a:blipFill>
          </p:spPr>
        </p:sp>
      </p:grpSp>
      <p:sp>
        <p:nvSpPr>
          <p:cNvPr name="Freeform 11" id="11"/>
          <p:cNvSpPr/>
          <p:nvPr/>
        </p:nvSpPr>
        <p:spPr>
          <a:xfrm flipH="false" flipV="false" rot="0">
            <a:off x="15652706" y="-1342412"/>
            <a:ext cx="4320933" cy="2371112"/>
          </a:xfrm>
          <a:custGeom>
            <a:avLst/>
            <a:gdLst/>
            <a:ahLst/>
            <a:cxnLst/>
            <a:rect r="r" b="b" t="t" l="l"/>
            <a:pathLst>
              <a:path h="2371112" w="4320933">
                <a:moveTo>
                  <a:pt x="0" y="0"/>
                </a:moveTo>
                <a:lnTo>
                  <a:pt x="4320933" y="0"/>
                </a:lnTo>
                <a:lnTo>
                  <a:pt x="4320933" y="2371112"/>
                </a:lnTo>
                <a:lnTo>
                  <a:pt x="0" y="237111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0">
            <a:off x="-1360469" y="9331122"/>
            <a:ext cx="3924501" cy="2153570"/>
          </a:xfrm>
          <a:custGeom>
            <a:avLst/>
            <a:gdLst/>
            <a:ahLst/>
            <a:cxnLst/>
            <a:rect r="r" b="b" t="t" l="l"/>
            <a:pathLst>
              <a:path h="2153570" w="3924501">
                <a:moveTo>
                  <a:pt x="0" y="0"/>
                </a:moveTo>
                <a:lnTo>
                  <a:pt x="3924501" y="0"/>
                </a:lnTo>
                <a:lnTo>
                  <a:pt x="3924501" y="2153570"/>
                </a:lnTo>
                <a:lnTo>
                  <a:pt x="0" y="215357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3" id="13"/>
          <p:cNvSpPr txBox="true"/>
          <p:nvPr/>
        </p:nvSpPr>
        <p:spPr>
          <a:xfrm rot="0">
            <a:off x="383056" y="258510"/>
            <a:ext cx="9385642" cy="771415"/>
          </a:xfrm>
          <a:prstGeom prst="rect">
            <a:avLst/>
          </a:prstGeom>
        </p:spPr>
        <p:txBody>
          <a:bodyPr anchor="t" rtlCol="false" tIns="0" lIns="0" bIns="0" rIns="0">
            <a:spAutoFit/>
          </a:bodyPr>
          <a:lstStyle/>
          <a:p>
            <a:pPr algn="ctr" marL="0" indent="0" lvl="0">
              <a:lnSpc>
                <a:spcPts val="6035"/>
              </a:lnSpc>
              <a:spcBef>
                <a:spcPct val="0"/>
              </a:spcBef>
            </a:pPr>
            <a:r>
              <a:rPr lang="en-US" sz="5029">
                <a:solidFill>
                  <a:srgbClr val="2B1511"/>
                </a:solidFill>
                <a:latin typeface="Canva Sans Bold"/>
                <a:ea typeface="Canva Sans Bold"/>
                <a:cs typeface="Canva Sans Bold"/>
                <a:sym typeface="Canva Sans Bold"/>
              </a:rPr>
              <a:t>Teori Belajar Bermakna </a:t>
            </a:r>
          </a:p>
        </p:txBody>
      </p:sp>
      <p:sp>
        <p:nvSpPr>
          <p:cNvPr name="TextBox 14" id="14"/>
          <p:cNvSpPr txBox="true"/>
          <p:nvPr/>
        </p:nvSpPr>
        <p:spPr>
          <a:xfrm rot="0">
            <a:off x="601781" y="1129834"/>
            <a:ext cx="8748065" cy="7178412"/>
          </a:xfrm>
          <a:prstGeom prst="rect">
            <a:avLst/>
          </a:prstGeom>
        </p:spPr>
        <p:txBody>
          <a:bodyPr anchor="t" rtlCol="false" tIns="0" lIns="0" bIns="0" rIns="0">
            <a:spAutoFit/>
          </a:bodyPr>
          <a:lstStyle/>
          <a:p>
            <a:pPr algn="ctr">
              <a:lnSpc>
                <a:spcPts val="4749"/>
              </a:lnSpc>
            </a:pPr>
            <a:r>
              <a:rPr lang="en-US" sz="3124">
                <a:solidFill>
                  <a:srgbClr val="000000"/>
                </a:solidFill>
                <a:latin typeface="DM Sans"/>
                <a:ea typeface="DM Sans"/>
                <a:cs typeface="DM Sans"/>
                <a:sym typeface="DM Sans"/>
              </a:rPr>
              <a:t>Menurut Ausubel terdapat dua jenis belajar  yaitu belajar hafalan(rote-learning) dan belajar bermakna (meaningful-learning).</a:t>
            </a:r>
          </a:p>
          <a:p>
            <a:pPr algn="ctr">
              <a:lnSpc>
                <a:spcPts val="4749"/>
              </a:lnSpc>
            </a:pPr>
            <a:r>
              <a:rPr lang="en-US" sz="3124">
                <a:solidFill>
                  <a:srgbClr val="000000"/>
                </a:solidFill>
                <a:latin typeface="DM Sans"/>
                <a:ea typeface="DM Sans"/>
                <a:cs typeface="DM Sans"/>
                <a:sym typeface="DM Sans"/>
              </a:rPr>
              <a:t>Ausubel menyatakan hal berikut sebagaimana dikutip Bell (1978) mengenai belajar hafalan (rote-learning)</a:t>
            </a:r>
          </a:p>
          <a:p>
            <a:pPr algn="ctr">
              <a:lnSpc>
                <a:spcPts val="4749"/>
              </a:lnSpc>
            </a:pPr>
            <a:r>
              <a:rPr lang="en-US" sz="3124">
                <a:solidFill>
                  <a:srgbClr val="000000"/>
                </a:solidFill>
                <a:latin typeface="DM Sans"/>
                <a:ea typeface="DM Sans"/>
                <a:cs typeface="DM Sans"/>
                <a:sym typeface="DM Sans"/>
              </a:rPr>
              <a:t>Jika seorang siswa berkeinginan untuk mengingat sesuatu tanpa mengaitkan dengan hal yang lain maka baik proses maupun hasil pembelajarannya dapat dinyatakan sebagai hafalan (rote) dan tidak akan bermakna (meaningless) sama sekali baginya. </a:t>
            </a:r>
          </a:p>
        </p:txBody>
      </p:sp>
      <p:sp>
        <p:nvSpPr>
          <p:cNvPr name="TextBox 15" id="15"/>
          <p:cNvSpPr txBox="true"/>
          <p:nvPr/>
        </p:nvSpPr>
        <p:spPr>
          <a:xfrm rot="0">
            <a:off x="10124784" y="9778660"/>
            <a:ext cx="9848855" cy="629247"/>
          </a:xfrm>
          <a:prstGeom prst="rect">
            <a:avLst/>
          </a:prstGeom>
        </p:spPr>
        <p:txBody>
          <a:bodyPr anchor="t" rtlCol="false" tIns="0" lIns="0" bIns="0" rIns="0">
            <a:spAutoFit/>
          </a:bodyPr>
          <a:lstStyle/>
          <a:p>
            <a:pPr algn="ctr">
              <a:lnSpc>
                <a:spcPts val="4562"/>
              </a:lnSpc>
            </a:pPr>
            <a:r>
              <a:rPr lang="en-US" sz="5244">
                <a:solidFill>
                  <a:srgbClr val="E0B15E"/>
                </a:solidFill>
                <a:latin typeface="TAN Headline"/>
                <a:ea typeface="TAN Headline"/>
                <a:cs typeface="TAN Headline"/>
                <a:sym typeface="TAN Headline"/>
              </a:rPr>
              <a:t>David P.Audubel</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E0B15E"/>
        </a:solidFill>
      </p:bgPr>
    </p:bg>
    <p:spTree>
      <p:nvGrpSpPr>
        <p:cNvPr id="1" name=""/>
        <p:cNvGrpSpPr/>
        <p:nvPr/>
      </p:nvGrpSpPr>
      <p:grpSpPr>
        <a:xfrm>
          <a:off x="0" y="0"/>
          <a:ext cx="0" cy="0"/>
          <a:chOff x="0" y="0"/>
          <a:chExt cx="0" cy="0"/>
        </a:xfrm>
      </p:grpSpPr>
      <p:grpSp>
        <p:nvGrpSpPr>
          <p:cNvPr name="Group 2" id="2"/>
          <p:cNvGrpSpPr/>
          <p:nvPr/>
        </p:nvGrpSpPr>
        <p:grpSpPr>
          <a:xfrm rot="0">
            <a:off x="2999454" y="446970"/>
            <a:ext cx="12289093" cy="1163460"/>
            <a:chOff x="0" y="0"/>
            <a:chExt cx="3236633" cy="306426"/>
          </a:xfrm>
        </p:grpSpPr>
        <p:sp>
          <p:nvSpPr>
            <p:cNvPr name="Freeform 3" id="3"/>
            <p:cNvSpPr/>
            <p:nvPr/>
          </p:nvSpPr>
          <p:spPr>
            <a:xfrm flipH="false" flipV="false" rot="0">
              <a:off x="0" y="0"/>
              <a:ext cx="3236633" cy="306426"/>
            </a:xfrm>
            <a:custGeom>
              <a:avLst/>
              <a:gdLst/>
              <a:ahLst/>
              <a:cxnLst/>
              <a:rect r="r" b="b" t="t" l="l"/>
              <a:pathLst>
                <a:path h="306426" w="3236633">
                  <a:moveTo>
                    <a:pt x="7560" y="0"/>
                  </a:moveTo>
                  <a:lnTo>
                    <a:pt x="3229074" y="0"/>
                  </a:lnTo>
                  <a:cubicBezTo>
                    <a:pt x="3233249" y="0"/>
                    <a:pt x="3236633" y="3385"/>
                    <a:pt x="3236633" y="7560"/>
                  </a:cubicBezTo>
                  <a:lnTo>
                    <a:pt x="3236633" y="298866"/>
                  </a:lnTo>
                  <a:cubicBezTo>
                    <a:pt x="3236633" y="300871"/>
                    <a:pt x="3235837" y="302794"/>
                    <a:pt x="3234419" y="304211"/>
                  </a:cubicBezTo>
                  <a:cubicBezTo>
                    <a:pt x="3233001" y="305629"/>
                    <a:pt x="3231079" y="306426"/>
                    <a:pt x="3229074" y="306426"/>
                  </a:cubicBezTo>
                  <a:lnTo>
                    <a:pt x="7560" y="306426"/>
                  </a:lnTo>
                  <a:cubicBezTo>
                    <a:pt x="5555" y="306426"/>
                    <a:pt x="3632" y="305629"/>
                    <a:pt x="2214" y="304211"/>
                  </a:cubicBezTo>
                  <a:cubicBezTo>
                    <a:pt x="796" y="302794"/>
                    <a:pt x="0" y="300871"/>
                    <a:pt x="0" y="298866"/>
                  </a:cubicBezTo>
                  <a:lnTo>
                    <a:pt x="0" y="7560"/>
                  </a:lnTo>
                  <a:cubicBezTo>
                    <a:pt x="0" y="5555"/>
                    <a:pt x="796" y="3632"/>
                    <a:pt x="2214" y="2214"/>
                  </a:cubicBezTo>
                  <a:cubicBezTo>
                    <a:pt x="3632" y="796"/>
                    <a:pt x="5555" y="0"/>
                    <a:pt x="7560" y="0"/>
                  </a:cubicBezTo>
                  <a:close/>
                </a:path>
              </a:pathLst>
            </a:custGeom>
            <a:solidFill>
              <a:srgbClr val="FFFFFF"/>
            </a:solidFill>
            <a:ln cap="sq">
              <a:noFill/>
              <a:prstDash val="solid"/>
              <a:miter/>
            </a:ln>
          </p:spPr>
        </p:sp>
        <p:sp>
          <p:nvSpPr>
            <p:cNvPr name="TextBox 4" id="4"/>
            <p:cNvSpPr txBox="true"/>
            <p:nvPr/>
          </p:nvSpPr>
          <p:spPr>
            <a:xfrm>
              <a:off x="0" y="-66675"/>
              <a:ext cx="3236633" cy="373101"/>
            </a:xfrm>
            <a:prstGeom prst="rect">
              <a:avLst/>
            </a:prstGeom>
          </p:spPr>
          <p:txBody>
            <a:bodyPr anchor="ctr" rtlCol="false" tIns="215900" lIns="215900" bIns="215900" rIns="215900"/>
            <a:lstStyle/>
            <a:p>
              <a:pPr algn="ctr" marL="0" indent="0" lvl="0">
                <a:lnSpc>
                  <a:spcPts val="5179"/>
                </a:lnSpc>
                <a:spcBef>
                  <a:spcPct val="0"/>
                </a:spcBef>
              </a:pPr>
              <a:r>
                <a:rPr lang="en-US" sz="3699">
                  <a:solidFill>
                    <a:srgbClr val="2B1511"/>
                  </a:solidFill>
                  <a:latin typeface="Canva Sans Bold"/>
                  <a:ea typeface="Canva Sans Bold"/>
                  <a:cs typeface="Canva Sans Bold"/>
                  <a:sym typeface="Canva Sans Bold"/>
                </a:rPr>
                <a:t>Inti Teori Belajar</a:t>
              </a:r>
              <a:r>
                <a:rPr lang="en-US" sz="3699">
                  <a:solidFill>
                    <a:srgbClr val="2B1511"/>
                  </a:solidFill>
                  <a:latin typeface="Canva Sans Bold Italics"/>
                  <a:ea typeface="Canva Sans Bold Italics"/>
                  <a:cs typeface="Canva Sans Bold Italics"/>
                  <a:sym typeface="Canva Sans Bold Italics"/>
                </a:rPr>
                <a:t> Meaningfullearning</a:t>
              </a:r>
            </a:p>
          </p:txBody>
        </p:sp>
      </p:grpSp>
      <p:sp>
        <p:nvSpPr>
          <p:cNvPr name="Freeform 5" id="5"/>
          <p:cNvSpPr/>
          <p:nvPr/>
        </p:nvSpPr>
        <p:spPr>
          <a:xfrm flipH="false" flipV="false" rot="0">
            <a:off x="1584546" y="1610430"/>
            <a:ext cx="15118908" cy="8451630"/>
          </a:xfrm>
          <a:custGeom>
            <a:avLst/>
            <a:gdLst/>
            <a:ahLst/>
            <a:cxnLst/>
            <a:rect r="r" b="b" t="t" l="l"/>
            <a:pathLst>
              <a:path h="8451630" w="15118908">
                <a:moveTo>
                  <a:pt x="0" y="0"/>
                </a:moveTo>
                <a:lnTo>
                  <a:pt x="15118908" y="0"/>
                </a:lnTo>
                <a:lnTo>
                  <a:pt x="15118908" y="8451630"/>
                </a:lnTo>
                <a:lnTo>
                  <a:pt x="0" y="8451630"/>
                </a:lnTo>
                <a:lnTo>
                  <a:pt x="0" y="0"/>
                </a:lnTo>
                <a:close/>
              </a:path>
            </a:pathLst>
          </a:custGeom>
          <a:blipFill>
            <a:blip r:embed="rId2"/>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E0B15E"/>
        </a:solidFill>
      </p:bgPr>
    </p:bg>
    <p:spTree>
      <p:nvGrpSpPr>
        <p:cNvPr id="1" name=""/>
        <p:cNvGrpSpPr/>
        <p:nvPr/>
      </p:nvGrpSpPr>
      <p:grpSpPr>
        <a:xfrm>
          <a:off x="0" y="0"/>
          <a:ext cx="0" cy="0"/>
          <a:chOff x="0" y="0"/>
          <a:chExt cx="0" cy="0"/>
        </a:xfrm>
      </p:grpSpPr>
      <p:grpSp>
        <p:nvGrpSpPr>
          <p:cNvPr name="Group 2" id="2"/>
          <p:cNvGrpSpPr/>
          <p:nvPr/>
        </p:nvGrpSpPr>
        <p:grpSpPr>
          <a:xfrm rot="0">
            <a:off x="11643301" y="5175645"/>
            <a:ext cx="10464525" cy="10464525"/>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EB"/>
            </a:solidFill>
            <a:ln cap="sq">
              <a:noFill/>
              <a:prstDash val="solid"/>
              <a:miter/>
            </a:ln>
          </p:spPr>
        </p:sp>
        <p:sp>
          <p:nvSpPr>
            <p:cNvPr name="TextBox 4" id="4"/>
            <p:cNvSpPr txBox="true"/>
            <p:nvPr/>
          </p:nvSpPr>
          <p:spPr>
            <a:xfrm>
              <a:off x="76200" y="47625"/>
              <a:ext cx="660400" cy="688975"/>
            </a:xfrm>
            <a:prstGeom prst="rect">
              <a:avLst/>
            </a:prstGeom>
          </p:spPr>
          <p:txBody>
            <a:bodyPr anchor="ctr" rtlCol="false" tIns="50800" lIns="50800" bIns="50800" rIns="50800"/>
            <a:lstStyle/>
            <a:p>
              <a:pPr algn="ctr" marL="0" indent="0" lvl="0">
                <a:lnSpc>
                  <a:spcPts val="2590"/>
                </a:lnSpc>
                <a:spcBef>
                  <a:spcPct val="0"/>
                </a:spcBef>
              </a:pPr>
            </a:p>
          </p:txBody>
        </p:sp>
      </p:grpSp>
      <p:grpSp>
        <p:nvGrpSpPr>
          <p:cNvPr name="Group 5" id="5"/>
          <p:cNvGrpSpPr/>
          <p:nvPr/>
        </p:nvGrpSpPr>
        <p:grpSpPr>
          <a:xfrm rot="0">
            <a:off x="-1899018" y="-2452524"/>
            <a:ext cx="12607523" cy="12607523"/>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EB"/>
            </a:solidFill>
            <a:ln cap="sq">
              <a:noFill/>
              <a:prstDash val="solid"/>
              <a:miter/>
            </a:ln>
          </p:spPr>
        </p:sp>
        <p:sp>
          <p:nvSpPr>
            <p:cNvPr name="TextBox 7" id="7"/>
            <p:cNvSpPr txBox="true"/>
            <p:nvPr/>
          </p:nvSpPr>
          <p:spPr>
            <a:xfrm>
              <a:off x="76200" y="47625"/>
              <a:ext cx="660400" cy="688975"/>
            </a:xfrm>
            <a:prstGeom prst="rect">
              <a:avLst/>
            </a:prstGeom>
          </p:spPr>
          <p:txBody>
            <a:bodyPr anchor="ctr" rtlCol="false" tIns="50800" lIns="50800" bIns="50800" rIns="50800"/>
            <a:lstStyle/>
            <a:p>
              <a:pPr algn="ctr" marL="0" indent="0" lvl="0">
                <a:lnSpc>
                  <a:spcPts val="2590"/>
                </a:lnSpc>
                <a:spcBef>
                  <a:spcPct val="0"/>
                </a:spcBef>
              </a:pPr>
            </a:p>
          </p:txBody>
        </p:sp>
      </p:grpSp>
      <p:grpSp>
        <p:nvGrpSpPr>
          <p:cNvPr name="Group 8" id="8"/>
          <p:cNvGrpSpPr>
            <a:grpSpLocks noChangeAspect="true"/>
          </p:cNvGrpSpPr>
          <p:nvPr/>
        </p:nvGrpSpPr>
        <p:grpSpPr>
          <a:xfrm rot="0">
            <a:off x="10238711" y="2312437"/>
            <a:ext cx="7842561" cy="7842561"/>
            <a:chOff x="0" y="0"/>
            <a:chExt cx="6350000" cy="6350000"/>
          </a:xfrm>
        </p:grpSpPr>
        <p:sp>
          <p:nvSpPr>
            <p:cNvPr name="Freeform 9" id="9"/>
            <p:cNvSpPr/>
            <p:nvPr/>
          </p:nvSpPr>
          <p:spPr>
            <a:xfrm flipH="false" flipV="false" rot="0">
              <a:off x="-156812" y="-5088"/>
              <a:ext cx="6663624" cy="6360176"/>
            </a:xfrm>
            <a:custGeom>
              <a:avLst/>
              <a:gdLst/>
              <a:ahLst/>
              <a:cxnLst/>
              <a:rect r="r" b="b" t="t" l="l"/>
              <a:pathLst>
                <a:path h="6360176" w="6663624">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FAEB"/>
            </a:solidFill>
          </p:spPr>
        </p:sp>
        <p:sp>
          <p:nvSpPr>
            <p:cNvPr name="Freeform 10" id="10"/>
            <p:cNvSpPr/>
            <p:nvPr/>
          </p:nvSpPr>
          <p:spPr>
            <a:xfrm flipH="false" flipV="false" rot="0">
              <a:off x="400267" y="526623"/>
              <a:ext cx="5549466" cy="5296755"/>
            </a:xfrm>
            <a:custGeom>
              <a:avLst/>
              <a:gdLst/>
              <a:ahLst/>
              <a:cxnLst/>
              <a:rect r="r" b="b" t="t" l="l"/>
              <a:pathLst>
                <a:path h="5296755" w="5549466">
                  <a:moveTo>
                    <a:pt x="2774733" y="4237"/>
                  </a:moveTo>
                  <a:cubicBezTo>
                    <a:pt x="1827256" y="0"/>
                    <a:pt x="949932" y="503041"/>
                    <a:pt x="474966" y="1322882"/>
                  </a:cubicBezTo>
                  <a:cubicBezTo>
                    <a:pt x="0" y="2142722"/>
                    <a:pt x="0" y="3154032"/>
                    <a:pt x="474966" y="3973872"/>
                  </a:cubicBezTo>
                  <a:cubicBezTo>
                    <a:pt x="949932" y="4793713"/>
                    <a:pt x="1827256" y="5296754"/>
                    <a:pt x="2774733" y="5292517"/>
                  </a:cubicBezTo>
                  <a:cubicBezTo>
                    <a:pt x="3722210" y="5296754"/>
                    <a:pt x="4599534" y="4793713"/>
                    <a:pt x="5074500" y="3973872"/>
                  </a:cubicBezTo>
                  <a:cubicBezTo>
                    <a:pt x="5549466" y="3154032"/>
                    <a:pt x="5549466" y="2142722"/>
                    <a:pt x="5074500" y="1322882"/>
                  </a:cubicBezTo>
                  <a:cubicBezTo>
                    <a:pt x="4599534" y="503041"/>
                    <a:pt x="3722210" y="0"/>
                    <a:pt x="2774733" y="4237"/>
                  </a:cubicBezTo>
                  <a:close/>
                </a:path>
              </a:pathLst>
            </a:custGeom>
            <a:blipFill>
              <a:blip r:embed="rId2"/>
              <a:stretch>
                <a:fillRect l="-2652" t="0" r="-2652" b="0"/>
              </a:stretch>
            </a:blipFill>
          </p:spPr>
        </p:sp>
      </p:grpSp>
      <p:sp>
        <p:nvSpPr>
          <p:cNvPr name="Freeform 11" id="11"/>
          <p:cNvSpPr/>
          <p:nvPr/>
        </p:nvSpPr>
        <p:spPr>
          <a:xfrm flipH="false" flipV="false" rot="0">
            <a:off x="15652706" y="-1342412"/>
            <a:ext cx="4320933" cy="2371112"/>
          </a:xfrm>
          <a:custGeom>
            <a:avLst/>
            <a:gdLst/>
            <a:ahLst/>
            <a:cxnLst/>
            <a:rect r="r" b="b" t="t" l="l"/>
            <a:pathLst>
              <a:path h="2371112" w="4320933">
                <a:moveTo>
                  <a:pt x="0" y="0"/>
                </a:moveTo>
                <a:lnTo>
                  <a:pt x="4320933" y="0"/>
                </a:lnTo>
                <a:lnTo>
                  <a:pt x="4320933" y="2371112"/>
                </a:lnTo>
                <a:lnTo>
                  <a:pt x="0" y="237111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0">
            <a:off x="-1360469" y="9331122"/>
            <a:ext cx="3924501" cy="2153570"/>
          </a:xfrm>
          <a:custGeom>
            <a:avLst/>
            <a:gdLst/>
            <a:ahLst/>
            <a:cxnLst/>
            <a:rect r="r" b="b" t="t" l="l"/>
            <a:pathLst>
              <a:path h="2153570" w="3924501">
                <a:moveTo>
                  <a:pt x="0" y="0"/>
                </a:moveTo>
                <a:lnTo>
                  <a:pt x="3924501" y="0"/>
                </a:lnTo>
                <a:lnTo>
                  <a:pt x="3924501" y="2153570"/>
                </a:lnTo>
                <a:lnTo>
                  <a:pt x="0" y="215357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3" id="13"/>
          <p:cNvSpPr txBox="true"/>
          <p:nvPr/>
        </p:nvSpPr>
        <p:spPr>
          <a:xfrm rot="0">
            <a:off x="383056" y="258510"/>
            <a:ext cx="9385642" cy="771415"/>
          </a:xfrm>
          <a:prstGeom prst="rect">
            <a:avLst/>
          </a:prstGeom>
        </p:spPr>
        <p:txBody>
          <a:bodyPr anchor="t" rtlCol="false" tIns="0" lIns="0" bIns="0" rIns="0">
            <a:spAutoFit/>
          </a:bodyPr>
          <a:lstStyle/>
          <a:p>
            <a:pPr algn="ctr" marL="0" indent="0" lvl="0">
              <a:lnSpc>
                <a:spcPts val="6035"/>
              </a:lnSpc>
              <a:spcBef>
                <a:spcPct val="0"/>
              </a:spcBef>
            </a:pPr>
            <a:r>
              <a:rPr lang="en-US" sz="5029">
                <a:solidFill>
                  <a:srgbClr val="2B1511"/>
                </a:solidFill>
                <a:latin typeface="Canva Sans Bold"/>
                <a:ea typeface="Canva Sans Bold"/>
                <a:cs typeface="Canva Sans Bold"/>
                <a:sym typeface="Canva Sans Bold"/>
              </a:rPr>
              <a:t>Teori Belajar Bruner</a:t>
            </a:r>
          </a:p>
        </p:txBody>
      </p:sp>
      <p:sp>
        <p:nvSpPr>
          <p:cNvPr name="TextBox 14" id="14"/>
          <p:cNvSpPr txBox="true"/>
          <p:nvPr/>
        </p:nvSpPr>
        <p:spPr>
          <a:xfrm rot="0">
            <a:off x="601781" y="1129834"/>
            <a:ext cx="8748065" cy="7178412"/>
          </a:xfrm>
          <a:prstGeom prst="rect">
            <a:avLst/>
          </a:prstGeom>
        </p:spPr>
        <p:txBody>
          <a:bodyPr anchor="t" rtlCol="false" tIns="0" lIns="0" bIns="0" rIns="0">
            <a:spAutoFit/>
          </a:bodyPr>
          <a:lstStyle/>
          <a:p>
            <a:pPr algn="ctr">
              <a:lnSpc>
                <a:spcPts val="4749"/>
              </a:lnSpc>
            </a:pPr>
            <a:r>
              <a:rPr lang="en-US" sz="3124">
                <a:solidFill>
                  <a:srgbClr val="000000"/>
                </a:solidFill>
                <a:latin typeface="DM Sans"/>
                <a:ea typeface="DM Sans"/>
                <a:cs typeface="DM Sans"/>
                <a:sym typeface="DM Sans"/>
              </a:rPr>
              <a:t>Bruner membagi penyajian proses pembelajaran dalam tiga tahap, yaitu tahap enaktif, ikonik dan simbolik. </a:t>
            </a:r>
          </a:p>
          <a:p>
            <a:pPr algn="ctr">
              <a:lnSpc>
                <a:spcPts val="4749"/>
              </a:lnSpc>
            </a:pPr>
            <a:r>
              <a:rPr lang="en-US" sz="3124">
                <a:solidFill>
                  <a:srgbClr val="000000"/>
                </a:solidFill>
                <a:latin typeface="DM Sans"/>
                <a:ea typeface="DM Sans"/>
                <a:cs typeface="DM Sans"/>
                <a:sym typeface="DM Sans"/>
              </a:rPr>
              <a:t>Bruner menekankan suatu proses bagaimana seseorang memilih, mempertahankan, dan mentransformasi informasi secara aktif. Proses tersebut merupakan inti utama dari belajar. Oleh karenanya Bruner memusatkan perhatian pada masalah apa yang dilakukan manusia terhadap informasi yang diterimanya dan apa yang dilakukan setelah menerima informasi tersebut untuk pemahaman dirinya.</a:t>
            </a:r>
          </a:p>
        </p:txBody>
      </p:sp>
      <p:sp>
        <p:nvSpPr>
          <p:cNvPr name="TextBox 15" id="15"/>
          <p:cNvSpPr txBox="true"/>
          <p:nvPr/>
        </p:nvSpPr>
        <p:spPr>
          <a:xfrm rot="0">
            <a:off x="10124784" y="9778660"/>
            <a:ext cx="9848855" cy="629247"/>
          </a:xfrm>
          <a:prstGeom prst="rect">
            <a:avLst/>
          </a:prstGeom>
        </p:spPr>
        <p:txBody>
          <a:bodyPr anchor="t" rtlCol="false" tIns="0" lIns="0" bIns="0" rIns="0">
            <a:spAutoFit/>
          </a:bodyPr>
          <a:lstStyle/>
          <a:p>
            <a:pPr algn="ctr">
              <a:lnSpc>
                <a:spcPts val="4562"/>
              </a:lnSpc>
            </a:pPr>
            <a:r>
              <a:rPr lang="en-US" sz="5244">
                <a:solidFill>
                  <a:srgbClr val="E0B15E"/>
                </a:solidFill>
                <a:latin typeface="TAN Headline"/>
                <a:ea typeface="TAN Headline"/>
                <a:cs typeface="TAN Headline"/>
                <a:sym typeface="TAN Headline"/>
              </a:rPr>
              <a:t>Jerome Bruner</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FFAEB"/>
        </a:solidFill>
      </p:bgPr>
    </p:bg>
    <p:spTree>
      <p:nvGrpSpPr>
        <p:cNvPr id="1" name=""/>
        <p:cNvGrpSpPr/>
        <p:nvPr/>
      </p:nvGrpSpPr>
      <p:grpSpPr>
        <a:xfrm>
          <a:off x="0" y="0"/>
          <a:ext cx="0" cy="0"/>
          <a:chOff x="0" y="0"/>
          <a:chExt cx="0" cy="0"/>
        </a:xfrm>
      </p:grpSpPr>
      <p:grpSp>
        <p:nvGrpSpPr>
          <p:cNvPr name="Group 2" id="2"/>
          <p:cNvGrpSpPr/>
          <p:nvPr/>
        </p:nvGrpSpPr>
        <p:grpSpPr>
          <a:xfrm rot="0">
            <a:off x="625331" y="2010581"/>
            <a:ext cx="3336608" cy="7247719"/>
            <a:chOff x="0" y="0"/>
            <a:chExt cx="3778222" cy="8206986"/>
          </a:xfrm>
        </p:grpSpPr>
        <p:sp>
          <p:nvSpPr>
            <p:cNvPr name="Freeform 3" id="3"/>
            <p:cNvSpPr/>
            <p:nvPr/>
          </p:nvSpPr>
          <p:spPr>
            <a:xfrm flipH="false" flipV="false" rot="0">
              <a:off x="0" y="0"/>
              <a:ext cx="3778231" cy="8207071"/>
            </a:xfrm>
            <a:custGeom>
              <a:avLst/>
              <a:gdLst/>
              <a:ahLst/>
              <a:cxnLst/>
              <a:rect r="r" b="b" t="t" l="l"/>
              <a:pathLst>
                <a:path h="8207071" w="3778231">
                  <a:moveTo>
                    <a:pt x="3778231" y="7269209"/>
                  </a:moveTo>
                  <a:cubicBezTo>
                    <a:pt x="3778231" y="7816272"/>
                    <a:pt x="3698817" y="8207071"/>
                    <a:pt x="3603560" y="8207071"/>
                  </a:cubicBezTo>
                  <a:cubicBezTo>
                    <a:pt x="174577" y="8207071"/>
                    <a:pt x="174577" y="8207071"/>
                    <a:pt x="174577" y="8207071"/>
                  </a:cubicBezTo>
                  <a:cubicBezTo>
                    <a:pt x="79411" y="8206839"/>
                    <a:pt x="0" y="7816272"/>
                    <a:pt x="0" y="7269209"/>
                  </a:cubicBezTo>
                  <a:cubicBezTo>
                    <a:pt x="0" y="859606"/>
                    <a:pt x="0" y="859606"/>
                    <a:pt x="0" y="859606"/>
                  </a:cubicBezTo>
                  <a:cubicBezTo>
                    <a:pt x="0" y="391015"/>
                    <a:pt x="79411" y="0"/>
                    <a:pt x="174668" y="0"/>
                  </a:cubicBezTo>
                  <a:cubicBezTo>
                    <a:pt x="3603560" y="0"/>
                    <a:pt x="3603560" y="0"/>
                    <a:pt x="3603560" y="0"/>
                  </a:cubicBezTo>
                  <a:cubicBezTo>
                    <a:pt x="3698817" y="0"/>
                    <a:pt x="3778231" y="391015"/>
                    <a:pt x="3778231" y="859606"/>
                  </a:cubicBezTo>
                  <a:lnTo>
                    <a:pt x="3778231" y="7269209"/>
                  </a:lnTo>
                  <a:close/>
                </a:path>
              </a:pathLst>
            </a:custGeom>
            <a:solidFill>
              <a:srgbClr val="FFFFFF"/>
            </a:solidFill>
          </p:spPr>
        </p:sp>
      </p:grpSp>
      <p:grpSp>
        <p:nvGrpSpPr>
          <p:cNvPr name="Group 4" id="4"/>
          <p:cNvGrpSpPr/>
          <p:nvPr/>
        </p:nvGrpSpPr>
        <p:grpSpPr>
          <a:xfrm rot="0">
            <a:off x="625331" y="2010581"/>
            <a:ext cx="3336608" cy="860423"/>
            <a:chOff x="0" y="0"/>
            <a:chExt cx="3778222" cy="974304"/>
          </a:xfrm>
        </p:grpSpPr>
        <p:sp>
          <p:nvSpPr>
            <p:cNvPr name="Freeform 5" id="5"/>
            <p:cNvSpPr/>
            <p:nvPr/>
          </p:nvSpPr>
          <p:spPr>
            <a:xfrm flipH="false" flipV="false" rot="0">
              <a:off x="0" y="0"/>
              <a:ext cx="3778231" cy="974344"/>
            </a:xfrm>
            <a:custGeom>
              <a:avLst/>
              <a:gdLst/>
              <a:ahLst/>
              <a:cxnLst/>
              <a:rect r="r" b="b" t="t" l="l"/>
              <a:pathLst>
                <a:path h="974344" w="3778231">
                  <a:moveTo>
                    <a:pt x="3778231" y="974344"/>
                  </a:moveTo>
                  <a:cubicBezTo>
                    <a:pt x="3778231" y="243586"/>
                    <a:pt x="3778231" y="243586"/>
                    <a:pt x="3778231" y="243586"/>
                  </a:cubicBezTo>
                  <a:cubicBezTo>
                    <a:pt x="3778231" y="110744"/>
                    <a:pt x="3698817" y="0"/>
                    <a:pt x="3603560" y="0"/>
                  </a:cubicBezTo>
                  <a:cubicBezTo>
                    <a:pt x="174668" y="0"/>
                    <a:pt x="174668" y="0"/>
                    <a:pt x="174668" y="0"/>
                  </a:cubicBezTo>
                  <a:cubicBezTo>
                    <a:pt x="79411" y="0"/>
                    <a:pt x="0" y="110744"/>
                    <a:pt x="0" y="243586"/>
                  </a:cubicBezTo>
                  <a:cubicBezTo>
                    <a:pt x="0" y="974344"/>
                    <a:pt x="0" y="974344"/>
                    <a:pt x="0" y="974344"/>
                  </a:cubicBezTo>
                  <a:lnTo>
                    <a:pt x="3778231" y="974344"/>
                  </a:lnTo>
                  <a:close/>
                </a:path>
              </a:pathLst>
            </a:custGeom>
            <a:solidFill>
              <a:srgbClr val="EF5241"/>
            </a:solidFill>
          </p:spPr>
        </p:sp>
      </p:grpSp>
      <p:grpSp>
        <p:nvGrpSpPr>
          <p:cNvPr name="Group 6" id="6"/>
          <p:cNvGrpSpPr/>
          <p:nvPr/>
        </p:nvGrpSpPr>
        <p:grpSpPr>
          <a:xfrm rot="0">
            <a:off x="15201900" y="0"/>
            <a:ext cx="3086100" cy="10287000"/>
            <a:chOff x="0" y="0"/>
            <a:chExt cx="812800" cy="2709333"/>
          </a:xfrm>
        </p:grpSpPr>
        <p:sp>
          <p:nvSpPr>
            <p:cNvPr name="Freeform 7" id="7"/>
            <p:cNvSpPr/>
            <p:nvPr/>
          </p:nvSpPr>
          <p:spPr>
            <a:xfrm flipH="false" flipV="false" rot="0">
              <a:off x="0" y="0"/>
              <a:ext cx="812800" cy="2709333"/>
            </a:xfrm>
            <a:custGeom>
              <a:avLst/>
              <a:gdLst/>
              <a:ahLst/>
              <a:cxnLst/>
              <a:rect r="r" b="b" t="t" l="l"/>
              <a:pathLst>
                <a:path h="2709333" w="812800">
                  <a:moveTo>
                    <a:pt x="0" y="0"/>
                  </a:moveTo>
                  <a:lnTo>
                    <a:pt x="812800" y="0"/>
                  </a:lnTo>
                  <a:lnTo>
                    <a:pt x="812800" y="2709333"/>
                  </a:lnTo>
                  <a:lnTo>
                    <a:pt x="0" y="2709333"/>
                  </a:lnTo>
                  <a:close/>
                </a:path>
              </a:pathLst>
            </a:custGeom>
            <a:solidFill>
              <a:srgbClr val="EF5241"/>
            </a:solidFill>
          </p:spPr>
        </p:sp>
        <p:sp>
          <p:nvSpPr>
            <p:cNvPr name="TextBox 8" id="8"/>
            <p:cNvSpPr txBox="true"/>
            <p:nvPr/>
          </p:nvSpPr>
          <p:spPr>
            <a:xfrm>
              <a:off x="0" y="-28575"/>
              <a:ext cx="812800" cy="2737908"/>
            </a:xfrm>
            <a:prstGeom prst="rect">
              <a:avLst/>
            </a:prstGeom>
          </p:spPr>
          <p:txBody>
            <a:bodyPr anchor="ctr" rtlCol="false" tIns="50800" lIns="50800" bIns="50800" rIns="50800"/>
            <a:lstStyle/>
            <a:p>
              <a:pPr algn="ctr">
                <a:lnSpc>
                  <a:spcPts val="2590"/>
                </a:lnSpc>
              </a:pPr>
            </a:p>
          </p:txBody>
        </p:sp>
      </p:grpSp>
      <p:grpSp>
        <p:nvGrpSpPr>
          <p:cNvPr name="Group 9" id="9"/>
          <p:cNvGrpSpPr/>
          <p:nvPr/>
        </p:nvGrpSpPr>
        <p:grpSpPr>
          <a:xfrm rot="0">
            <a:off x="11606987" y="419758"/>
            <a:ext cx="6175359" cy="9263038"/>
            <a:chOff x="0" y="0"/>
            <a:chExt cx="6350000" cy="9525000"/>
          </a:xfrm>
        </p:grpSpPr>
        <p:sp>
          <p:nvSpPr>
            <p:cNvPr name="Freeform 10" id="10"/>
            <p:cNvSpPr/>
            <p:nvPr/>
          </p:nvSpPr>
          <p:spPr>
            <a:xfrm flipH="false" flipV="false" rot="0">
              <a:off x="0" y="0"/>
              <a:ext cx="6350000" cy="9525000"/>
            </a:xfrm>
            <a:custGeom>
              <a:avLst/>
              <a:gdLst/>
              <a:ahLst/>
              <a:cxnLst/>
              <a:rect r="r" b="b" t="t" l="l"/>
              <a:pathLst>
                <a:path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2"/>
              <a:stretch>
                <a:fillRect l="-50128" t="0" r="-50128" b="0"/>
              </a:stretch>
            </a:blipFill>
          </p:spPr>
        </p:sp>
      </p:grpSp>
      <p:grpSp>
        <p:nvGrpSpPr>
          <p:cNvPr name="Group 11" id="11"/>
          <p:cNvGrpSpPr/>
          <p:nvPr/>
        </p:nvGrpSpPr>
        <p:grpSpPr>
          <a:xfrm rot="0">
            <a:off x="4540187" y="2010581"/>
            <a:ext cx="3336608" cy="7247719"/>
            <a:chOff x="0" y="0"/>
            <a:chExt cx="3778222" cy="8206986"/>
          </a:xfrm>
        </p:grpSpPr>
        <p:sp>
          <p:nvSpPr>
            <p:cNvPr name="Freeform 12" id="12"/>
            <p:cNvSpPr/>
            <p:nvPr/>
          </p:nvSpPr>
          <p:spPr>
            <a:xfrm flipH="false" flipV="false" rot="0">
              <a:off x="0" y="0"/>
              <a:ext cx="3778231" cy="8207071"/>
            </a:xfrm>
            <a:custGeom>
              <a:avLst/>
              <a:gdLst/>
              <a:ahLst/>
              <a:cxnLst/>
              <a:rect r="r" b="b" t="t" l="l"/>
              <a:pathLst>
                <a:path h="8207071" w="3778231">
                  <a:moveTo>
                    <a:pt x="3778231" y="7269209"/>
                  </a:moveTo>
                  <a:cubicBezTo>
                    <a:pt x="3778231" y="7816272"/>
                    <a:pt x="3698817" y="8207071"/>
                    <a:pt x="3603560" y="8207071"/>
                  </a:cubicBezTo>
                  <a:cubicBezTo>
                    <a:pt x="174577" y="8207071"/>
                    <a:pt x="174577" y="8207071"/>
                    <a:pt x="174577" y="8207071"/>
                  </a:cubicBezTo>
                  <a:cubicBezTo>
                    <a:pt x="79411" y="8206839"/>
                    <a:pt x="0" y="7816272"/>
                    <a:pt x="0" y="7269209"/>
                  </a:cubicBezTo>
                  <a:cubicBezTo>
                    <a:pt x="0" y="859606"/>
                    <a:pt x="0" y="859606"/>
                    <a:pt x="0" y="859606"/>
                  </a:cubicBezTo>
                  <a:cubicBezTo>
                    <a:pt x="0" y="391015"/>
                    <a:pt x="79411" y="0"/>
                    <a:pt x="174668" y="0"/>
                  </a:cubicBezTo>
                  <a:cubicBezTo>
                    <a:pt x="3603560" y="0"/>
                    <a:pt x="3603560" y="0"/>
                    <a:pt x="3603560" y="0"/>
                  </a:cubicBezTo>
                  <a:cubicBezTo>
                    <a:pt x="3698817" y="0"/>
                    <a:pt x="3778231" y="391015"/>
                    <a:pt x="3778231" y="859606"/>
                  </a:cubicBezTo>
                  <a:lnTo>
                    <a:pt x="3778231" y="7269209"/>
                  </a:lnTo>
                  <a:close/>
                </a:path>
              </a:pathLst>
            </a:custGeom>
            <a:solidFill>
              <a:srgbClr val="FFFFFF"/>
            </a:solidFill>
          </p:spPr>
        </p:sp>
      </p:grpSp>
      <p:grpSp>
        <p:nvGrpSpPr>
          <p:cNvPr name="Group 13" id="13"/>
          <p:cNvGrpSpPr/>
          <p:nvPr/>
        </p:nvGrpSpPr>
        <p:grpSpPr>
          <a:xfrm rot="0">
            <a:off x="4540187" y="2010581"/>
            <a:ext cx="3336608" cy="860423"/>
            <a:chOff x="0" y="0"/>
            <a:chExt cx="3778222" cy="974304"/>
          </a:xfrm>
        </p:grpSpPr>
        <p:sp>
          <p:nvSpPr>
            <p:cNvPr name="Freeform 14" id="14"/>
            <p:cNvSpPr/>
            <p:nvPr/>
          </p:nvSpPr>
          <p:spPr>
            <a:xfrm flipH="false" flipV="false" rot="0">
              <a:off x="0" y="0"/>
              <a:ext cx="3778231" cy="974344"/>
            </a:xfrm>
            <a:custGeom>
              <a:avLst/>
              <a:gdLst/>
              <a:ahLst/>
              <a:cxnLst/>
              <a:rect r="r" b="b" t="t" l="l"/>
              <a:pathLst>
                <a:path h="974344" w="3778231">
                  <a:moveTo>
                    <a:pt x="3778231" y="974344"/>
                  </a:moveTo>
                  <a:cubicBezTo>
                    <a:pt x="3778231" y="243586"/>
                    <a:pt x="3778231" y="243586"/>
                    <a:pt x="3778231" y="243586"/>
                  </a:cubicBezTo>
                  <a:cubicBezTo>
                    <a:pt x="3778231" y="110744"/>
                    <a:pt x="3698817" y="0"/>
                    <a:pt x="3603560" y="0"/>
                  </a:cubicBezTo>
                  <a:cubicBezTo>
                    <a:pt x="174668" y="0"/>
                    <a:pt x="174668" y="0"/>
                    <a:pt x="174668" y="0"/>
                  </a:cubicBezTo>
                  <a:cubicBezTo>
                    <a:pt x="79411" y="0"/>
                    <a:pt x="0" y="110744"/>
                    <a:pt x="0" y="243586"/>
                  </a:cubicBezTo>
                  <a:cubicBezTo>
                    <a:pt x="0" y="974344"/>
                    <a:pt x="0" y="974344"/>
                    <a:pt x="0" y="974344"/>
                  </a:cubicBezTo>
                  <a:lnTo>
                    <a:pt x="3778231" y="974344"/>
                  </a:lnTo>
                  <a:close/>
                </a:path>
              </a:pathLst>
            </a:custGeom>
            <a:solidFill>
              <a:srgbClr val="EF5241"/>
            </a:solidFill>
          </p:spPr>
        </p:sp>
      </p:grpSp>
      <p:grpSp>
        <p:nvGrpSpPr>
          <p:cNvPr name="Group 15" id="15"/>
          <p:cNvGrpSpPr/>
          <p:nvPr/>
        </p:nvGrpSpPr>
        <p:grpSpPr>
          <a:xfrm rot="0">
            <a:off x="8270379" y="2010581"/>
            <a:ext cx="3336608" cy="7247719"/>
            <a:chOff x="0" y="0"/>
            <a:chExt cx="3778222" cy="8206986"/>
          </a:xfrm>
        </p:grpSpPr>
        <p:sp>
          <p:nvSpPr>
            <p:cNvPr name="Freeform 16" id="16"/>
            <p:cNvSpPr/>
            <p:nvPr/>
          </p:nvSpPr>
          <p:spPr>
            <a:xfrm flipH="false" flipV="false" rot="0">
              <a:off x="0" y="0"/>
              <a:ext cx="3778231" cy="8207071"/>
            </a:xfrm>
            <a:custGeom>
              <a:avLst/>
              <a:gdLst/>
              <a:ahLst/>
              <a:cxnLst/>
              <a:rect r="r" b="b" t="t" l="l"/>
              <a:pathLst>
                <a:path h="8207071" w="3778231">
                  <a:moveTo>
                    <a:pt x="3778231" y="7269209"/>
                  </a:moveTo>
                  <a:cubicBezTo>
                    <a:pt x="3778231" y="7816272"/>
                    <a:pt x="3698817" y="8207071"/>
                    <a:pt x="3603560" y="8207071"/>
                  </a:cubicBezTo>
                  <a:cubicBezTo>
                    <a:pt x="174577" y="8207071"/>
                    <a:pt x="174577" y="8207071"/>
                    <a:pt x="174577" y="8207071"/>
                  </a:cubicBezTo>
                  <a:cubicBezTo>
                    <a:pt x="79411" y="8206839"/>
                    <a:pt x="0" y="7816272"/>
                    <a:pt x="0" y="7269209"/>
                  </a:cubicBezTo>
                  <a:cubicBezTo>
                    <a:pt x="0" y="859606"/>
                    <a:pt x="0" y="859606"/>
                    <a:pt x="0" y="859606"/>
                  </a:cubicBezTo>
                  <a:cubicBezTo>
                    <a:pt x="0" y="391015"/>
                    <a:pt x="79411" y="0"/>
                    <a:pt x="174668" y="0"/>
                  </a:cubicBezTo>
                  <a:cubicBezTo>
                    <a:pt x="3603560" y="0"/>
                    <a:pt x="3603560" y="0"/>
                    <a:pt x="3603560" y="0"/>
                  </a:cubicBezTo>
                  <a:cubicBezTo>
                    <a:pt x="3698817" y="0"/>
                    <a:pt x="3778231" y="391015"/>
                    <a:pt x="3778231" y="859606"/>
                  </a:cubicBezTo>
                  <a:lnTo>
                    <a:pt x="3778231" y="7269209"/>
                  </a:lnTo>
                  <a:close/>
                </a:path>
              </a:pathLst>
            </a:custGeom>
            <a:solidFill>
              <a:srgbClr val="FFFFFF"/>
            </a:solidFill>
          </p:spPr>
        </p:sp>
      </p:grpSp>
      <p:grpSp>
        <p:nvGrpSpPr>
          <p:cNvPr name="Group 17" id="17"/>
          <p:cNvGrpSpPr/>
          <p:nvPr/>
        </p:nvGrpSpPr>
        <p:grpSpPr>
          <a:xfrm rot="0">
            <a:off x="8270379" y="2010581"/>
            <a:ext cx="3336608" cy="860423"/>
            <a:chOff x="0" y="0"/>
            <a:chExt cx="3778222" cy="974304"/>
          </a:xfrm>
        </p:grpSpPr>
        <p:sp>
          <p:nvSpPr>
            <p:cNvPr name="Freeform 18" id="18"/>
            <p:cNvSpPr/>
            <p:nvPr/>
          </p:nvSpPr>
          <p:spPr>
            <a:xfrm flipH="false" flipV="false" rot="0">
              <a:off x="0" y="0"/>
              <a:ext cx="3778231" cy="974344"/>
            </a:xfrm>
            <a:custGeom>
              <a:avLst/>
              <a:gdLst/>
              <a:ahLst/>
              <a:cxnLst/>
              <a:rect r="r" b="b" t="t" l="l"/>
              <a:pathLst>
                <a:path h="974344" w="3778231">
                  <a:moveTo>
                    <a:pt x="3778231" y="974344"/>
                  </a:moveTo>
                  <a:cubicBezTo>
                    <a:pt x="3778231" y="243586"/>
                    <a:pt x="3778231" y="243586"/>
                    <a:pt x="3778231" y="243586"/>
                  </a:cubicBezTo>
                  <a:cubicBezTo>
                    <a:pt x="3778231" y="110744"/>
                    <a:pt x="3698817" y="0"/>
                    <a:pt x="3603560" y="0"/>
                  </a:cubicBezTo>
                  <a:cubicBezTo>
                    <a:pt x="174668" y="0"/>
                    <a:pt x="174668" y="0"/>
                    <a:pt x="174668" y="0"/>
                  </a:cubicBezTo>
                  <a:cubicBezTo>
                    <a:pt x="79411" y="0"/>
                    <a:pt x="0" y="110744"/>
                    <a:pt x="0" y="243586"/>
                  </a:cubicBezTo>
                  <a:cubicBezTo>
                    <a:pt x="0" y="974344"/>
                    <a:pt x="0" y="974344"/>
                    <a:pt x="0" y="974344"/>
                  </a:cubicBezTo>
                  <a:lnTo>
                    <a:pt x="3778231" y="974344"/>
                  </a:lnTo>
                  <a:close/>
                </a:path>
              </a:pathLst>
            </a:custGeom>
            <a:solidFill>
              <a:srgbClr val="EF5241"/>
            </a:solidFill>
          </p:spPr>
        </p:sp>
      </p:grpSp>
      <p:sp>
        <p:nvSpPr>
          <p:cNvPr name="TextBox 19" id="19"/>
          <p:cNvSpPr txBox="true"/>
          <p:nvPr/>
        </p:nvSpPr>
        <p:spPr>
          <a:xfrm rot="0">
            <a:off x="771440" y="614520"/>
            <a:ext cx="10065770" cy="837885"/>
          </a:xfrm>
          <a:prstGeom prst="rect">
            <a:avLst/>
          </a:prstGeom>
        </p:spPr>
        <p:txBody>
          <a:bodyPr anchor="t" rtlCol="false" tIns="0" lIns="0" bIns="0" rIns="0">
            <a:spAutoFit/>
          </a:bodyPr>
          <a:lstStyle/>
          <a:p>
            <a:pPr algn="l">
              <a:lnSpc>
                <a:spcPts val="6699"/>
              </a:lnSpc>
            </a:pPr>
            <a:r>
              <a:rPr lang="en-US" sz="5582">
                <a:solidFill>
                  <a:srgbClr val="000000"/>
                </a:solidFill>
                <a:latin typeface="DM Sans Bold"/>
                <a:ea typeface="DM Sans Bold"/>
                <a:cs typeface="DM Sans Bold"/>
                <a:sym typeface="DM Sans Bold"/>
              </a:rPr>
              <a:t>Tahap Proses Belajar Brunner</a:t>
            </a:r>
          </a:p>
        </p:txBody>
      </p:sp>
      <p:sp>
        <p:nvSpPr>
          <p:cNvPr name="TextBox 20" id="20"/>
          <p:cNvSpPr txBox="true"/>
          <p:nvPr/>
        </p:nvSpPr>
        <p:spPr>
          <a:xfrm rot="0">
            <a:off x="1049793" y="3096067"/>
            <a:ext cx="2490879" cy="5927488"/>
          </a:xfrm>
          <a:prstGeom prst="rect">
            <a:avLst/>
          </a:prstGeom>
        </p:spPr>
        <p:txBody>
          <a:bodyPr anchor="t" rtlCol="false" tIns="0" lIns="0" bIns="0" rIns="0">
            <a:spAutoFit/>
          </a:bodyPr>
          <a:lstStyle/>
          <a:p>
            <a:pPr algn="ctr">
              <a:lnSpc>
                <a:spcPts val="3623"/>
              </a:lnSpc>
              <a:spcBef>
                <a:spcPct val="0"/>
              </a:spcBef>
            </a:pPr>
            <a:r>
              <a:rPr lang="en-US" sz="2415">
                <a:solidFill>
                  <a:srgbClr val="000000"/>
                </a:solidFill>
                <a:latin typeface="DM Sans"/>
                <a:ea typeface="DM Sans"/>
                <a:cs typeface="DM Sans"/>
                <a:sym typeface="DM Sans"/>
              </a:rPr>
              <a:t> Pada tahap ini, para siswa mempelajari matematika dengan menggunakan sesuatu yang “konkret” atau “nyata”, yang berarti dapat diamati dengan menggunakan panca indera.</a:t>
            </a:r>
          </a:p>
        </p:txBody>
      </p:sp>
      <p:sp>
        <p:nvSpPr>
          <p:cNvPr name="TextBox 21" id="21"/>
          <p:cNvSpPr txBox="true"/>
          <p:nvPr/>
        </p:nvSpPr>
        <p:spPr>
          <a:xfrm rot="0">
            <a:off x="973582" y="2192649"/>
            <a:ext cx="2643300" cy="431182"/>
          </a:xfrm>
          <a:prstGeom prst="rect">
            <a:avLst/>
          </a:prstGeom>
        </p:spPr>
        <p:txBody>
          <a:bodyPr anchor="t" rtlCol="false" tIns="0" lIns="0" bIns="0" rIns="0">
            <a:spAutoFit/>
          </a:bodyPr>
          <a:lstStyle/>
          <a:p>
            <a:pPr algn="ctr">
              <a:lnSpc>
                <a:spcPts val="3429"/>
              </a:lnSpc>
            </a:pPr>
            <a:r>
              <a:rPr lang="en-US" sz="2857">
                <a:solidFill>
                  <a:srgbClr val="FFFAEB"/>
                </a:solidFill>
                <a:latin typeface="DM Sans Bold"/>
                <a:ea typeface="DM Sans Bold"/>
                <a:cs typeface="DM Sans Bold"/>
                <a:sym typeface="DM Sans Bold"/>
              </a:rPr>
              <a:t>Enaktif</a:t>
            </a:r>
          </a:p>
        </p:txBody>
      </p:sp>
      <p:sp>
        <p:nvSpPr>
          <p:cNvPr name="TextBox 22" id="22"/>
          <p:cNvSpPr txBox="true"/>
          <p:nvPr/>
        </p:nvSpPr>
        <p:spPr>
          <a:xfrm rot="0">
            <a:off x="4888438" y="2192649"/>
            <a:ext cx="2643300" cy="431182"/>
          </a:xfrm>
          <a:prstGeom prst="rect">
            <a:avLst/>
          </a:prstGeom>
        </p:spPr>
        <p:txBody>
          <a:bodyPr anchor="t" rtlCol="false" tIns="0" lIns="0" bIns="0" rIns="0">
            <a:spAutoFit/>
          </a:bodyPr>
          <a:lstStyle/>
          <a:p>
            <a:pPr algn="ctr">
              <a:lnSpc>
                <a:spcPts val="3429"/>
              </a:lnSpc>
            </a:pPr>
            <a:r>
              <a:rPr lang="en-US" sz="2857">
                <a:solidFill>
                  <a:srgbClr val="FFFAEB"/>
                </a:solidFill>
                <a:latin typeface="DM Sans Bold"/>
                <a:ea typeface="DM Sans Bold"/>
                <a:cs typeface="DM Sans Bold"/>
                <a:sym typeface="DM Sans Bold"/>
              </a:rPr>
              <a:t>Ikonik</a:t>
            </a:r>
          </a:p>
        </p:txBody>
      </p:sp>
      <p:sp>
        <p:nvSpPr>
          <p:cNvPr name="TextBox 23" id="23"/>
          <p:cNvSpPr txBox="true"/>
          <p:nvPr/>
        </p:nvSpPr>
        <p:spPr>
          <a:xfrm rot="0">
            <a:off x="8618631" y="2192649"/>
            <a:ext cx="2643300" cy="431182"/>
          </a:xfrm>
          <a:prstGeom prst="rect">
            <a:avLst/>
          </a:prstGeom>
        </p:spPr>
        <p:txBody>
          <a:bodyPr anchor="t" rtlCol="false" tIns="0" lIns="0" bIns="0" rIns="0">
            <a:spAutoFit/>
          </a:bodyPr>
          <a:lstStyle/>
          <a:p>
            <a:pPr algn="ctr">
              <a:lnSpc>
                <a:spcPts val="3429"/>
              </a:lnSpc>
            </a:pPr>
            <a:r>
              <a:rPr lang="en-US" sz="2857">
                <a:solidFill>
                  <a:srgbClr val="FFFAEB"/>
                </a:solidFill>
                <a:latin typeface="DM Sans Bold"/>
                <a:ea typeface="DM Sans Bold"/>
                <a:cs typeface="DM Sans Bold"/>
                <a:sym typeface="DM Sans Bold"/>
              </a:rPr>
              <a:t>Simbolik</a:t>
            </a:r>
          </a:p>
        </p:txBody>
      </p:sp>
      <p:sp>
        <p:nvSpPr>
          <p:cNvPr name="TextBox 24" id="24"/>
          <p:cNvSpPr txBox="true"/>
          <p:nvPr/>
        </p:nvSpPr>
        <p:spPr>
          <a:xfrm rot="0">
            <a:off x="4964649" y="3096067"/>
            <a:ext cx="2490879" cy="5927488"/>
          </a:xfrm>
          <a:prstGeom prst="rect">
            <a:avLst/>
          </a:prstGeom>
        </p:spPr>
        <p:txBody>
          <a:bodyPr anchor="t" rtlCol="false" tIns="0" lIns="0" bIns="0" rIns="0">
            <a:spAutoFit/>
          </a:bodyPr>
          <a:lstStyle/>
          <a:p>
            <a:pPr algn="ctr">
              <a:lnSpc>
                <a:spcPts val="3623"/>
              </a:lnSpc>
              <a:spcBef>
                <a:spcPct val="0"/>
              </a:spcBef>
            </a:pPr>
            <a:r>
              <a:rPr lang="en-US" sz="2415">
                <a:solidFill>
                  <a:srgbClr val="000000"/>
                </a:solidFill>
                <a:latin typeface="DM Sans"/>
                <a:ea typeface="DM Sans"/>
                <a:cs typeface="DM Sans"/>
                <a:sym typeface="DM Sans"/>
              </a:rPr>
              <a:t> Para siswa sudah dapat mempelajari suatu pengetahuan dalam bentuk gambar atau diagram sebagai perwujudan dari kegiatan yang menggunakan benda konkret atau nyata.</a:t>
            </a:r>
          </a:p>
        </p:txBody>
      </p:sp>
      <p:sp>
        <p:nvSpPr>
          <p:cNvPr name="TextBox 25" id="25"/>
          <p:cNvSpPr txBox="true"/>
          <p:nvPr/>
        </p:nvSpPr>
        <p:spPr>
          <a:xfrm rot="0">
            <a:off x="8694841" y="3096067"/>
            <a:ext cx="2490879" cy="3572732"/>
          </a:xfrm>
          <a:prstGeom prst="rect">
            <a:avLst/>
          </a:prstGeom>
        </p:spPr>
        <p:txBody>
          <a:bodyPr anchor="t" rtlCol="false" tIns="0" lIns="0" bIns="0" rIns="0">
            <a:spAutoFit/>
          </a:bodyPr>
          <a:lstStyle/>
          <a:p>
            <a:pPr algn="ctr">
              <a:lnSpc>
                <a:spcPts val="4073"/>
              </a:lnSpc>
              <a:spcBef>
                <a:spcPct val="0"/>
              </a:spcBef>
            </a:pPr>
            <a:r>
              <a:rPr lang="en-US" sz="2715">
                <a:solidFill>
                  <a:srgbClr val="000000"/>
                </a:solidFill>
                <a:latin typeface="DM Sans"/>
                <a:ea typeface="DM Sans"/>
                <a:cs typeface="DM Sans"/>
                <a:sym typeface="DM Sans"/>
              </a:rPr>
              <a:t> tahap dimana pengetahuan tersebut diwujudkan dalam bentuk simbol-simbol abstrak.</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FF0A2"/>
        </a:solidFill>
      </p:bgPr>
    </p:bg>
    <p:spTree>
      <p:nvGrpSpPr>
        <p:cNvPr id="1" name=""/>
        <p:cNvGrpSpPr/>
        <p:nvPr/>
      </p:nvGrpSpPr>
      <p:grpSpPr>
        <a:xfrm>
          <a:off x="0" y="0"/>
          <a:ext cx="0" cy="0"/>
          <a:chOff x="0" y="0"/>
          <a:chExt cx="0" cy="0"/>
        </a:xfrm>
      </p:grpSpPr>
      <p:grpSp>
        <p:nvGrpSpPr>
          <p:cNvPr name="Group 2" id="2"/>
          <p:cNvGrpSpPr/>
          <p:nvPr/>
        </p:nvGrpSpPr>
        <p:grpSpPr>
          <a:xfrm rot="0">
            <a:off x="5130302" y="446970"/>
            <a:ext cx="8027395" cy="1163460"/>
            <a:chOff x="0" y="0"/>
            <a:chExt cx="2114211" cy="306426"/>
          </a:xfrm>
        </p:grpSpPr>
        <p:sp>
          <p:nvSpPr>
            <p:cNvPr name="Freeform 3" id="3"/>
            <p:cNvSpPr/>
            <p:nvPr/>
          </p:nvSpPr>
          <p:spPr>
            <a:xfrm flipH="false" flipV="false" rot="0">
              <a:off x="0" y="0"/>
              <a:ext cx="2114211" cy="306426"/>
            </a:xfrm>
            <a:custGeom>
              <a:avLst/>
              <a:gdLst/>
              <a:ahLst/>
              <a:cxnLst/>
              <a:rect r="r" b="b" t="t" l="l"/>
              <a:pathLst>
                <a:path h="306426" w="2114211">
                  <a:moveTo>
                    <a:pt x="11573" y="0"/>
                  </a:moveTo>
                  <a:lnTo>
                    <a:pt x="2102638" y="0"/>
                  </a:lnTo>
                  <a:cubicBezTo>
                    <a:pt x="2105707" y="0"/>
                    <a:pt x="2108651" y="1219"/>
                    <a:pt x="2110821" y="3390"/>
                  </a:cubicBezTo>
                  <a:cubicBezTo>
                    <a:pt x="2112992" y="5560"/>
                    <a:pt x="2114211" y="8504"/>
                    <a:pt x="2114211" y="11573"/>
                  </a:cubicBezTo>
                  <a:lnTo>
                    <a:pt x="2114211" y="294852"/>
                  </a:lnTo>
                  <a:cubicBezTo>
                    <a:pt x="2114211" y="297922"/>
                    <a:pt x="2112992" y="300866"/>
                    <a:pt x="2110821" y="303036"/>
                  </a:cubicBezTo>
                  <a:cubicBezTo>
                    <a:pt x="2108651" y="305206"/>
                    <a:pt x="2105707" y="306426"/>
                    <a:pt x="2102638" y="306426"/>
                  </a:cubicBezTo>
                  <a:lnTo>
                    <a:pt x="11573" y="306426"/>
                  </a:lnTo>
                  <a:cubicBezTo>
                    <a:pt x="8504" y="306426"/>
                    <a:pt x="5560" y="305206"/>
                    <a:pt x="3390" y="303036"/>
                  </a:cubicBezTo>
                  <a:cubicBezTo>
                    <a:pt x="1219" y="300866"/>
                    <a:pt x="0" y="297922"/>
                    <a:pt x="0" y="294852"/>
                  </a:cubicBezTo>
                  <a:lnTo>
                    <a:pt x="0" y="11573"/>
                  </a:lnTo>
                  <a:cubicBezTo>
                    <a:pt x="0" y="8504"/>
                    <a:pt x="1219" y="5560"/>
                    <a:pt x="3390" y="3390"/>
                  </a:cubicBezTo>
                  <a:cubicBezTo>
                    <a:pt x="5560" y="1219"/>
                    <a:pt x="8504" y="0"/>
                    <a:pt x="11573" y="0"/>
                  </a:cubicBezTo>
                  <a:close/>
                </a:path>
              </a:pathLst>
            </a:custGeom>
            <a:solidFill>
              <a:srgbClr val="E0B15E"/>
            </a:solidFill>
            <a:ln cap="sq">
              <a:noFill/>
              <a:prstDash val="solid"/>
              <a:miter/>
            </a:ln>
          </p:spPr>
        </p:sp>
        <p:sp>
          <p:nvSpPr>
            <p:cNvPr name="TextBox 4" id="4"/>
            <p:cNvSpPr txBox="true"/>
            <p:nvPr/>
          </p:nvSpPr>
          <p:spPr>
            <a:xfrm>
              <a:off x="0" y="-66675"/>
              <a:ext cx="2114211" cy="373101"/>
            </a:xfrm>
            <a:prstGeom prst="rect">
              <a:avLst/>
            </a:prstGeom>
          </p:spPr>
          <p:txBody>
            <a:bodyPr anchor="ctr" rtlCol="false" tIns="215900" lIns="215900" bIns="215900" rIns="215900"/>
            <a:lstStyle/>
            <a:p>
              <a:pPr algn="ctr" marL="0" indent="0" lvl="0">
                <a:lnSpc>
                  <a:spcPts val="5179"/>
                </a:lnSpc>
                <a:spcBef>
                  <a:spcPct val="0"/>
                </a:spcBef>
              </a:pPr>
              <a:r>
                <a:rPr lang="en-US" sz="3699">
                  <a:solidFill>
                    <a:srgbClr val="2B1511"/>
                  </a:solidFill>
                  <a:latin typeface="Canva Sans Bold"/>
                  <a:ea typeface="Canva Sans Bold"/>
                  <a:cs typeface="Canva Sans Bold"/>
                  <a:sym typeface="Canva Sans Bold"/>
                </a:rPr>
                <a:t>Teorema Belajar dan Mengajar</a:t>
              </a:r>
            </a:p>
          </p:txBody>
        </p:sp>
      </p:grpSp>
      <p:sp>
        <p:nvSpPr>
          <p:cNvPr name="Freeform 5" id="5"/>
          <p:cNvSpPr/>
          <p:nvPr/>
        </p:nvSpPr>
        <p:spPr>
          <a:xfrm flipH="false" flipV="false" rot="0">
            <a:off x="1805081" y="2010865"/>
            <a:ext cx="14677838" cy="7517994"/>
          </a:xfrm>
          <a:custGeom>
            <a:avLst/>
            <a:gdLst/>
            <a:ahLst/>
            <a:cxnLst/>
            <a:rect r="r" b="b" t="t" l="l"/>
            <a:pathLst>
              <a:path h="7517994" w="14677838">
                <a:moveTo>
                  <a:pt x="0" y="0"/>
                </a:moveTo>
                <a:lnTo>
                  <a:pt x="14677838" y="0"/>
                </a:lnTo>
                <a:lnTo>
                  <a:pt x="14677838" y="7517994"/>
                </a:lnTo>
                <a:lnTo>
                  <a:pt x="0" y="7517994"/>
                </a:lnTo>
                <a:lnTo>
                  <a:pt x="0" y="0"/>
                </a:lnTo>
                <a:close/>
              </a:path>
            </a:pathLst>
          </a:custGeom>
          <a:blipFill>
            <a:blip r:embed="rId2"/>
            <a:stretch>
              <a:fillRect l="0" t="0" r="-12808" b="-24347"/>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CFEFF"/>
        </a:solidFill>
      </p:bgPr>
    </p:bg>
    <p:spTree>
      <p:nvGrpSpPr>
        <p:cNvPr id="1" name=""/>
        <p:cNvGrpSpPr/>
        <p:nvPr/>
      </p:nvGrpSpPr>
      <p:grpSpPr>
        <a:xfrm>
          <a:off x="0" y="0"/>
          <a:ext cx="0" cy="0"/>
          <a:chOff x="0" y="0"/>
          <a:chExt cx="0" cy="0"/>
        </a:xfrm>
      </p:grpSpPr>
      <p:sp>
        <p:nvSpPr>
          <p:cNvPr name="Freeform 2" id="2"/>
          <p:cNvSpPr/>
          <p:nvPr/>
        </p:nvSpPr>
        <p:spPr>
          <a:xfrm flipH="false" flipV="true" rot="5400000">
            <a:off x="11351324" y="2398023"/>
            <a:ext cx="10522735" cy="5490954"/>
          </a:xfrm>
          <a:custGeom>
            <a:avLst/>
            <a:gdLst/>
            <a:ahLst/>
            <a:cxnLst/>
            <a:rect r="r" b="b" t="t" l="l"/>
            <a:pathLst>
              <a:path h="5490954" w="10522735">
                <a:moveTo>
                  <a:pt x="0" y="5490954"/>
                </a:moveTo>
                <a:lnTo>
                  <a:pt x="10522735" y="5490954"/>
                </a:lnTo>
                <a:lnTo>
                  <a:pt x="10522735" y="0"/>
                </a:lnTo>
                <a:lnTo>
                  <a:pt x="0" y="0"/>
                </a:lnTo>
                <a:lnTo>
                  <a:pt x="0" y="5490954"/>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4262586" y="-573763"/>
            <a:ext cx="11434572" cy="11434527"/>
            <a:chOff x="0" y="0"/>
            <a:chExt cx="6350000" cy="6349975"/>
          </a:xfrm>
        </p:grpSpPr>
        <p:sp>
          <p:nvSpPr>
            <p:cNvPr name="Freeform 4" id="4"/>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l="0" t="0" r="-50093" b="0"/>
              </a:stretch>
            </a:blipFill>
          </p:spPr>
        </p:sp>
      </p:grpSp>
      <p:grpSp>
        <p:nvGrpSpPr>
          <p:cNvPr name="Group 5" id="5"/>
          <p:cNvGrpSpPr/>
          <p:nvPr/>
        </p:nvGrpSpPr>
        <p:grpSpPr>
          <a:xfrm rot="0">
            <a:off x="7883098" y="7497900"/>
            <a:ext cx="7009358" cy="1398154"/>
            <a:chOff x="0" y="0"/>
            <a:chExt cx="9345810" cy="1864205"/>
          </a:xfrm>
        </p:grpSpPr>
        <p:grpSp>
          <p:nvGrpSpPr>
            <p:cNvPr name="Group 6" id="6"/>
            <p:cNvGrpSpPr/>
            <p:nvPr/>
          </p:nvGrpSpPr>
          <p:grpSpPr>
            <a:xfrm rot="0">
              <a:off x="0" y="0"/>
              <a:ext cx="9345810" cy="1546271"/>
              <a:chOff x="0" y="0"/>
              <a:chExt cx="1250766" cy="206940"/>
            </a:xfrm>
          </p:grpSpPr>
          <p:sp>
            <p:nvSpPr>
              <p:cNvPr name="Freeform 7" id="7"/>
              <p:cNvSpPr/>
              <p:nvPr/>
            </p:nvSpPr>
            <p:spPr>
              <a:xfrm flipH="false" flipV="false" rot="0">
                <a:off x="18844" y="0"/>
                <a:ext cx="1213078" cy="206940"/>
              </a:xfrm>
              <a:custGeom>
                <a:avLst/>
                <a:gdLst/>
                <a:ahLst/>
                <a:cxnLst/>
                <a:rect r="r" b="b" t="t" l="l"/>
                <a:pathLst>
                  <a:path h="206940" w="1213078">
                    <a:moveTo>
                      <a:pt x="218760" y="0"/>
                    </a:moveTo>
                    <a:lnTo>
                      <a:pt x="1197518" y="0"/>
                    </a:lnTo>
                    <a:cubicBezTo>
                      <a:pt x="1203332" y="0"/>
                      <a:pt x="1208579" y="3488"/>
                      <a:pt x="1210829" y="8850"/>
                    </a:cubicBezTo>
                    <a:cubicBezTo>
                      <a:pt x="1213078" y="14212"/>
                      <a:pt x="1211891" y="20399"/>
                      <a:pt x="1207817" y="24548"/>
                    </a:cubicBezTo>
                    <a:lnTo>
                      <a:pt x="1052827" y="182392"/>
                    </a:lnTo>
                    <a:cubicBezTo>
                      <a:pt x="1037408" y="198094"/>
                      <a:pt x="1016325" y="206940"/>
                      <a:pt x="994318" y="206940"/>
                    </a:cubicBezTo>
                    <a:lnTo>
                      <a:pt x="15560" y="206940"/>
                    </a:lnTo>
                    <a:cubicBezTo>
                      <a:pt x="9746" y="206940"/>
                      <a:pt x="4499" y="203452"/>
                      <a:pt x="2249" y="198090"/>
                    </a:cubicBezTo>
                    <a:cubicBezTo>
                      <a:pt x="0" y="192728"/>
                      <a:pt x="1187" y="186541"/>
                      <a:pt x="5261" y="182392"/>
                    </a:cubicBezTo>
                    <a:lnTo>
                      <a:pt x="160251" y="24548"/>
                    </a:lnTo>
                    <a:cubicBezTo>
                      <a:pt x="175670" y="8846"/>
                      <a:pt x="196753" y="0"/>
                      <a:pt x="218760" y="0"/>
                    </a:cubicBezTo>
                    <a:close/>
                  </a:path>
                </a:pathLst>
              </a:custGeom>
              <a:solidFill>
                <a:srgbClr val="3275C5"/>
              </a:solidFill>
            </p:spPr>
          </p:sp>
          <p:sp>
            <p:nvSpPr>
              <p:cNvPr name="TextBox 8" id="8"/>
              <p:cNvSpPr txBox="true"/>
              <p:nvPr/>
            </p:nvSpPr>
            <p:spPr>
              <a:xfrm>
                <a:off x="101600" y="19050"/>
                <a:ext cx="1047566" cy="187890"/>
              </a:xfrm>
              <a:prstGeom prst="rect">
                <a:avLst/>
              </a:prstGeom>
            </p:spPr>
            <p:txBody>
              <a:bodyPr anchor="ctr" rtlCol="false" tIns="50800" lIns="50800" bIns="50800" rIns="50800"/>
              <a:lstStyle/>
              <a:p>
                <a:pPr algn="ctr">
                  <a:lnSpc>
                    <a:spcPts val="1993"/>
                  </a:lnSpc>
                </a:pPr>
              </a:p>
            </p:txBody>
          </p:sp>
        </p:grpSp>
        <p:grpSp>
          <p:nvGrpSpPr>
            <p:cNvPr name="Group 9" id="9"/>
            <p:cNvGrpSpPr/>
            <p:nvPr/>
          </p:nvGrpSpPr>
          <p:grpSpPr>
            <a:xfrm rot="0">
              <a:off x="4451974" y="1170495"/>
              <a:ext cx="4192850" cy="693710"/>
              <a:chOff x="0" y="0"/>
              <a:chExt cx="1250766" cy="206940"/>
            </a:xfrm>
          </p:grpSpPr>
          <p:sp>
            <p:nvSpPr>
              <p:cNvPr name="Freeform 10" id="10"/>
              <p:cNvSpPr/>
              <p:nvPr/>
            </p:nvSpPr>
            <p:spPr>
              <a:xfrm flipH="false" flipV="false" rot="0">
                <a:off x="22107" y="0"/>
                <a:ext cx="1206553" cy="206940"/>
              </a:xfrm>
              <a:custGeom>
                <a:avLst/>
                <a:gdLst/>
                <a:ahLst/>
                <a:cxnLst/>
                <a:rect r="r" b="b" t="t" l="l"/>
                <a:pathLst>
                  <a:path h="206940" w="1206553">
                    <a:moveTo>
                      <a:pt x="221454" y="0"/>
                    </a:moveTo>
                    <a:lnTo>
                      <a:pt x="1188298" y="0"/>
                    </a:lnTo>
                    <a:cubicBezTo>
                      <a:pt x="1195119" y="0"/>
                      <a:pt x="1201274" y="4093"/>
                      <a:pt x="1203913" y="10382"/>
                    </a:cubicBezTo>
                    <a:cubicBezTo>
                      <a:pt x="1206552" y="16672"/>
                      <a:pt x="1205160" y="23932"/>
                      <a:pt x="1200381" y="28799"/>
                    </a:cubicBezTo>
                    <a:lnTo>
                      <a:pt x="1053737" y="178141"/>
                    </a:lnTo>
                    <a:cubicBezTo>
                      <a:pt x="1035649" y="196563"/>
                      <a:pt x="1010915" y="206940"/>
                      <a:pt x="985098" y="206940"/>
                    </a:cubicBezTo>
                    <a:lnTo>
                      <a:pt x="18254" y="206940"/>
                    </a:lnTo>
                    <a:cubicBezTo>
                      <a:pt x="11433" y="206940"/>
                      <a:pt x="5278" y="202848"/>
                      <a:pt x="2639" y="196558"/>
                    </a:cubicBezTo>
                    <a:cubicBezTo>
                      <a:pt x="0" y="190268"/>
                      <a:pt x="1392" y="183008"/>
                      <a:pt x="6171" y="178141"/>
                    </a:cubicBezTo>
                    <a:lnTo>
                      <a:pt x="152815" y="28799"/>
                    </a:lnTo>
                    <a:cubicBezTo>
                      <a:pt x="170903" y="10377"/>
                      <a:pt x="195637" y="0"/>
                      <a:pt x="221454" y="0"/>
                    </a:cubicBezTo>
                    <a:close/>
                  </a:path>
                </a:pathLst>
              </a:custGeom>
              <a:solidFill>
                <a:srgbClr val="64CAF4"/>
              </a:solidFill>
            </p:spPr>
          </p:sp>
          <p:sp>
            <p:nvSpPr>
              <p:cNvPr name="TextBox 11" id="11"/>
              <p:cNvSpPr txBox="true"/>
              <p:nvPr/>
            </p:nvSpPr>
            <p:spPr>
              <a:xfrm>
                <a:off x="101600" y="19050"/>
                <a:ext cx="1047566" cy="187890"/>
              </a:xfrm>
              <a:prstGeom prst="rect">
                <a:avLst/>
              </a:prstGeom>
            </p:spPr>
            <p:txBody>
              <a:bodyPr anchor="ctr" rtlCol="false" tIns="50800" lIns="50800" bIns="50800" rIns="50800"/>
              <a:lstStyle/>
              <a:p>
                <a:pPr algn="ctr">
                  <a:lnSpc>
                    <a:spcPts val="1993"/>
                  </a:lnSpc>
                </a:pPr>
              </a:p>
            </p:txBody>
          </p:sp>
        </p:grpSp>
      </p:grpSp>
      <p:grpSp>
        <p:nvGrpSpPr>
          <p:cNvPr name="Group 12" id="12"/>
          <p:cNvGrpSpPr/>
          <p:nvPr/>
        </p:nvGrpSpPr>
        <p:grpSpPr>
          <a:xfrm rot="0">
            <a:off x="3875583" y="4940839"/>
            <a:ext cx="5114123" cy="5114123"/>
            <a:chOff x="0" y="0"/>
            <a:chExt cx="6818831" cy="6818831"/>
          </a:xfrm>
        </p:grpSpPr>
        <p:grpSp>
          <p:nvGrpSpPr>
            <p:cNvPr name="Group 13" id="13"/>
            <p:cNvGrpSpPr/>
            <p:nvPr/>
          </p:nvGrpSpPr>
          <p:grpSpPr>
            <a:xfrm rot="0">
              <a:off x="0" y="0"/>
              <a:ext cx="6818831" cy="6818831"/>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EFF"/>
              </a:solidFill>
            </p:spPr>
          </p:sp>
          <p:sp>
            <p:nvSpPr>
              <p:cNvPr name="TextBox 15" id="15"/>
              <p:cNvSpPr txBox="true"/>
              <p:nvPr/>
            </p:nvSpPr>
            <p:spPr>
              <a:xfrm>
                <a:off x="76200" y="95250"/>
                <a:ext cx="660400" cy="641350"/>
              </a:xfrm>
              <a:prstGeom prst="rect">
                <a:avLst/>
              </a:prstGeom>
            </p:spPr>
            <p:txBody>
              <a:bodyPr anchor="ctr" rtlCol="false" tIns="52498" lIns="52498" bIns="52498" rIns="52498"/>
              <a:lstStyle/>
              <a:p>
                <a:pPr algn="ctr">
                  <a:lnSpc>
                    <a:spcPts val="1993"/>
                  </a:lnSpc>
                </a:pPr>
              </a:p>
            </p:txBody>
          </p:sp>
        </p:grpSp>
        <p:grpSp>
          <p:nvGrpSpPr>
            <p:cNvPr name="Group 16" id="16"/>
            <p:cNvGrpSpPr/>
            <p:nvPr/>
          </p:nvGrpSpPr>
          <p:grpSpPr>
            <a:xfrm rot="0">
              <a:off x="203869" y="214274"/>
              <a:ext cx="6390308" cy="6390283"/>
              <a:chOff x="0" y="0"/>
              <a:chExt cx="6350000" cy="6349975"/>
            </a:xfrm>
          </p:grpSpPr>
          <p:sp>
            <p:nvSpPr>
              <p:cNvPr name="Freeform 17" id="17"/>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5"/>
                <a:stretch>
                  <a:fillRect l="0" t="-16666" r="0" b="-16666"/>
                </a:stretch>
              </a:blipFill>
            </p:spPr>
          </p:sp>
        </p:grpSp>
      </p:grpSp>
      <p:sp>
        <p:nvSpPr>
          <p:cNvPr name="TextBox 18" id="18"/>
          <p:cNvSpPr txBox="true"/>
          <p:nvPr/>
        </p:nvSpPr>
        <p:spPr>
          <a:xfrm rot="0">
            <a:off x="8596420" y="3602644"/>
            <a:ext cx="7004506" cy="2057400"/>
          </a:xfrm>
          <a:prstGeom prst="rect">
            <a:avLst/>
          </a:prstGeom>
        </p:spPr>
        <p:txBody>
          <a:bodyPr anchor="t" rtlCol="false" tIns="0" lIns="0" bIns="0" rIns="0">
            <a:spAutoFit/>
          </a:bodyPr>
          <a:lstStyle/>
          <a:p>
            <a:pPr algn="l">
              <a:lnSpc>
                <a:spcPts val="16799"/>
              </a:lnSpc>
            </a:pPr>
            <a:r>
              <a:rPr lang="en-US" sz="11999">
                <a:solidFill>
                  <a:srgbClr val="3275C5"/>
                </a:solidFill>
                <a:latin typeface="Dynamo Medium"/>
                <a:ea typeface="Dynamo Medium"/>
                <a:cs typeface="Dynamo Medium"/>
                <a:sym typeface="Dynamo Medium"/>
              </a:rPr>
              <a:t>THANK</a:t>
            </a:r>
          </a:p>
        </p:txBody>
      </p:sp>
      <p:sp>
        <p:nvSpPr>
          <p:cNvPr name="TextBox 19" id="19"/>
          <p:cNvSpPr txBox="true"/>
          <p:nvPr/>
        </p:nvSpPr>
        <p:spPr>
          <a:xfrm rot="0">
            <a:off x="13172220" y="3602644"/>
            <a:ext cx="3440472" cy="2057400"/>
          </a:xfrm>
          <a:prstGeom prst="rect">
            <a:avLst/>
          </a:prstGeom>
        </p:spPr>
        <p:txBody>
          <a:bodyPr anchor="t" rtlCol="false" tIns="0" lIns="0" bIns="0" rIns="0">
            <a:spAutoFit/>
          </a:bodyPr>
          <a:lstStyle/>
          <a:p>
            <a:pPr algn="l">
              <a:lnSpc>
                <a:spcPts val="16799"/>
              </a:lnSpc>
            </a:pPr>
            <a:r>
              <a:rPr lang="en-US" sz="11999" spc="47">
                <a:solidFill>
                  <a:srgbClr val="56AAF0"/>
                </a:solidFill>
                <a:latin typeface="Dynamo Medium"/>
                <a:ea typeface="Dynamo Medium"/>
                <a:cs typeface="Dynamo Medium"/>
                <a:sym typeface="Dynamo Medium"/>
              </a:rPr>
              <a:t>YOU</a:t>
            </a:r>
          </a:p>
        </p:txBody>
      </p:sp>
      <p:sp>
        <p:nvSpPr>
          <p:cNvPr name="TextBox 20" id="20"/>
          <p:cNvSpPr txBox="true"/>
          <p:nvPr/>
        </p:nvSpPr>
        <p:spPr>
          <a:xfrm rot="0">
            <a:off x="9271632" y="7665970"/>
            <a:ext cx="4622964" cy="587900"/>
          </a:xfrm>
          <a:prstGeom prst="rect">
            <a:avLst/>
          </a:prstGeom>
        </p:spPr>
        <p:txBody>
          <a:bodyPr anchor="t" rtlCol="false" tIns="0" lIns="0" bIns="0" rIns="0">
            <a:spAutoFit/>
          </a:bodyPr>
          <a:lstStyle/>
          <a:p>
            <a:pPr algn="l">
              <a:lnSpc>
                <a:spcPts val="4519"/>
              </a:lnSpc>
            </a:pPr>
            <a:r>
              <a:rPr lang="en-US" sz="3999">
                <a:solidFill>
                  <a:srgbClr val="FCFEFF"/>
                </a:solidFill>
                <a:latin typeface="Source Sans Pro Bold"/>
                <a:ea typeface="Source Sans Pro Bold"/>
                <a:cs typeface="Source Sans Pro Bold"/>
                <a:sym typeface="Source Sans Pro Bold"/>
              </a:rPr>
              <a:t>mutia@uui.ac.id</a:t>
            </a:r>
          </a:p>
        </p:txBody>
      </p:sp>
      <p:sp>
        <p:nvSpPr>
          <p:cNvPr name="TextBox 21" id="21"/>
          <p:cNvSpPr txBox="true"/>
          <p:nvPr/>
        </p:nvSpPr>
        <p:spPr>
          <a:xfrm rot="0">
            <a:off x="6031059" y="298992"/>
            <a:ext cx="10087314" cy="3115284"/>
          </a:xfrm>
          <a:prstGeom prst="rect">
            <a:avLst/>
          </a:prstGeom>
        </p:spPr>
        <p:txBody>
          <a:bodyPr anchor="t" rtlCol="false" tIns="0" lIns="0" bIns="0" rIns="0">
            <a:spAutoFit/>
          </a:bodyPr>
          <a:lstStyle/>
          <a:p>
            <a:pPr algn="ctr">
              <a:lnSpc>
                <a:spcPts val="4129"/>
              </a:lnSpc>
              <a:spcBef>
                <a:spcPct val="0"/>
              </a:spcBef>
            </a:pPr>
            <a:r>
              <a:rPr lang="en-US" sz="2949">
                <a:solidFill>
                  <a:srgbClr val="000000"/>
                </a:solidFill>
                <a:latin typeface="DM Sans"/>
                <a:ea typeface="DM Sans"/>
                <a:cs typeface="DM Sans"/>
                <a:sym typeface="DM Sans"/>
              </a:rPr>
              <a:t>Dengan demikian jelaslah bahwa asas peragaan dalam bentuk enaktif dan ikonik selama pembelajaran matematika adalah sangat penting untuk meningkatkan pemahaman dan daya tarik siswa dalam mempelajari matematika sebelum mereka menggunakan bentuk-bentuk simbolik</a:t>
            </a:r>
          </a:p>
        </p:txBody>
      </p:sp>
    </p:spTree>
  </p:cSld>
  <p:clrMapOvr>
    <a:masterClrMapping/>
  </p:clrMapOvr>
</p:sld>
</file>

<file path=ppt/slides/slide2.xml><?xml version="1.0" encoding="utf-8"?>
<p:sld xmlns:p="http://schemas.openxmlformats.org/presentationml/2006/main" xmlns:a="http://schemas.openxmlformats.org/drawingml/2006/main">
  <p:cSld>
    <p:bg>
      <p:bgPr>
        <a:solidFill>
          <a:srgbClr val="FFFAEB"/>
        </a:solidFill>
      </p:bgPr>
    </p:bg>
    <p:spTree>
      <p:nvGrpSpPr>
        <p:cNvPr id="1" name=""/>
        <p:cNvGrpSpPr/>
        <p:nvPr/>
      </p:nvGrpSpPr>
      <p:grpSpPr>
        <a:xfrm>
          <a:off x="0" y="0"/>
          <a:ext cx="0" cy="0"/>
          <a:chOff x="0" y="0"/>
          <a:chExt cx="0" cy="0"/>
        </a:xfrm>
      </p:grpSpPr>
      <p:grpSp>
        <p:nvGrpSpPr>
          <p:cNvPr name="Group 2" id="2"/>
          <p:cNvGrpSpPr/>
          <p:nvPr/>
        </p:nvGrpSpPr>
        <p:grpSpPr>
          <a:xfrm rot="0">
            <a:off x="-422460" y="-509784"/>
            <a:ext cx="19132920" cy="2701944"/>
            <a:chOff x="0" y="0"/>
            <a:chExt cx="5039123" cy="711623"/>
          </a:xfrm>
        </p:grpSpPr>
        <p:sp>
          <p:nvSpPr>
            <p:cNvPr name="Freeform 3" id="3"/>
            <p:cNvSpPr/>
            <p:nvPr/>
          </p:nvSpPr>
          <p:spPr>
            <a:xfrm flipH="false" flipV="false" rot="0">
              <a:off x="0" y="0"/>
              <a:ext cx="5039123" cy="711623"/>
            </a:xfrm>
            <a:custGeom>
              <a:avLst/>
              <a:gdLst/>
              <a:ahLst/>
              <a:cxnLst/>
              <a:rect r="r" b="b" t="t" l="l"/>
              <a:pathLst>
                <a:path h="711623" w="5039123">
                  <a:moveTo>
                    <a:pt x="0" y="0"/>
                  </a:moveTo>
                  <a:lnTo>
                    <a:pt x="5039123" y="0"/>
                  </a:lnTo>
                  <a:lnTo>
                    <a:pt x="5039123" y="711623"/>
                  </a:lnTo>
                  <a:lnTo>
                    <a:pt x="0" y="711623"/>
                  </a:lnTo>
                  <a:close/>
                </a:path>
              </a:pathLst>
            </a:custGeom>
            <a:solidFill>
              <a:srgbClr val="E0B15E"/>
            </a:solidFill>
          </p:spPr>
        </p:sp>
        <p:sp>
          <p:nvSpPr>
            <p:cNvPr name="TextBox 4" id="4"/>
            <p:cNvSpPr txBox="true"/>
            <p:nvPr/>
          </p:nvSpPr>
          <p:spPr>
            <a:xfrm>
              <a:off x="0" y="-28575"/>
              <a:ext cx="5039123" cy="740198"/>
            </a:xfrm>
            <a:prstGeom prst="rect">
              <a:avLst/>
            </a:prstGeom>
          </p:spPr>
          <p:txBody>
            <a:bodyPr anchor="ctr" rtlCol="false" tIns="50800" lIns="50800" bIns="50800" rIns="50800"/>
            <a:lstStyle/>
            <a:p>
              <a:pPr algn="ctr">
                <a:lnSpc>
                  <a:spcPts val="2590"/>
                </a:lnSpc>
              </a:pPr>
            </a:p>
          </p:txBody>
        </p:sp>
      </p:grpSp>
      <p:grpSp>
        <p:nvGrpSpPr>
          <p:cNvPr name="Group 5" id="5"/>
          <p:cNvGrpSpPr/>
          <p:nvPr/>
        </p:nvGrpSpPr>
        <p:grpSpPr>
          <a:xfrm rot="0">
            <a:off x="5758629" y="632606"/>
            <a:ext cx="6731462" cy="1306335"/>
            <a:chOff x="0" y="0"/>
            <a:chExt cx="1772895" cy="344055"/>
          </a:xfrm>
        </p:grpSpPr>
        <p:sp>
          <p:nvSpPr>
            <p:cNvPr name="Freeform 6" id="6"/>
            <p:cNvSpPr/>
            <p:nvPr/>
          </p:nvSpPr>
          <p:spPr>
            <a:xfrm flipH="false" flipV="false" rot="0">
              <a:off x="0" y="0"/>
              <a:ext cx="1772895" cy="344055"/>
            </a:xfrm>
            <a:custGeom>
              <a:avLst/>
              <a:gdLst/>
              <a:ahLst/>
              <a:cxnLst/>
              <a:rect r="r" b="b" t="t" l="l"/>
              <a:pathLst>
                <a:path h="344055" w="1772895">
                  <a:moveTo>
                    <a:pt x="13801" y="0"/>
                  </a:moveTo>
                  <a:lnTo>
                    <a:pt x="1759094" y="0"/>
                  </a:lnTo>
                  <a:cubicBezTo>
                    <a:pt x="1766716" y="0"/>
                    <a:pt x="1772895" y="6179"/>
                    <a:pt x="1772895" y="13801"/>
                  </a:cubicBezTo>
                  <a:lnTo>
                    <a:pt x="1772895" y="330254"/>
                  </a:lnTo>
                  <a:cubicBezTo>
                    <a:pt x="1772895" y="337876"/>
                    <a:pt x="1766716" y="344055"/>
                    <a:pt x="1759094" y="344055"/>
                  </a:cubicBezTo>
                  <a:lnTo>
                    <a:pt x="13801" y="344055"/>
                  </a:lnTo>
                  <a:cubicBezTo>
                    <a:pt x="6179" y="344055"/>
                    <a:pt x="0" y="337876"/>
                    <a:pt x="0" y="330254"/>
                  </a:cubicBezTo>
                  <a:lnTo>
                    <a:pt x="0" y="13801"/>
                  </a:lnTo>
                  <a:cubicBezTo>
                    <a:pt x="0" y="6179"/>
                    <a:pt x="6179" y="0"/>
                    <a:pt x="13801" y="0"/>
                  </a:cubicBezTo>
                  <a:close/>
                </a:path>
              </a:pathLst>
            </a:custGeom>
            <a:solidFill>
              <a:srgbClr val="FFFFFF"/>
            </a:solidFill>
            <a:ln cap="sq">
              <a:noFill/>
              <a:prstDash val="solid"/>
              <a:miter/>
            </a:ln>
          </p:spPr>
        </p:sp>
        <p:sp>
          <p:nvSpPr>
            <p:cNvPr name="TextBox 7" id="7"/>
            <p:cNvSpPr txBox="true"/>
            <p:nvPr/>
          </p:nvSpPr>
          <p:spPr>
            <a:xfrm>
              <a:off x="0" y="-66675"/>
              <a:ext cx="1772895" cy="410730"/>
            </a:xfrm>
            <a:prstGeom prst="rect">
              <a:avLst/>
            </a:prstGeom>
          </p:spPr>
          <p:txBody>
            <a:bodyPr anchor="ctr" rtlCol="false" tIns="215900" lIns="215900" bIns="215900" rIns="215900"/>
            <a:lstStyle/>
            <a:p>
              <a:pPr algn="ctr" marL="0" indent="0" lvl="0">
                <a:lnSpc>
                  <a:spcPts val="5179"/>
                </a:lnSpc>
                <a:spcBef>
                  <a:spcPct val="0"/>
                </a:spcBef>
              </a:pPr>
              <a:r>
                <a:rPr lang="en-US" sz="3699">
                  <a:solidFill>
                    <a:srgbClr val="2B1511"/>
                  </a:solidFill>
                  <a:latin typeface="Canva Sans Bold"/>
                  <a:ea typeface="Canva Sans Bold"/>
                  <a:cs typeface="Canva Sans Bold"/>
                  <a:sym typeface="Canva Sans Bold"/>
                </a:rPr>
                <a:t>Teori Belajar </a:t>
              </a:r>
            </a:p>
          </p:txBody>
        </p:sp>
      </p:grpSp>
      <p:grpSp>
        <p:nvGrpSpPr>
          <p:cNvPr name="Group 8" id="8"/>
          <p:cNvGrpSpPr/>
          <p:nvPr/>
        </p:nvGrpSpPr>
        <p:grpSpPr>
          <a:xfrm rot="0">
            <a:off x="1234373" y="3880306"/>
            <a:ext cx="2827793" cy="3515872"/>
            <a:chOff x="0" y="0"/>
            <a:chExt cx="1168680" cy="1453052"/>
          </a:xfrm>
        </p:grpSpPr>
        <p:sp>
          <p:nvSpPr>
            <p:cNvPr name="Freeform 9" id="9"/>
            <p:cNvSpPr/>
            <p:nvPr/>
          </p:nvSpPr>
          <p:spPr>
            <a:xfrm flipH="false" flipV="false" rot="0">
              <a:off x="0" y="0"/>
              <a:ext cx="1168681" cy="1453052"/>
            </a:xfrm>
            <a:custGeom>
              <a:avLst/>
              <a:gdLst/>
              <a:ahLst/>
              <a:cxnLst/>
              <a:rect r="r" b="b" t="t" l="l"/>
              <a:pathLst>
                <a:path h="1453052" w="1168681">
                  <a:moveTo>
                    <a:pt x="54756" y="0"/>
                  </a:moveTo>
                  <a:lnTo>
                    <a:pt x="1113925" y="0"/>
                  </a:lnTo>
                  <a:cubicBezTo>
                    <a:pt x="1144165" y="0"/>
                    <a:pt x="1168681" y="24515"/>
                    <a:pt x="1168681" y="54756"/>
                  </a:cubicBezTo>
                  <a:lnTo>
                    <a:pt x="1168681" y="1398296"/>
                  </a:lnTo>
                  <a:cubicBezTo>
                    <a:pt x="1168681" y="1428537"/>
                    <a:pt x="1144165" y="1453052"/>
                    <a:pt x="1113925" y="1453052"/>
                  </a:cubicBezTo>
                  <a:lnTo>
                    <a:pt x="54756" y="1453052"/>
                  </a:lnTo>
                  <a:cubicBezTo>
                    <a:pt x="24515" y="1453052"/>
                    <a:pt x="0" y="1428537"/>
                    <a:pt x="0" y="1398296"/>
                  </a:cubicBezTo>
                  <a:lnTo>
                    <a:pt x="0" y="54756"/>
                  </a:lnTo>
                  <a:cubicBezTo>
                    <a:pt x="0" y="24515"/>
                    <a:pt x="24515" y="0"/>
                    <a:pt x="54756" y="0"/>
                  </a:cubicBezTo>
                  <a:close/>
                </a:path>
              </a:pathLst>
            </a:custGeom>
            <a:solidFill>
              <a:srgbClr val="FFF0A2"/>
            </a:solidFill>
            <a:ln w="19050" cap="sq">
              <a:solidFill>
                <a:srgbClr val="E0B15E"/>
              </a:solidFill>
              <a:prstDash val="solid"/>
              <a:miter/>
            </a:ln>
          </p:spPr>
        </p:sp>
        <p:sp>
          <p:nvSpPr>
            <p:cNvPr name="TextBox 10" id="10"/>
            <p:cNvSpPr txBox="true"/>
            <p:nvPr/>
          </p:nvSpPr>
          <p:spPr>
            <a:xfrm>
              <a:off x="0" y="-28575"/>
              <a:ext cx="1168680" cy="1481627"/>
            </a:xfrm>
            <a:prstGeom prst="rect">
              <a:avLst/>
            </a:prstGeom>
          </p:spPr>
          <p:txBody>
            <a:bodyPr anchor="ctr" rtlCol="false" tIns="254000" lIns="254000" bIns="254000" rIns="254000"/>
            <a:lstStyle/>
            <a:p>
              <a:pPr algn="ctr" marL="0" indent="0" lvl="0">
                <a:lnSpc>
                  <a:spcPts val="2379"/>
                </a:lnSpc>
                <a:spcBef>
                  <a:spcPct val="0"/>
                </a:spcBef>
              </a:pPr>
              <a:r>
                <a:rPr lang="en-US" sz="1699">
                  <a:solidFill>
                    <a:srgbClr val="000000"/>
                  </a:solidFill>
                  <a:latin typeface="DM Sans"/>
                  <a:ea typeface="DM Sans"/>
                  <a:cs typeface="DM Sans"/>
                  <a:sym typeface="DM Sans"/>
                </a:rPr>
                <a:t>Behaviorisme menekankan pembelajaran sebagai hasil dari stimulus-respon. Pengulangan dan penguatan positif adalah kunci dalam pembelajaran.</a:t>
              </a:r>
            </a:p>
          </p:txBody>
        </p:sp>
      </p:grpSp>
      <p:grpSp>
        <p:nvGrpSpPr>
          <p:cNvPr name="Group 11" id="11"/>
          <p:cNvGrpSpPr/>
          <p:nvPr/>
        </p:nvGrpSpPr>
        <p:grpSpPr>
          <a:xfrm rot="0">
            <a:off x="4799243" y="3880306"/>
            <a:ext cx="2506383" cy="3293390"/>
            <a:chOff x="0" y="0"/>
            <a:chExt cx="1035847" cy="1361104"/>
          </a:xfrm>
        </p:grpSpPr>
        <p:sp>
          <p:nvSpPr>
            <p:cNvPr name="Freeform 12" id="12"/>
            <p:cNvSpPr/>
            <p:nvPr/>
          </p:nvSpPr>
          <p:spPr>
            <a:xfrm flipH="false" flipV="false" rot="0">
              <a:off x="0" y="0"/>
              <a:ext cx="1035847" cy="1361104"/>
            </a:xfrm>
            <a:custGeom>
              <a:avLst/>
              <a:gdLst/>
              <a:ahLst/>
              <a:cxnLst/>
              <a:rect r="r" b="b" t="t" l="l"/>
              <a:pathLst>
                <a:path h="1361104" w="1035847">
                  <a:moveTo>
                    <a:pt x="61778" y="0"/>
                  </a:moveTo>
                  <a:lnTo>
                    <a:pt x="974070" y="0"/>
                  </a:lnTo>
                  <a:cubicBezTo>
                    <a:pt x="990454" y="0"/>
                    <a:pt x="1006167" y="6509"/>
                    <a:pt x="1017753" y="18094"/>
                  </a:cubicBezTo>
                  <a:cubicBezTo>
                    <a:pt x="1029338" y="29680"/>
                    <a:pt x="1035847" y="45393"/>
                    <a:pt x="1035847" y="61778"/>
                  </a:cubicBezTo>
                  <a:lnTo>
                    <a:pt x="1035847" y="1299327"/>
                  </a:lnTo>
                  <a:cubicBezTo>
                    <a:pt x="1035847" y="1315711"/>
                    <a:pt x="1029338" y="1331424"/>
                    <a:pt x="1017753" y="1343010"/>
                  </a:cubicBezTo>
                  <a:cubicBezTo>
                    <a:pt x="1006167" y="1354595"/>
                    <a:pt x="990454" y="1361104"/>
                    <a:pt x="974070" y="1361104"/>
                  </a:cubicBezTo>
                  <a:lnTo>
                    <a:pt x="61778" y="1361104"/>
                  </a:lnTo>
                  <a:cubicBezTo>
                    <a:pt x="45393" y="1361104"/>
                    <a:pt x="29680" y="1354595"/>
                    <a:pt x="18094" y="1343010"/>
                  </a:cubicBezTo>
                  <a:cubicBezTo>
                    <a:pt x="6509" y="1331424"/>
                    <a:pt x="0" y="1315711"/>
                    <a:pt x="0" y="1299327"/>
                  </a:cubicBezTo>
                  <a:lnTo>
                    <a:pt x="0" y="61778"/>
                  </a:lnTo>
                  <a:cubicBezTo>
                    <a:pt x="0" y="45393"/>
                    <a:pt x="6509" y="29680"/>
                    <a:pt x="18094" y="18094"/>
                  </a:cubicBezTo>
                  <a:cubicBezTo>
                    <a:pt x="29680" y="6509"/>
                    <a:pt x="45393" y="0"/>
                    <a:pt x="61778" y="0"/>
                  </a:cubicBezTo>
                  <a:close/>
                </a:path>
              </a:pathLst>
            </a:custGeom>
            <a:solidFill>
              <a:srgbClr val="FFF0A2"/>
            </a:solidFill>
            <a:ln w="19050" cap="sq">
              <a:solidFill>
                <a:srgbClr val="E0B15E"/>
              </a:solidFill>
              <a:prstDash val="solid"/>
              <a:miter/>
            </a:ln>
          </p:spPr>
        </p:sp>
        <p:sp>
          <p:nvSpPr>
            <p:cNvPr name="TextBox 13" id="13"/>
            <p:cNvSpPr txBox="true"/>
            <p:nvPr/>
          </p:nvSpPr>
          <p:spPr>
            <a:xfrm>
              <a:off x="0" y="-38100"/>
              <a:ext cx="1035847" cy="1399204"/>
            </a:xfrm>
            <a:prstGeom prst="rect">
              <a:avLst/>
            </a:prstGeom>
          </p:spPr>
          <p:txBody>
            <a:bodyPr anchor="ctr" rtlCol="false" tIns="254000" lIns="254000" bIns="254000" rIns="254000"/>
            <a:lstStyle/>
            <a:p>
              <a:pPr algn="ctr">
                <a:lnSpc>
                  <a:spcPts val="2519"/>
                </a:lnSpc>
              </a:pPr>
              <a:r>
                <a:rPr lang="en-US" sz="1799">
                  <a:solidFill>
                    <a:srgbClr val="000000"/>
                  </a:solidFill>
                  <a:latin typeface="DM Sans"/>
                  <a:ea typeface="DM Sans"/>
                  <a:cs typeface="DM Sans"/>
                  <a:sym typeface="DM Sans"/>
                </a:rPr>
                <a:t>Kognitivisme menekankan pada proses mental yang terjadi dalam otak, seperti berpikir, memahami, dan mengingat</a:t>
              </a:r>
            </a:p>
          </p:txBody>
        </p:sp>
      </p:grpSp>
      <p:grpSp>
        <p:nvGrpSpPr>
          <p:cNvPr name="Group 14" id="14"/>
          <p:cNvGrpSpPr/>
          <p:nvPr/>
        </p:nvGrpSpPr>
        <p:grpSpPr>
          <a:xfrm rot="0">
            <a:off x="8039052" y="3880306"/>
            <a:ext cx="2506383" cy="3401291"/>
            <a:chOff x="0" y="0"/>
            <a:chExt cx="1035847" cy="1405698"/>
          </a:xfrm>
        </p:grpSpPr>
        <p:sp>
          <p:nvSpPr>
            <p:cNvPr name="Freeform 15" id="15"/>
            <p:cNvSpPr/>
            <p:nvPr/>
          </p:nvSpPr>
          <p:spPr>
            <a:xfrm flipH="false" flipV="false" rot="0">
              <a:off x="0" y="0"/>
              <a:ext cx="1035847" cy="1405698"/>
            </a:xfrm>
            <a:custGeom>
              <a:avLst/>
              <a:gdLst/>
              <a:ahLst/>
              <a:cxnLst/>
              <a:rect r="r" b="b" t="t" l="l"/>
              <a:pathLst>
                <a:path h="1405698" w="1035847">
                  <a:moveTo>
                    <a:pt x="61778" y="0"/>
                  </a:moveTo>
                  <a:lnTo>
                    <a:pt x="974070" y="0"/>
                  </a:lnTo>
                  <a:cubicBezTo>
                    <a:pt x="990454" y="0"/>
                    <a:pt x="1006167" y="6509"/>
                    <a:pt x="1017753" y="18094"/>
                  </a:cubicBezTo>
                  <a:cubicBezTo>
                    <a:pt x="1029338" y="29680"/>
                    <a:pt x="1035847" y="45393"/>
                    <a:pt x="1035847" y="61778"/>
                  </a:cubicBezTo>
                  <a:lnTo>
                    <a:pt x="1035847" y="1343920"/>
                  </a:lnTo>
                  <a:cubicBezTo>
                    <a:pt x="1035847" y="1360304"/>
                    <a:pt x="1029338" y="1376018"/>
                    <a:pt x="1017753" y="1387603"/>
                  </a:cubicBezTo>
                  <a:cubicBezTo>
                    <a:pt x="1006167" y="1399189"/>
                    <a:pt x="990454" y="1405698"/>
                    <a:pt x="974070" y="1405698"/>
                  </a:cubicBezTo>
                  <a:lnTo>
                    <a:pt x="61778" y="1405698"/>
                  </a:lnTo>
                  <a:cubicBezTo>
                    <a:pt x="45393" y="1405698"/>
                    <a:pt x="29680" y="1399189"/>
                    <a:pt x="18094" y="1387603"/>
                  </a:cubicBezTo>
                  <a:cubicBezTo>
                    <a:pt x="6509" y="1376018"/>
                    <a:pt x="0" y="1360304"/>
                    <a:pt x="0" y="1343920"/>
                  </a:cubicBezTo>
                  <a:lnTo>
                    <a:pt x="0" y="61778"/>
                  </a:lnTo>
                  <a:cubicBezTo>
                    <a:pt x="0" y="45393"/>
                    <a:pt x="6509" y="29680"/>
                    <a:pt x="18094" y="18094"/>
                  </a:cubicBezTo>
                  <a:cubicBezTo>
                    <a:pt x="29680" y="6509"/>
                    <a:pt x="45393" y="0"/>
                    <a:pt x="61778" y="0"/>
                  </a:cubicBezTo>
                  <a:close/>
                </a:path>
              </a:pathLst>
            </a:custGeom>
            <a:solidFill>
              <a:srgbClr val="FFF0A2"/>
            </a:solidFill>
            <a:ln w="19050" cap="sq">
              <a:solidFill>
                <a:srgbClr val="E0B15E"/>
              </a:solidFill>
              <a:prstDash val="solid"/>
              <a:miter/>
            </a:ln>
          </p:spPr>
        </p:sp>
        <p:sp>
          <p:nvSpPr>
            <p:cNvPr name="TextBox 16" id="16"/>
            <p:cNvSpPr txBox="true"/>
            <p:nvPr/>
          </p:nvSpPr>
          <p:spPr>
            <a:xfrm>
              <a:off x="0" y="-28575"/>
              <a:ext cx="1035847" cy="1434273"/>
            </a:xfrm>
            <a:prstGeom prst="rect">
              <a:avLst/>
            </a:prstGeom>
          </p:spPr>
          <p:txBody>
            <a:bodyPr anchor="ctr" rtlCol="false" tIns="254000" lIns="254000" bIns="254000" rIns="254000"/>
            <a:lstStyle/>
            <a:p>
              <a:pPr algn="ctr">
                <a:lnSpc>
                  <a:spcPts val="2379"/>
                </a:lnSpc>
              </a:pPr>
              <a:r>
                <a:rPr lang="en-US" sz="1699">
                  <a:solidFill>
                    <a:srgbClr val="000000"/>
                  </a:solidFill>
                  <a:latin typeface="DM Sans"/>
                  <a:ea typeface="DM Sans"/>
                  <a:cs typeface="DM Sans"/>
                  <a:sym typeface="DM Sans"/>
                </a:rPr>
                <a:t>Konstruktivisme mengajarkan bahwa siswa membangun pemahaman mereka sendiri berdasarkan pengalaman dan interaksi dengan lingkungan</a:t>
              </a:r>
            </a:p>
          </p:txBody>
        </p:sp>
      </p:grpSp>
      <p:grpSp>
        <p:nvGrpSpPr>
          <p:cNvPr name="Group 17" id="17"/>
          <p:cNvGrpSpPr/>
          <p:nvPr/>
        </p:nvGrpSpPr>
        <p:grpSpPr>
          <a:xfrm rot="0">
            <a:off x="11307435" y="3880306"/>
            <a:ext cx="2506383" cy="3337047"/>
            <a:chOff x="0" y="0"/>
            <a:chExt cx="1035847" cy="1379147"/>
          </a:xfrm>
        </p:grpSpPr>
        <p:sp>
          <p:nvSpPr>
            <p:cNvPr name="Freeform 18" id="18"/>
            <p:cNvSpPr/>
            <p:nvPr/>
          </p:nvSpPr>
          <p:spPr>
            <a:xfrm flipH="false" flipV="false" rot="0">
              <a:off x="0" y="0"/>
              <a:ext cx="1035847" cy="1379147"/>
            </a:xfrm>
            <a:custGeom>
              <a:avLst/>
              <a:gdLst/>
              <a:ahLst/>
              <a:cxnLst/>
              <a:rect r="r" b="b" t="t" l="l"/>
              <a:pathLst>
                <a:path h="1379147" w="1035847">
                  <a:moveTo>
                    <a:pt x="61778" y="0"/>
                  </a:moveTo>
                  <a:lnTo>
                    <a:pt x="974070" y="0"/>
                  </a:lnTo>
                  <a:cubicBezTo>
                    <a:pt x="990454" y="0"/>
                    <a:pt x="1006167" y="6509"/>
                    <a:pt x="1017753" y="18094"/>
                  </a:cubicBezTo>
                  <a:cubicBezTo>
                    <a:pt x="1029338" y="29680"/>
                    <a:pt x="1035847" y="45393"/>
                    <a:pt x="1035847" y="61778"/>
                  </a:cubicBezTo>
                  <a:lnTo>
                    <a:pt x="1035847" y="1317369"/>
                  </a:lnTo>
                  <a:cubicBezTo>
                    <a:pt x="1035847" y="1351488"/>
                    <a:pt x="1008188" y="1379147"/>
                    <a:pt x="974070" y="1379147"/>
                  </a:cubicBezTo>
                  <a:lnTo>
                    <a:pt x="61778" y="1379147"/>
                  </a:lnTo>
                  <a:cubicBezTo>
                    <a:pt x="45393" y="1379147"/>
                    <a:pt x="29680" y="1372638"/>
                    <a:pt x="18094" y="1361052"/>
                  </a:cubicBezTo>
                  <a:cubicBezTo>
                    <a:pt x="6509" y="1349467"/>
                    <a:pt x="0" y="1333753"/>
                    <a:pt x="0" y="1317369"/>
                  </a:cubicBezTo>
                  <a:lnTo>
                    <a:pt x="0" y="61778"/>
                  </a:lnTo>
                  <a:cubicBezTo>
                    <a:pt x="0" y="45393"/>
                    <a:pt x="6509" y="29680"/>
                    <a:pt x="18094" y="18094"/>
                  </a:cubicBezTo>
                  <a:cubicBezTo>
                    <a:pt x="29680" y="6509"/>
                    <a:pt x="45393" y="0"/>
                    <a:pt x="61778" y="0"/>
                  </a:cubicBezTo>
                  <a:close/>
                </a:path>
              </a:pathLst>
            </a:custGeom>
            <a:solidFill>
              <a:srgbClr val="FFF0A2"/>
            </a:solidFill>
            <a:ln w="19050" cap="sq">
              <a:solidFill>
                <a:srgbClr val="E0B15E"/>
              </a:solidFill>
              <a:prstDash val="solid"/>
              <a:miter/>
            </a:ln>
          </p:spPr>
        </p:sp>
        <p:sp>
          <p:nvSpPr>
            <p:cNvPr name="TextBox 19" id="19"/>
            <p:cNvSpPr txBox="true"/>
            <p:nvPr/>
          </p:nvSpPr>
          <p:spPr>
            <a:xfrm>
              <a:off x="0" y="-28575"/>
              <a:ext cx="1035847" cy="1407722"/>
            </a:xfrm>
            <a:prstGeom prst="rect">
              <a:avLst/>
            </a:prstGeom>
          </p:spPr>
          <p:txBody>
            <a:bodyPr anchor="ctr" rtlCol="false" tIns="254000" lIns="254000" bIns="254000" rIns="254000"/>
            <a:lstStyle/>
            <a:p>
              <a:pPr algn="ctr">
                <a:lnSpc>
                  <a:spcPts val="1820"/>
                </a:lnSpc>
              </a:pPr>
              <a:r>
                <a:rPr lang="en-US" sz="1300">
                  <a:solidFill>
                    <a:srgbClr val="000000"/>
                  </a:solidFill>
                  <a:latin typeface="DM Sans"/>
                  <a:ea typeface="DM Sans"/>
                  <a:cs typeface="DM Sans"/>
                  <a:sym typeface="DM Sans"/>
                </a:rPr>
                <a:t>Vygotsky menekankan pentingnya interaksi sosial dan budaya dalam pembelajaran. Konsep Zona Proksimal Perkembangan (ZPD) adalah kunci, di mana pembelajaran paling efektif terjadi ketika siswa bekerja sedikit di luar kemampuan mereka dengan bantuan dari orang yang lebih ahli.</a:t>
              </a:r>
            </a:p>
          </p:txBody>
        </p:sp>
      </p:grpSp>
      <p:grpSp>
        <p:nvGrpSpPr>
          <p:cNvPr name="Group 20" id="20"/>
          <p:cNvGrpSpPr/>
          <p:nvPr/>
        </p:nvGrpSpPr>
        <p:grpSpPr>
          <a:xfrm rot="0">
            <a:off x="14547244" y="3880306"/>
            <a:ext cx="2506383" cy="3511616"/>
            <a:chOff x="0" y="0"/>
            <a:chExt cx="1035847" cy="1451293"/>
          </a:xfrm>
        </p:grpSpPr>
        <p:sp>
          <p:nvSpPr>
            <p:cNvPr name="Freeform 21" id="21"/>
            <p:cNvSpPr/>
            <p:nvPr/>
          </p:nvSpPr>
          <p:spPr>
            <a:xfrm flipH="false" flipV="false" rot="0">
              <a:off x="0" y="0"/>
              <a:ext cx="1035847" cy="1451293"/>
            </a:xfrm>
            <a:custGeom>
              <a:avLst/>
              <a:gdLst/>
              <a:ahLst/>
              <a:cxnLst/>
              <a:rect r="r" b="b" t="t" l="l"/>
              <a:pathLst>
                <a:path h="1451293" w="1035847">
                  <a:moveTo>
                    <a:pt x="61778" y="0"/>
                  </a:moveTo>
                  <a:lnTo>
                    <a:pt x="974070" y="0"/>
                  </a:lnTo>
                  <a:cubicBezTo>
                    <a:pt x="990454" y="0"/>
                    <a:pt x="1006167" y="6509"/>
                    <a:pt x="1017753" y="18094"/>
                  </a:cubicBezTo>
                  <a:cubicBezTo>
                    <a:pt x="1029338" y="29680"/>
                    <a:pt x="1035847" y="45393"/>
                    <a:pt x="1035847" y="61778"/>
                  </a:cubicBezTo>
                  <a:lnTo>
                    <a:pt x="1035847" y="1389516"/>
                  </a:lnTo>
                  <a:cubicBezTo>
                    <a:pt x="1035847" y="1405900"/>
                    <a:pt x="1029338" y="1421614"/>
                    <a:pt x="1017753" y="1433199"/>
                  </a:cubicBezTo>
                  <a:cubicBezTo>
                    <a:pt x="1006167" y="1444785"/>
                    <a:pt x="990454" y="1451293"/>
                    <a:pt x="974070" y="1451293"/>
                  </a:cubicBezTo>
                  <a:lnTo>
                    <a:pt x="61778" y="1451293"/>
                  </a:lnTo>
                  <a:cubicBezTo>
                    <a:pt x="45393" y="1451293"/>
                    <a:pt x="29680" y="1444785"/>
                    <a:pt x="18094" y="1433199"/>
                  </a:cubicBezTo>
                  <a:cubicBezTo>
                    <a:pt x="6509" y="1421614"/>
                    <a:pt x="0" y="1405900"/>
                    <a:pt x="0" y="1389516"/>
                  </a:cubicBezTo>
                  <a:lnTo>
                    <a:pt x="0" y="61778"/>
                  </a:lnTo>
                  <a:cubicBezTo>
                    <a:pt x="0" y="45393"/>
                    <a:pt x="6509" y="29680"/>
                    <a:pt x="18094" y="18094"/>
                  </a:cubicBezTo>
                  <a:cubicBezTo>
                    <a:pt x="29680" y="6509"/>
                    <a:pt x="45393" y="0"/>
                    <a:pt x="61778" y="0"/>
                  </a:cubicBezTo>
                  <a:close/>
                </a:path>
              </a:pathLst>
            </a:custGeom>
            <a:solidFill>
              <a:srgbClr val="FFF0A2"/>
            </a:solidFill>
            <a:ln w="19050" cap="sq">
              <a:solidFill>
                <a:srgbClr val="E0B15E"/>
              </a:solidFill>
              <a:prstDash val="solid"/>
              <a:miter/>
            </a:ln>
          </p:spPr>
        </p:sp>
        <p:sp>
          <p:nvSpPr>
            <p:cNvPr name="TextBox 22" id="22"/>
            <p:cNvSpPr txBox="true"/>
            <p:nvPr/>
          </p:nvSpPr>
          <p:spPr>
            <a:xfrm>
              <a:off x="0" y="-38100"/>
              <a:ext cx="1035847" cy="1489393"/>
            </a:xfrm>
            <a:prstGeom prst="rect">
              <a:avLst/>
            </a:prstGeom>
          </p:spPr>
          <p:txBody>
            <a:bodyPr anchor="ctr" rtlCol="false" tIns="254000" lIns="254000" bIns="254000" rIns="254000"/>
            <a:lstStyle/>
            <a:p>
              <a:pPr algn="ctr">
                <a:lnSpc>
                  <a:spcPts val="2100"/>
                </a:lnSpc>
              </a:pPr>
              <a:r>
                <a:rPr lang="en-US" sz="1500">
                  <a:solidFill>
                    <a:srgbClr val="000000"/>
                  </a:solidFill>
                  <a:latin typeface="DM Sans"/>
                  <a:ea typeface="DM Sans"/>
                  <a:cs typeface="DM Sans"/>
                  <a:sym typeface="DM Sans"/>
                </a:rPr>
                <a:t> Konstruktivisme sosial menggabungkan aspek-aspek dari teori konstruktivisme dan sosial-kultural. Pembelajaran terjadi melalui interaksi sosial dan pemahaman bersama yang dibentuk dalam kelompok.</a:t>
              </a:r>
            </a:p>
          </p:txBody>
        </p:sp>
      </p:grpSp>
      <p:grpSp>
        <p:nvGrpSpPr>
          <p:cNvPr name="Group 23" id="23"/>
          <p:cNvGrpSpPr/>
          <p:nvPr/>
        </p:nvGrpSpPr>
        <p:grpSpPr>
          <a:xfrm rot="0">
            <a:off x="-641135" y="9258300"/>
            <a:ext cx="19132920" cy="2701944"/>
            <a:chOff x="0" y="0"/>
            <a:chExt cx="5039123" cy="711623"/>
          </a:xfrm>
        </p:grpSpPr>
        <p:sp>
          <p:nvSpPr>
            <p:cNvPr name="Freeform 24" id="24"/>
            <p:cNvSpPr/>
            <p:nvPr/>
          </p:nvSpPr>
          <p:spPr>
            <a:xfrm flipH="false" flipV="false" rot="0">
              <a:off x="0" y="0"/>
              <a:ext cx="5039123" cy="711623"/>
            </a:xfrm>
            <a:custGeom>
              <a:avLst/>
              <a:gdLst/>
              <a:ahLst/>
              <a:cxnLst/>
              <a:rect r="r" b="b" t="t" l="l"/>
              <a:pathLst>
                <a:path h="711623" w="5039123">
                  <a:moveTo>
                    <a:pt x="0" y="0"/>
                  </a:moveTo>
                  <a:lnTo>
                    <a:pt x="5039123" y="0"/>
                  </a:lnTo>
                  <a:lnTo>
                    <a:pt x="5039123" y="711623"/>
                  </a:lnTo>
                  <a:lnTo>
                    <a:pt x="0" y="711623"/>
                  </a:lnTo>
                  <a:close/>
                </a:path>
              </a:pathLst>
            </a:custGeom>
            <a:solidFill>
              <a:srgbClr val="E0B15E"/>
            </a:solidFill>
          </p:spPr>
        </p:sp>
        <p:sp>
          <p:nvSpPr>
            <p:cNvPr name="TextBox 25" id="25"/>
            <p:cNvSpPr txBox="true"/>
            <p:nvPr/>
          </p:nvSpPr>
          <p:spPr>
            <a:xfrm>
              <a:off x="0" y="-28575"/>
              <a:ext cx="5039123" cy="740198"/>
            </a:xfrm>
            <a:prstGeom prst="rect">
              <a:avLst/>
            </a:prstGeom>
          </p:spPr>
          <p:txBody>
            <a:bodyPr anchor="ctr" rtlCol="false" tIns="50800" lIns="50800" bIns="50800" rIns="50800"/>
            <a:lstStyle/>
            <a:p>
              <a:pPr algn="ctr">
                <a:lnSpc>
                  <a:spcPts val="2590"/>
                </a:lnSpc>
              </a:pPr>
            </a:p>
          </p:txBody>
        </p:sp>
      </p:grpSp>
      <p:sp>
        <p:nvSpPr>
          <p:cNvPr name="AutoShape 26" id="26"/>
          <p:cNvSpPr/>
          <p:nvPr/>
        </p:nvSpPr>
        <p:spPr>
          <a:xfrm flipV="true">
            <a:off x="2655168" y="7934689"/>
            <a:ext cx="13176009" cy="0"/>
          </a:xfrm>
          <a:prstGeom prst="line">
            <a:avLst/>
          </a:prstGeom>
          <a:ln cap="flat" w="38100">
            <a:solidFill>
              <a:srgbClr val="E0B15E"/>
            </a:solidFill>
            <a:prstDash val="solid"/>
            <a:headEnd type="none" len="sm" w="sm"/>
            <a:tailEnd type="none" len="sm" w="sm"/>
          </a:ln>
        </p:spPr>
      </p:sp>
      <p:grpSp>
        <p:nvGrpSpPr>
          <p:cNvPr name="Group 27" id="27"/>
          <p:cNvGrpSpPr/>
          <p:nvPr/>
        </p:nvGrpSpPr>
        <p:grpSpPr>
          <a:xfrm rot="0">
            <a:off x="2462484" y="7757238"/>
            <a:ext cx="354902" cy="354902"/>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EB"/>
            </a:solidFill>
            <a:ln w="38100" cap="sq">
              <a:solidFill>
                <a:srgbClr val="E0B15E"/>
              </a:solidFill>
              <a:prstDash val="solid"/>
              <a:miter/>
            </a:ln>
          </p:spPr>
        </p:sp>
        <p:sp>
          <p:nvSpPr>
            <p:cNvPr name="TextBox 29" id="29"/>
            <p:cNvSpPr txBox="true"/>
            <p:nvPr/>
          </p:nvSpPr>
          <p:spPr>
            <a:xfrm>
              <a:off x="76200" y="47625"/>
              <a:ext cx="660400" cy="688975"/>
            </a:xfrm>
            <a:prstGeom prst="rect">
              <a:avLst/>
            </a:prstGeom>
          </p:spPr>
          <p:txBody>
            <a:bodyPr anchor="ctr" rtlCol="false" tIns="50800" lIns="50800" bIns="50800" rIns="50800"/>
            <a:lstStyle/>
            <a:p>
              <a:pPr algn="ctr">
                <a:lnSpc>
                  <a:spcPts val="2590"/>
                </a:lnSpc>
              </a:pPr>
            </a:p>
          </p:txBody>
        </p:sp>
      </p:grpSp>
      <p:grpSp>
        <p:nvGrpSpPr>
          <p:cNvPr name="Group 30" id="30"/>
          <p:cNvGrpSpPr/>
          <p:nvPr/>
        </p:nvGrpSpPr>
        <p:grpSpPr>
          <a:xfrm rot="0">
            <a:off x="5874984" y="7738188"/>
            <a:ext cx="354902" cy="354902"/>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EB"/>
            </a:solidFill>
            <a:ln w="38100" cap="sq">
              <a:solidFill>
                <a:srgbClr val="E0B15E"/>
              </a:solidFill>
              <a:prstDash val="solid"/>
              <a:miter/>
            </a:ln>
          </p:spPr>
        </p:sp>
        <p:sp>
          <p:nvSpPr>
            <p:cNvPr name="TextBox 32" id="32"/>
            <p:cNvSpPr txBox="true"/>
            <p:nvPr/>
          </p:nvSpPr>
          <p:spPr>
            <a:xfrm>
              <a:off x="76200" y="47625"/>
              <a:ext cx="660400" cy="688975"/>
            </a:xfrm>
            <a:prstGeom prst="rect">
              <a:avLst/>
            </a:prstGeom>
          </p:spPr>
          <p:txBody>
            <a:bodyPr anchor="ctr" rtlCol="false" tIns="50800" lIns="50800" bIns="50800" rIns="50800"/>
            <a:lstStyle/>
            <a:p>
              <a:pPr algn="ctr">
                <a:lnSpc>
                  <a:spcPts val="2590"/>
                </a:lnSpc>
              </a:pPr>
            </a:p>
          </p:txBody>
        </p:sp>
      </p:grpSp>
      <p:grpSp>
        <p:nvGrpSpPr>
          <p:cNvPr name="Group 33" id="33"/>
          <p:cNvGrpSpPr/>
          <p:nvPr/>
        </p:nvGrpSpPr>
        <p:grpSpPr>
          <a:xfrm rot="0">
            <a:off x="9114792" y="7738188"/>
            <a:ext cx="354902" cy="354902"/>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EB"/>
            </a:solidFill>
            <a:ln w="38100" cap="sq">
              <a:solidFill>
                <a:srgbClr val="E0B15E"/>
              </a:solidFill>
              <a:prstDash val="solid"/>
              <a:miter/>
            </a:ln>
          </p:spPr>
        </p:sp>
        <p:sp>
          <p:nvSpPr>
            <p:cNvPr name="TextBox 35" id="35"/>
            <p:cNvSpPr txBox="true"/>
            <p:nvPr/>
          </p:nvSpPr>
          <p:spPr>
            <a:xfrm>
              <a:off x="76200" y="47625"/>
              <a:ext cx="660400" cy="688975"/>
            </a:xfrm>
            <a:prstGeom prst="rect">
              <a:avLst/>
            </a:prstGeom>
          </p:spPr>
          <p:txBody>
            <a:bodyPr anchor="ctr" rtlCol="false" tIns="50800" lIns="50800" bIns="50800" rIns="50800"/>
            <a:lstStyle/>
            <a:p>
              <a:pPr algn="ctr">
                <a:lnSpc>
                  <a:spcPts val="2590"/>
                </a:lnSpc>
              </a:pPr>
            </a:p>
          </p:txBody>
        </p:sp>
      </p:grpSp>
      <p:grpSp>
        <p:nvGrpSpPr>
          <p:cNvPr name="Group 36" id="36"/>
          <p:cNvGrpSpPr/>
          <p:nvPr/>
        </p:nvGrpSpPr>
        <p:grpSpPr>
          <a:xfrm rot="0">
            <a:off x="15622984" y="7776288"/>
            <a:ext cx="354902" cy="354902"/>
            <a:chOff x="0" y="0"/>
            <a:chExt cx="812800" cy="812800"/>
          </a:xfrm>
        </p:grpSpPr>
        <p:sp>
          <p:nvSpPr>
            <p:cNvPr name="Freeform 37" id="3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EB"/>
            </a:solidFill>
            <a:ln w="38100" cap="sq">
              <a:solidFill>
                <a:srgbClr val="E0B15E"/>
              </a:solidFill>
              <a:prstDash val="solid"/>
              <a:miter/>
            </a:ln>
          </p:spPr>
        </p:sp>
        <p:sp>
          <p:nvSpPr>
            <p:cNvPr name="TextBox 38" id="38"/>
            <p:cNvSpPr txBox="true"/>
            <p:nvPr/>
          </p:nvSpPr>
          <p:spPr>
            <a:xfrm>
              <a:off x="76200" y="47625"/>
              <a:ext cx="660400" cy="688975"/>
            </a:xfrm>
            <a:prstGeom prst="rect">
              <a:avLst/>
            </a:prstGeom>
          </p:spPr>
          <p:txBody>
            <a:bodyPr anchor="ctr" rtlCol="false" tIns="50800" lIns="50800" bIns="50800" rIns="50800"/>
            <a:lstStyle/>
            <a:p>
              <a:pPr algn="ctr">
                <a:lnSpc>
                  <a:spcPts val="2590"/>
                </a:lnSpc>
              </a:pPr>
            </a:p>
          </p:txBody>
        </p:sp>
      </p:grpSp>
      <p:grpSp>
        <p:nvGrpSpPr>
          <p:cNvPr name="Group 39" id="39"/>
          <p:cNvGrpSpPr/>
          <p:nvPr/>
        </p:nvGrpSpPr>
        <p:grpSpPr>
          <a:xfrm rot="0">
            <a:off x="12332280" y="7738188"/>
            <a:ext cx="354902" cy="354902"/>
            <a:chOff x="0" y="0"/>
            <a:chExt cx="812800" cy="812800"/>
          </a:xfrm>
        </p:grpSpPr>
        <p:sp>
          <p:nvSpPr>
            <p:cNvPr name="Freeform 40" id="4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EB"/>
            </a:solidFill>
            <a:ln w="38100" cap="sq">
              <a:solidFill>
                <a:srgbClr val="E0B15E"/>
              </a:solidFill>
              <a:prstDash val="solid"/>
              <a:miter/>
            </a:ln>
          </p:spPr>
        </p:sp>
        <p:sp>
          <p:nvSpPr>
            <p:cNvPr name="TextBox 41" id="41"/>
            <p:cNvSpPr txBox="true"/>
            <p:nvPr/>
          </p:nvSpPr>
          <p:spPr>
            <a:xfrm>
              <a:off x="76200" y="47625"/>
              <a:ext cx="660400" cy="688975"/>
            </a:xfrm>
            <a:prstGeom prst="rect">
              <a:avLst/>
            </a:prstGeom>
          </p:spPr>
          <p:txBody>
            <a:bodyPr anchor="ctr" rtlCol="false" tIns="50800" lIns="50800" bIns="50800" rIns="50800"/>
            <a:lstStyle/>
            <a:p>
              <a:pPr algn="ctr">
                <a:lnSpc>
                  <a:spcPts val="2590"/>
                </a:lnSpc>
              </a:pPr>
            </a:p>
          </p:txBody>
        </p:sp>
      </p:grpSp>
      <p:grpSp>
        <p:nvGrpSpPr>
          <p:cNvPr name="Group 42" id="42"/>
          <p:cNvGrpSpPr/>
          <p:nvPr/>
        </p:nvGrpSpPr>
        <p:grpSpPr>
          <a:xfrm rot="0">
            <a:off x="1351058" y="7019567"/>
            <a:ext cx="2594423" cy="718621"/>
            <a:chOff x="0" y="0"/>
            <a:chExt cx="683305" cy="189266"/>
          </a:xfrm>
        </p:grpSpPr>
        <p:sp>
          <p:nvSpPr>
            <p:cNvPr name="Freeform 43" id="43"/>
            <p:cNvSpPr/>
            <p:nvPr/>
          </p:nvSpPr>
          <p:spPr>
            <a:xfrm flipH="false" flipV="false" rot="0">
              <a:off x="0" y="0"/>
              <a:ext cx="683305" cy="189266"/>
            </a:xfrm>
            <a:custGeom>
              <a:avLst/>
              <a:gdLst/>
              <a:ahLst/>
              <a:cxnLst/>
              <a:rect r="r" b="b" t="t" l="l"/>
              <a:pathLst>
                <a:path h="189266" w="683305">
                  <a:moveTo>
                    <a:pt x="0" y="0"/>
                  </a:moveTo>
                  <a:lnTo>
                    <a:pt x="683305" y="0"/>
                  </a:lnTo>
                  <a:lnTo>
                    <a:pt x="683305" y="189266"/>
                  </a:lnTo>
                  <a:lnTo>
                    <a:pt x="0" y="189266"/>
                  </a:lnTo>
                  <a:close/>
                </a:path>
              </a:pathLst>
            </a:custGeom>
            <a:solidFill>
              <a:srgbClr val="E0B15E"/>
            </a:solidFill>
          </p:spPr>
        </p:sp>
        <p:sp>
          <p:nvSpPr>
            <p:cNvPr name="TextBox 44" id="44"/>
            <p:cNvSpPr txBox="true"/>
            <p:nvPr/>
          </p:nvSpPr>
          <p:spPr>
            <a:xfrm>
              <a:off x="0" y="-28575"/>
              <a:ext cx="683305" cy="217841"/>
            </a:xfrm>
            <a:prstGeom prst="rect">
              <a:avLst/>
            </a:prstGeom>
          </p:spPr>
          <p:txBody>
            <a:bodyPr anchor="ctr" rtlCol="false" tIns="50800" lIns="50800" bIns="50800" rIns="50800"/>
            <a:lstStyle/>
            <a:p>
              <a:pPr algn="ctr">
                <a:lnSpc>
                  <a:spcPts val="2590"/>
                </a:lnSpc>
              </a:pPr>
              <a:r>
                <a:rPr lang="en-US" sz="1850">
                  <a:solidFill>
                    <a:srgbClr val="000000"/>
                  </a:solidFill>
                  <a:latin typeface="DM Sans Bold"/>
                  <a:ea typeface="DM Sans Bold"/>
                  <a:cs typeface="DM Sans Bold"/>
                  <a:sym typeface="DM Sans Bold"/>
                </a:rPr>
                <a:t>Teori Behaviourisme </a:t>
              </a:r>
            </a:p>
          </p:txBody>
        </p:sp>
      </p:grpSp>
      <p:sp>
        <p:nvSpPr>
          <p:cNvPr name="TextBox 45" id="45"/>
          <p:cNvSpPr txBox="true"/>
          <p:nvPr/>
        </p:nvSpPr>
        <p:spPr>
          <a:xfrm rot="0">
            <a:off x="3323047" y="2249482"/>
            <a:ext cx="11204557" cy="887874"/>
          </a:xfrm>
          <a:prstGeom prst="rect">
            <a:avLst/>
          </a:prstGeom>
        </p:spPr>
        <p:txBody>
          <a:bodyPr anchor="t" rtlCol="false" tIns="0" lIns="0" bIns="0" rIns="0">
            <a:spAutoFit/>
          </a:bodyPr>
          <a:lstStyle/>
          <a:p>
            <a:pPr algn="ctr">
              <a:lnSpc>
                <a:spcPts val="3667"/>
              </a:lnSpc>
              <a:spcBef>
                <a:spcPct val="0"/>
              </a:spcBef>
            </a:pPr>
            <a:r>
              <a:rPr lang="en-US" sz="2445">
                <a:solidFill>
                  <a:srgbClr val="000000"/>
                </a:solidFill>
                <a:latin typeface="DM Sans"/>
                <a:ea typeface="DM Sans"/>
                <a:cs typeface="DM Sans"/>
                <a:sym typeface="DM Sans"/>
              </a:rPr>
              <a:t>Beberapa teori belajar yang relevan dan bagaimana penerapannya dalam konteks pembelajaran matematika kelas tinggi di SD yaitu: </a:t>
            </a:r>
          </a:p>
        </p:txBody>
      </p:sp>
      <p:grpSp>
        <p:nvGrpSpPr>
          <p:cNvPr name="Group 46" id="46"/>
          <p:cNvGrpSpPr/>
          <p:nvPr/>
        </p:nvGrpSpPr>
        <p:grpSpPr>
          <a:xfrm rot="0">
            <a:off x="4799243" y="7173696"/>
            <a:ext cx="2594423" cy="546009"/>
            <a:chOff x="0" y="0"/>
            <a:chExt cx="683305" cy="143805"/>
          </a:xfrm>
        </p:grpSpPr>
        <p:sp>
          <p:nvSpPr>
            <p:cNvPr name="Freeform 47" id="47"/>
            <p:cNvSpPr/>
            <p:nvPr/>
          </p:nvSpPr>
          <p:spPr>
            <a:xfrm flipH="false" flipV="false" rot="0">
              <a:off x="0" y="0"/>
              <a:ext cx="683305" cy="143805"/>
            </a:xfrm>
            <a:custGeom>
              <a:avLst/>
              <a:gdLst/>
              <a:ahLst/>
              <a:cxnLst/>
              <a:rect r="r" b="b" t="t" l="l"/>
              <a:pathLst>
                <a:path h="143805" w="683305">
                  <a:moveTo>
                    <a:pt x="0" y="0"/>
                  </a:moveTo>
                  <a:lnTo>
                    <a:pt x="683305" y="0"/>
                  </a:lnTo>
                  <a:lnTo>
                    <a:pt x="683305" y="143805"/>
                  </a:lnTo>
                  <a:lnTo>
                    <a:pt x="0" y="143805"/>
                  </a:lnTo>
                  <a:close/>
                </a:path>
              </a:pathLst>
            </a:custGeom>
            <a:solidFill>
              <a:srgbClr val="E0B15E"/>
            </a:solidFill>
          </p:spPr>
        </p:sp>
        <p:sp>
          <p:nvSpPr>
            <p:cNvPr name="TextBox 48" id="48"/>
            <p:cNvSpPr txBox="true"/>
            <p:nvPr/>
          </p:nvSpPr>
          <p:spPr>
            <a:xfrm>
              <a:off x="0" y="-28575"/>
              <a:ext cx="683305" cy="172380"/>
            </a:xfrm>
            <a:prstGeom prst="rect">
              <a:avLst/>
            </a:prstGeom>
          </p:spPr>
          <p:txBody>
            <a:bodyPr anchor="ctr" rtlCol="false" tIns="50800" lIns="50800" bIns="50800" rIns="50800"/>
            <a:lstStyle/>
            <a:p>
              <a:pPr algn="ctr">
                <a:lnSpc>
                  <a:spcPts val="2590"/>
                </a:lnSpc>
              </a:pPr>
              <a:r>
                <a:rPr lang="en-US" sz="1850">
                  <a:solidFill>
                    <a:srgbClr val="000000"/>
                  </a:solidFill>
                  <a:latin typeface="DM Sans Bold"/>
                  <a:ea typeface="DM Sans Bold"/>
                  <a:cs typeface="DM Sans Bold"/>
                  <a:sym typeface="DM Sans Bold"/>
                </a:rPr>
                <a:t>Teori Kognitivisme </a:t>
              </a:r>
            </a:p>
          </p:txBody>
        </p:sp>
      </p:grpSp>
      <p:grpSp>
        <p:nvGrpSpPr>
          <p:cNvPr name="Group 49" id="49"/>
          <p:cNvGrpSpPr/>
          <p:nvPr/>
        </p:nvGrpSpPr>
        <p:grpSpPr>
          <a:xfrm rot="0">
            <a:off x="8023607" y="7107678"/>
            <a:ext cx="2594423" cy="612027"/>
            <a:chOff x="0" y="0"/>
            <a:chExt cx="683305" cy="161192"/>
          </a:xfrm>
        </p:grpSpPr>
        <p:sp>
          <p:nvSpPr>
            <p:cNvPr name="Freeform 50" id="50"/>
            <p:cNvSpPr/>
            <p:nvPr/>
          </p:nvSpPr>
          <p:spPr>
            <a:xfrm flipH="false" flipV="false" rot="0">
              <a:off x="0" y="0"/>
              <a:ext cx="683305" cy="161192"/>
            </a:xfrm>
            <a:custGeom>
              <a:avLst/>
              <a:gdLst/>
              <a:ahLst/>
              <a:cxnLst/>
              <a:rect r="r" b="b" t="t" l="l"/>
              <a:pathLst>
                <a:path h="161192" w="683305">
                  <a:moveTo>
                    <a:pt x="0" y="0"/>
                  </a:moveTo>
                  <a:lnTo>
                    <a:pt x="683305" y="0"/>
                  </a:lnTo>
                  <a:lnTo>
                    <a:pt x="683305" y="161192"/>
                  </a:lnTo>
                  <a:lnTo>
                    <a:pt x="0" y="161192"/>
                  </a:lnTo>
                  <a:close/>
                </a:path>
              </a:pathLst>
            </a:custGeom>
            <a:solidFill>
              <a:srgbClr val="E0B15E"/>
            </a:solidFill>
          </p:spPr>
        </p:sp>
        <p:sp>
          <p:nvSpPr>
            <p:cNvPr name="TextBox 51" id="51"/>
            <p:cNvSpPr txBox="true"/>
            <p:nvPr/>
          </p:nvSpPr>
          <p:spPr>
            <a:xfrm>
              <a:off x="0" y="-28575"/>
              <a:ext cx="683305" cy="189767"/>
            </a:xfrm>
            <a:prstGeom prst="rect">
              <a:avLst/>
            </a:prstGeom>
          </p:spPr>
          <p:txBody>
            <a:bodyPr anchor="ctr" rtlCol="false" tIns="50800" lIns="50800" bIns="50800" rIns="50800"/>
            <a:lstStyle/>
            <a:p>
              <a:pPr algn="ctr">
                <a:lnSpc>
                  <a:spcPts val="2590"/>
                </a:lnSpc>
              </a:pPr>
              <a:r>
                <a:rPr lang="en-US" sz="1850">
                  <a:solidFill>
                    <a:srgbClr val="000000"/>
                  </a:solidFill>
                  <a:latin typeface="DM Sans Bold"/>
                  <a:ea typeface="DM Sans Bold"/>
                  <a:cs typeface="DM Sans Bold"/>
                  <a:sym typeface="DM Sans Bold"/>
                </a:rPr>
                <a:t>Teori Konstruktivisme</a:t>
              </a:r>
            </a:p>
          </p:txBody>
        </p:sp>
      </p:grpSp>
      <p:grpSp>
        <p:nvGrpSpPr>
          <p:cNvPr name="Group 52" id="52"/>
          <p:cNvGrpSpPr/>
          <p:nvPr/>
        </p:nvGrpSpPr>
        <p:grpSpPr>
          <a:xfrm rot="0">
            <a:off x="11307435" y="7138536"/>
            <a:ext cx="2594423" cy="546009"/>
            <a:chOff x="0" y="0"/>
            <a:chExt cx="683305" cy="143805"/>
          </a:xfrm>
        </p:grpSpPr>
        <p:sp>
          <p:nvSpPr>
            <p:cNvPr name="Freeform 53" id="53"/>
            <p:cNvSpPr/>
            <p:nvPr/>
          </p:nvSpPr>
          <p:spPr>
            <a:xfrm flipH="false" flipV="false" rot="0">
              <a:off x="0" y="0"/>
              <a:ext cx="683305" cy="143805"/>
            </a:xfrm>
            <a:custGeom>
              <a:avLst/>
              <a:gdLst/>
              <a:ahLst/>
              <a:cxnLst/>
              <a:rect r="r" b="b" t="t" l="l"/>
              <a:pathLst>
                <a:path h="143805" w="683305">
                  <a:moveTo>
                    <a:pt x="0" y="0"/>
                  </a:moveTo>
                  <a:lnTo>
                    <a:pt x="683305" y="0"/>
                  </a:lnTo>
                  <a:lnTo>
                    <a:pt x="683305" y="143805"/>
                  </a:lnTo>
                  <a:lnTo>
                    <a:pt x="0" y="143805"/>
                  </a:lnTo>
                  <a:close/>
                </a:path>
              </a:pathLst>
            </a:custGeom>
            <a:solidFill>
              <a:srgbClr val="E0B15E"/>
            </a:solidFill>
          </p:spPr>
        </p:sp>
        <p:sp>
          <p:nvSpPr>
            <p:cNvPr name="TextBox 54" id="54"/>
            <p:cNvSpPr txBox="true"/>
            <p:nvPr/>
          </p:nvSpPr>
          <p:spPr>
            <a:xfrm>
              <a:off x="0" y="-28575"/>
              <a:ext cx="683305" cy="172380"/>
            </a:xfrm>
            <a:prstGeom prst="rect">
              <a:avLst/>
            </a:prstGeom>
          </p:spPr>
          <p:txBody>
            <a:bodyPr anchor="ctr" rtlCol="false" tIns="50800" lIns="50800" bIns="50800" rIns="50800"/>
            <a:lstStyle/>
            <a:p>
              <a:pPr algn="ctr">
                <a:lnSpc>
                  <a:spcPts val="2590"/>
                </a:lnSpc>
              </a:pPr>
              <a:r>
                <a:rPr lang="en-US" sz="1850">
                  <a:solidFill>
                    <a:srgbClr val="000000"/>
                  </a:solidFill>
                  <a:latin typeface="DM Sans Bold"/>
                  <a:ea typeface="DM Sans Bold"/>
                  <a:cs typeface="DM Sans Bold"/>
                  <a:sym typeface="DM Sans Bold"/>
                </a:rPr>
                <a:t>Teori Vygotsky</a:t>
              </a:r>
            </a:p>
          </p:txBody>
        </p:sp>
      </p:grpSp>
      <p:grpSp>
        <p:nvGrpSpPr>
          <p:cNvPr name="Group 55" id="55"/>
          <p:cNvGrpSpPr/>
          <p:nvPr/>
        </p:nvGrpSpPr>
        <p:grpSpPr>
          <a:xfrm rot="0">
            <a:off x="14459204" y="6971972"/>
            <a:ext cx="2594423" cy="747733"/>
            <a:chOff x="0" y="0"/>
            <a:chExt cx="683305" cy="196934"/>
          </a:xfrm>
        </p:grpSpPr>
        <p:sp>
          <p:nvSpPr>
            <p:cNvPr name="Freeform 56" id="56"/>
            <p:cNvSpPr/>
            <p:nvPr/>
          </p:nvSpPr>
          <p:spPr>
            <a:xfrm flipH="false" flipV="false" rot="0">
              <a:off x="0" y="0"/>
              <a:ext cx="683305" cy="196934"/>
            </a:xfrm>
            <a:custGeom>
              <a:avLst/>
              <a:gdLst/>
              <a:ahLst/>
              <a:cxnLst/>
              <a:rect r="r" b="b" t="t" l="l"/>
              <a:pathLst>
                <a:path h="196934" w="683305">
                  <a:moveTo>
                    <a:pt x="0" y="0"/>
                  </a:moveTo>
                  <a:lnTo>
                    <a:pt x="683305" y="0"/>
                  </a:lnTo>
                  <a:lnTo>
                    <a:pt x="683305" y="196934"/>
                  </a:lnTo>
                  <a:lnTo>
                    <a:pt x="0" y="196934"/>
                  </a:lnTo>
                  <a:close/>
                </a:path>
              </a:pathLst>
            </a:custGeom>
            <a:solidFill>
              <a:srgbClr val="E0B15E"/>
            </a:solidFill>
          </p:spPr>
        </p:sp>
        <p:sp>
          <p:nvSpPr>
            <p:cNvPr name="TextBox 57" id="57"/>
            <p:cNvSpPr txBox="true"/>
            <p:nvPr/>
          </p:nvSpPr>
          <p:spPr>
            <a:xfrm>
              <a:off x="0" y="-28575"/>
              <a:ext cx="683305" cy="225509"/>
            </a:xfrm>
            <a:prstGeom prst="rect">
              <a:avLst/>
            </a:prstGeom>
          </p:spPr>
          <p:txBody>
            <a:bodyPr anchor="ctr" rtlCol="false" tIns="50800" lIns="50800" bIns="50800" rIns="50800"/>
            <a:lstStyle/>
            <a:p>
              <a:pPr algn="ctr">
                <a:lnSpc>
                  <a:spcPts val="2590"/>
                </a:lnSpc>
              </a:pPr>
              <a:r>
                <a:rPr lang="en-US" sz="1850">
                  <a:solidFill>
                    <a:srgbClr val="000000"/>
                  </a:solidFill>
                  <a:latin typeface="DM Sans Bold"/>
                  <a:ea typeface="DM Sans Bold"/>
                  <a:cs typeface="DM Sans Bold"/>
                  <a:sym typeface="DM Sans Bold"/>
                </a:rPr>
                <a:t>Teori Kontruktivisme Sosial </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AEB"/>
        </a:solidFill>
      </p:bgPr>
    </p:bg>
    <p:spTree>
      <p:nvGrpSpPr>
        <p:cNvPr id="1" name=""/>
        <p:cNvGrpSpPr/>
        <p:nvPr/>
      </p:nvGrpSpPr>
      <p:grpSpPr>
        <a:xfrm>
          <a:off x="0" y="0"/>
          <a:ext cx="0" cy="0"/>
          <a:chOff x="0" y="0"/>
          <a:chExt cx="0" cy="0"/>
        </a:xfrm>
      </p:grpSpPr>
      <p:grpSp>
        <p:nvGrpSpPr>
          <p:cNvPr name="Group 2" id="2"/>
          <p:cNvGrpSpPr/>
          <p:nvPr/>
        </p:nvGrpSpPr>
        <p:grpSpPr>
          <a:xfrm rot="0">
            <a:off x="1320130" y="4256796"/>
            <a:ext cx="4918723" cy="4034342"/>
            <a:chOff x="0" y="0"/>
            <a:chExt cx="1295466" cy="1062543"/>
          </a:xfrm>
        </p:grpSpPr>
        <p:sp>
          <p:nvSpPr>
            <p:cNvPr name="Freeform 3" id="3"/>
            <p:cNvSpPr/>
            <p:nvPr/>
          </p:nvSpPr>
          <p:spPr>
            <a:xfrm flipH="false" flipV="false" rot="0">
              <a:off x="0" y="0"/>
              <a:ext cx="1295466" cy="1062543"/>
            </a:xfrm>
            <a:custGeom>
              <a:avLst/>
              <a:gdLst/>
              <a:ahLst/>
              <a:cxnLst/>
              <a:rect r="r" b="b" t="t" l="l"/>
              <a:pathLst>
                <a:path h="1062543" w="1295466">
                  <a:moveTo>
                    <a:pt x="17314" y="0"/>
                  </a:moveTo>
                  <a:lnTo>
                    <a:pt x="1278152" y="0"/>
                  </a:lnTo>
                  <a:cubicBezTo>
                    <a:pt x="1287715" y="0"/>
                    <a:pt x="1295466" y="7752"/>
                    <a:pt x="1295466" y="17314"/>
                  </a:cubicBezTo>
                  <a:lnTo>
                    <a:pt x="1295466" y="1045229"/>
                  </a:lnTo>
                  <a:cubicBezTo>
                    <a:pt x="1295466" y="1054791"/>
                    <a:pt x="1287715" y="1062543"/>
                    <a:pt x="1278152" y="1062543"/>
                  </a:cubicBezTo>
                  <a:lnTo>
                    <a:pt x="17314" y="1062543"/>
                  </a:lnTo>
                  <a:cubicBezTo>
                    <a:pt x="7752" y="1062543"/>
                    <a:pt x="0" y="1054791"/>
                    <a:pt x="0" y="1045229"/>
                  </a:cubicBezTo>
                  <a:lnTo>
                    <a:pt x="0" y="17314"/>
                  </a:lnTo>
                  <a:cubicBezTo>
                    <a:pt x="0" y="7752"/>
                    <a:pt x="7752" y="0"/>
                    <a:pt x="17314" y="0"/>
                  </a:cubicBezTo>
                  <a:close/>
                </a:path>
              </a:pathLst>
            </a:custGeom>
            <a:solidFill>
              <a:srgbClr val="FFFFFF"/>
            </a:solidFill>
          </p:spPr>
        </p:sp>
        <p:sp>
          <p:nvSpPr>
            <p:cNvPr name="TextBox 4" id="4"/>
            <p:cNvSpPr txBox="true"/>
            <p:nvPr/>
          </p:nvSpPr>
          <p:spPr>
            <a:xfrm>
              <a:off x="0" y="-28575"/>
              <a:ext cx="1295466" cy="1091118"/>
            </a:xfrm>
            <a:prstGeom prst="rect">
              <a:avLst/>
            </a:prstGeom>
          </p:spPr>
          <p:txBody>
            <a:bodyPr anchor="ctr" rtlCol="false" tIns="50800" lIns="50800" bIns="50800" rIns="50800"/>
            <a:lstStyle/>
            <a:p>
              <a:pPr algn="ctr">
                <a:lnSpc>
                  <a:spcPts val="2590"/>
                </a:lnSpc>
              </a:pPr>
            </a:p>
          </p:txBody>
        </p:sp>
      </p:grpSp>
      <p:grpSp>
        <p:nvGrpSpPr>
          <p:cNvPr name="Group 5" id="5"/>
          <p:cNvGrpSpPr/>
          <p:nvPr/>
        </p:nvGrpSpPr>
        <p:grpSpPr>
          <a:xfrm rot="-10800000">
            <a:off x="1320130" y="3298178"/>
            <a:ext cx="4918723" cy="1473374"/>
            <a:chOff x="0" y="0"/>
            <a:chExt cx="1073340" cy="321513"/>
          </a:xfrm>
        </p:grpSpPr>
        <p:sp>
          <p:nvSpPr>
            <p:cNvPr name="Freeform 6" id="6"/>
            <p:cNvSpPr/>
            <p:nvPr/>
          </p:nvSpPr>
          <p:spPr>
            <a:xfrm flipH="false" flipV="false" rot="0">
              <a:off x="0" y="0"/>
              <a:ext cx="1073340" cy="321513"/>
            </a:xfrm>
            <a:custGeom>
              <a:avLst/>
              <a:gdLst/>
              <a:ahLst/>
              <a:cxnLst/>
              <a:rect r="r" b="b" t="t" l="l"/>
              <a:pathLst>
                <a:path h="321513" w="1073340">
                  <a:moveTo>
                    <a:pt x="1073340" y="0"/>
                  </a:moveTo>
                  <a:lnTo>
                    <a:pt x="1073340" y="207213"/>
                  </a:lnTo>
                  <a:lnTo>
                    <a:pt x="536670" y="321513"/>
                  </a:lnTo>
                  <a:lnTo>
                    <a:pt x="0" y="207213"/>
                  </a:lnTo>
                  <a:lnTo>
                    <a:pt x="0" y="0"/>
                  </a:lnTo>
                  <a:lnTo>
                    <a:pt x="1073340" y="0"/>
                  </a:lnTo>
                  <a:close/>
                </a:path>
              </a:pathLst>
            </a:custGeom>
            <a:solidFill>
              <a:srgbClr val="E0B15E"/>
            </a:solidFill>
          </p:spPr>
        </p:sp>
        <p:sp>
          <p:nvSpPr>
            <p:cNvPr name="TextBox 7" id="7"/>
            <p:cNvSpPr txBox="true"/>
            <p:nvPr/>
          </p:nvSpPr>
          <p:spPr>
            <a:xfrm>
              <a:off x="0" y="-28575"/>
              <a:ext cx="1073340" cy="235788"/>
            </a:xfrm>
            <a:prstGeom prst="rect">
              <a:avLst/>
            </a:prstGeom>
          </p:spPr>
          <p:txBody>
            <a:bodyPr anchor="ctr" rtlCol="false" tIns="50800" lIns="50800" bIns="50800" rIns="50800"/>
            <a:lstStyle/>
            <a:p>
              <a:pPr algn="ctr">
                <a:lnSpc>
                  <a:spcPts val="2590"/>
                </a:lnSpc>
              </a:pPr>
            </a:p>
          </p:txBody>
        </p:sp>
      </p:grpSp>
      <p:grpSp>
        <p:nvGrpSpPr>
          <p:cNvPr name="Group 8" id="8"/>
          <p:cNvGrpSpPr/>
          <p:nvPr/>
        </p:nvGrpSpPr>
        <p:grpSpPr>
          <a:xfrm rot="0">
            <a:off x="5504011" y="1028700"/>
            <a:ext cx="6968911" cy="1163460"/>
            <a:chOff x="0" y="0"/>
            <a:chExt cx="1835433" cy="306426"/>
          </a:xfrm>
        </p:grpSpPr>
        <p:sp>
          <p:nvSpPr>
            <p:cNvPr name="Freeform 9" id="9"/>
            <p:cNvSpPr/>
            <p:nvPr/>
          </p:nvSpPr>
          <p:spPr>
            <a:xfrm flipH="false" flipV="false" rot="0">
              <a:off x="0" y="0"/>
              <a:ext cx="1835434" cy="306426"/>
            </a:xfrm>
            <a:custGeom>
              <a:avLst/>
              <a:gdLst/>
              <a:ahLst/>
              <a:cxnLst/>
              <a:rect r="r" b="b" t="t" l="l"/>
              <a:pathLst>
                <a:path h="306426" w="1835434">
                  <a:moveTo>
                    <a:pt x="13331" y="0"/>
                  </a:moveTo>
                  <a:lnTo>
                    <a:pt x="1822103" y="0"/>
                  </a:lnTo>
                  <a:cubicBezTo>
                    <a:pt x="1825638" y="0"/>
                    <a:pt x="1829029" y="1405"/>
                    <a:pt x="1831529" y="3905"/>
                  </a:cubicBezTo>
                  <a:cubicBezTo>
                    <a:pt x="1834029" y="6405"/>
                    <a:pt x="1835434" y="9795"/>
                    <a:pt x="1835434" y="13331"/>
                  </a:cubicBezTo>
                  <a:lnTo>
                    <a:pt x="1835434" y="293095"/>
                  </a:lnTo>
                  <a:cubicBezTo>
                    <a:pt x="1835434" y="300457"/>
                    <a:pt x="1829465" y="306426"/>
                    <a:pt x="1822103" y="306426"/>
                  </a:cubicBezTo>
                  <a:lnTo>
                    <a:pt x="13331" y="306426"/>
                  </a:lnTo>
                  <a:cubicBezTo>
                    <a:pt x="5969" y="306426"/>
                    <a:pt x="0" y="300457"/>
                    <a:pt x="0" y="293095"/>
                  </a:cubicBezTo>
                  <a:lnTo>
                    <a:pt x="0" y="13331"/>
                  </a:lnTo>
                  <a:cubicBezTo>
                    <a:pt x="0" y="5969"/>
                    <a:pt x="5969" y="0"/>
                    <a:pt x="13331" y="0"/>
                  </a:cubicBezTo>
                  <a:close/>
                </a:path>
              </a:pathLst>
            </a:custGeom>
            <a:solidFill>
              <a:srgbClr val="FFFFFF"/>
            </a:solidFill>
            <a:ln cap="sq">
              <a:noFill/>
              <a:prstDash val="solid"/>
              <a:miter/>
            </a:ln>
          </p:spPr>
        </p:sp>
        <p:sp>
          <p:nvSpPr>
            <p:cNvPr name="TextBox 10" id="10"/>
            <p:cNvSpPr txBox="true"/>
            <p:nvPr/>
          </p:nvSpPr>
          <p:spPr>
            <a:xfrm>
              <a:off x="0" y="-66675"/>
              <a:ext cx="1835433" cy="373101"/>
            </a:xfrm>
            <a:prstGeom prst="rect">
              <a:avLst/>
            </a:prstGeom>
          </p:spPr>
          <p:txBody>
            <a:bodyPr anchor="ctr" rtlCol="false" tIns="215900" lIns="215900" bIns="215900" rIns="215900"/>
            <a:lstStyle/>
            <a:p>
              <a:pPr algn="ctr" marL="0" indent="0" lvl="0">
                <a:lnSpc>
                  <a:spcPts val="5179"/>
                </a:lnSpc>
                <a:spcBef>
                  <a:spcPct val="0"/>
                </a:spcBef>
              </a:pPr>
              <a:r>
                <a:rPr lang="en-US" sz="3699">
                  <a:solidFill>
                    <a:srgbClr val="2B1511"/>
                  </a:solidFill>
                  <a:latin typeface="Canva Sans Bold"/>
                  <a:ea typeface="Canva Sans Bold"/>
                  <a:cs typeface="Canva Sans Bold"/>
                  <a:sym typeface="Canva Sans Bold"/>
                </a:rPr>
                <a:t>Teori Belajar Behaviorisme</a:t>
              </a:r>
            </a:p>
          </p:txBody>
        </p:sp>
      </p:grpSp>
      <p:grpSp>
        <p:nvGrpSpPr>
          <p:cNvPr name="Group 11" id="11"/>
          <p:cNvGrpSpPr/>
          <p:nvPr/>
        </p:nvGrpSpPr>
        <p:grpSpPr>
          <a:xfrm rot="0">
            <a:off x="6682750" y="4256796"/>
            <a:ext cx="4918723" cy="4034342"/>
            <a:chOff x="0" y="0"/>
            <a:chExt cx="1295466" cy="1062543"/>
          </a:xfrm>
        </p:grpSpPr>
        <p:sp>
          <p:nvSpPr>
            <p:cNvPr name="Freeform 12" id="12"/>
            <p:cNvSpPr/>
            <p:nvPr/>
          </p:nvSpPr>
          <p:spPr>
            <a:xfrm flipH="false" flipV="false" rot="0">
              <a:off x="0" y="0"/>
              <a:ext cx="1295466" cy="1062543"/>
            </a:xfrm>
            <a:custGeom>
              <a:avLst/>
              <a:gdLst/>
              <a:ahLst/>
              <a:cxnLst/>
              <a:rect r="r" b="b" t="t" l="l"/>
              <a:pathLst>
                <a:path h="1062543" w="1295466">
                  <a:moveTo>
                    <a:pt x="17314" y="0"/>
                  </a:moveTo>
                  <a:lnTo>
                    <a:pt x="1278152" y="0"/>
                  </a:lnTo>
                  <a:cubicBezTo>
                    <a:pt x="1287715" y="0"/>
                    <a:pt x="1295466" y="7752"/>
                    <a:pt x="1295466" y="17314"/>
                  </a:cubicBezTo>
                  <a:lnTo>
                    <a:pt x="1295466" y="1045229"/>
                  </a:lnTo>
                  <a:cubicBezTo>
                    <a:pt x="1295466" y="1054791"/>
                    <a:pt x="1287715" y="1062543"/>
                    <a:pt x="1278152" y="1062543"/>
                  </a:cubicBezTo>
                  <a:lnTo>
                    <a:pt x="17314" y="1062543"/>
                  </a:lnTo>
                  <a:cubicBezTo>
                    <a:pt x="7752" y="1062543"/>
                    <a:pt x="0" y="1054791"/>
                    <a:pt x="0" y="1045229"/>
                  </a:cubicBezTo>
                  <a:lnTo>
                    <a:pt x="0" y="17314"/>
                  </a:lnTo>
                  <a:cubicBezTo>
                    <a:pt x="0" y="7752"/>
                    <a:pt x="7752" y="0"/>
                    <a:pt x="17314" y="0"/>
                  </a:cubicBezTo>
                  <a:close/>
                </a:path>
              </a:pathLst>
            </a:custGeom>
            <a:solidFill>
              <a:srgbClr val="FFFFFF"/>
            </a:solidFill>
          </p:spPr>
        </p:sp>
        <p:sp>
          <p:nvSpPr>
            <p:cNvPr name="TextBox 13" id="13"/>
            <p:cNvSpPr txBox="true"/>
            <p:nvPr/>
          </p:nvSpPr>
          <p:spPr>
            <a:xfrm>
              <a:off x="0" y="-28575"/>
              <a:ext cx="1295466" cy="1091118"/>
            </a:xfrm>
            <a:prstGeom prst="rect">
              <a:avLst/>
            </a:prstGeom>
          </p:spPr>
          <p:txBody>
            <a:bodyPr anchor="ctr" rtlCol="false" tIns="50800" lIns="50800" bIns="50800" rIns="50800"/>
            <a:lstStyle/>
            <a:p>
              <a:pPr algn="ctr">
                <a:lnSpc>
                  <a:spcPts val="2590"/>
                </a:lnSpc>
              </a:pPr>
            </a:p>
          </p:txBody>
        </p:sp>
      </p:grpSp>
      <p:grpSp>
        <p:nvGrpSpPr>
          <p:cNvPr name="Group 14" id="14"/>
          <p:cNvGrpSpPr/>
          <p:nvPr/>
        </p:nvGrpSpPr>
        <p:grpSpPr>
          <a:xfrm rot="-10800000">
            <a:off x="6682750" y="3298178"/>
            <a:ext cx="4918723" cy="1473374"/>
            <a:chOff x="0" y="0"/>
            <a:chExt cx="1073340" cy="321513"/>
          </a:xfrm>
        </p:grpSpPr>
        <p:sp>
          <p:nvSpPr>
            <p:cNvPr name="Freeform 15" id="15"/>
            <p:cNvSpPr/>
            <p:nvPr/>
          </p:nvSpPr>
          <p:spPr>
            <a:xfrm flipH="false" flipV="false" rot="0">
              <a:off x="0" y="0"/>
              <a:ext cx="1073340" cy="321513"/>
            </a:xfrm>
            <a:custGeom>
              <a:avLst/>
              <a:gdLst/>
              <a:ahLst/>
              <a:cxnLst/>
              <a:rect r="r" b="b" t="t" l="l"/>
              <a:pathLst>
                <a:path h="321513" w="1073340">
                  <a:moveTo>
                    <a:pt x="1073340" y="0"/>
                  </a:moveTo>
                  <a:lnTo>
                    <a:pt x="1073340" y="207213"/>
                  </a:lnTo>
                  <a:lnTo>
                    <a:pt x="536670" y="321513"/>
                  </a:lnTo>
                  <a:lnTo>
                    <a:pt x="0" y="207213"/>
                  </a:lnTo>
                  <a:lnTo>
                    <a:pt x="0" y="0"/>
                  </a:lnTo>
                  <a:lnTo>
                    <a:pt x="1073340" y="0"/>
                  </a:lnTo>
                  <a:close/>
                </a:path>
              </a:pathLst>
            </a:custGeom>
            <a:solidFill>
              <a:srgbClr val="E0B15E"/>
            </a:solidFill>
          </p:spPr>
        </p:sp>
        <p:sp>
          <p:nvSpPr>
            <p:cNvPr name="TextBox 16" id="16"/>
            <p:cNvSpPr txBox="true"/>
            <p:nvPr/>
          </p:nvSpPr>
          <p:spPr>
            <a:xfrm>
              <a:off x="0" y="-28575"/>
              <a:ext cx="1073340" cy="235788"/>
            </a:xfrm>
            <a:prstGeom prst="rect">
              <a:avLst/>
            </a:prstGeom>
          </p:spPr>
          <p:txBody>
            <a:bodyPr anchor="ctr" rtlCol="false" tIns="50800" lIns="50800" bIns="50800" rIns="50800"/>
            <a:lstStyle/>
            <a:p>
              <a:pPr algn="ctr">
                <a:lnSpc>
                  <a:spcPts val="2590"/>
                </a:lnSpc>
              </a:pPr>
            </a:p>
          </p:txBody>
        </p:sp>
      </p:grpSp>
      <p:grpSp>
        <p:nvGrpSpPr>
          <p:cNvPr name="Group 17" id="17"/>
          <p:cNvGrpSpPr/>
          <p:nvPr/>
        </p:nvGrpSpPr>
        <p:grpSpPr>
          <a:xfrm rot="0">
            <a:off x="12049148" y="4256796"/>
            <a:ext cx="4918723" cy="4034342"/>
            <a:chOff x="0" y="0"/>
            <a:chExt cx="1295466" cy="1062543"/>
          </a:xfrm>
        </p:grpSpPr>
        <p:sp>
          <p:nvSpPr>
            <p:cNvPr name="Freeform 18" id="18"/>
            <p:cNvSpPr/>
            <p:nvPr/>
          </p:nvSpPr>
          <p:spPr>
            <a:xfrm flipH="false" flipV="false" rot="0">
              <a:off x="0" y="0"/>
              <a:ext cx="1295466" cy="1062543"/>
            </a:xfrm>
            <a:custGeom>
              <a:avLst/>
              <a:gdLst/>
              <a:ahLst/>
              <a:cxnLst/>
              <a:rect r="r" b="b" t="t" l="l"/>
              <a:pathLst>
                <a:path h="1062543" w="1295466">
                  <a:moveTo>
                    <a:pt x="17314" y="0"/>
                  </a:moveTo>
                  <a:lnTo>
                    <a:pt x="1278152" y="0"/>
                  </a:lnTo>
                  <a:cubicBezTo>
                    <a:pt x="1287715" y="0"/>
                    <a:pt x="1295466" y="7752"/>
                    <a:pt x="1295466" y="17314"/>
                  </a:cubicBezTo>
                  <a:lnTo>
                    <a:pt x="1295466" y="1045229"/>
                  </a:lnTo>
                  <a:cubicBezTo>
                    <a:pt x="1295466" y="1054791"/>
                    <a:pt x="1287715" y="1062543"/>
                    <a:pt x="1278152" y="1062543"/>
                  </a:cubicBezTo>
                  <a:lnTo>
                    <a:pt x="17314" y="1062543"/>
                  </a:lnTo>
                  <a:cubicBezTo>
                    <a:pt x="7752" y="1062543"/>
                    <a:pt x="0" y="1054791"/>
                    <a:pt x="0" y="1045229"/>
                  </a:cubicBezTo>
                  <a:lnTo>
                    <a:pt x="0" y="17314"/>
                  </a:lnTo>
                  <a:cubicBezTo>
                    <a:pt x="0" y="7752"/>
                    <a:pt x="7752" y="0"/>
                    <a:pt x="17314" y="0"/>
                  </a:cubicBezTo>
                  <a:close/>
                </a:path>
              </a:pathLst>
            </a:custGeom>
            <a:solidFill>
              <a:srgbClr val="FFFFFF"/>
            </a:solidFill>
          </p:spPr>
        </p:sp>
        <p:sp>
          <p:nvSpPr>
            <p:cNvPr name="TextBox 19" id="19"/>
            <p:cNvSpPr txBox="true"/>
            <p:nvPr/>
          </p:nvSpPr>
          <p:spPr>
            <a:xfrm>
              <a:off x="0" y="-28575"/>
              <a:ext cx="1295466" cy="1091118"/>
            </a:xfrm>
            <a:prstGeom prst="rect">
              <a:avLst/>
            </a:prstGeom>
          </p:spPr>
          <p:txBody>
            <a:bodyPr anchor="ctr" rtlCol="false" tIns="50800" lIns="50800" bIns="50800" rIns="50800"/>
            <a:lstStyle/>
            <a:p>
              <a:pPr algn="ctr">
                <a:lnSpc>
                  <a:spcPts val="2590"/>
                </a:lnSpc>
              </a:pPr>
            </a:p>
          </p:txBody>
        </p:sp>
      </p:grpSp>
      <p:grpSp>
        <p:nvGrpSpPr>
          <p:cNvPr name="Group 20" id="20"/>
          <p:cNvGrpSpPr/>
          <p:nvPr/>
        </p:nvGrpSpPr>
        <p:grpSpPr>
          <a:xfrm rot="-10800000">
            <a:off x="12049148" y="3298178"/>
            <a:ext cx="4918723" cy="1473374"/>
            <a:chOff x="0" y="0"/>
            <a:chExt cx="1073340" cy="321513"/>
          </a:xfrm>
        </p:grpSpPr>
        <p:sp>
          <p:nvSpPr>
            <p:cNvPr name="Freeform 21" id="21"/>
            <p:cNvSpPr/>
            <p:nvPr/>
          </p:nvSpPr>
          <p:spPr>
            <a:xfrm flipH="false" flipV="false" rot="0">
              <a:off x="0" y="0"/>
              <a:ext cx="1073340" cy="321513"/>
            </a:xfrm>
            <a:custGeom>
              <a:avLst/>
              <a:gdLst/>
              <a:ahLst/>
              <a:cxnLst/>
              <a:rect r="r" b="b" t="t" l="l"/>
              <a:pathLst>
                <a:path h="321513" w="1073340">
                  <a:moveTo>
                    <a:pt x="1073340" y="0"/>
                  </a:moveTo>
                  <a:lnTo>
                    <a:pt x="1073340" y="207213"/>
                  </a:lnTo>
                  <a:lnTo>
                    <a:pt x="536670" y="321513"/>
                  </a:lnTo>
                  <a:lnTo>
                    <a:pt x="0" y="207213"/>
                  </a:lnTo>
                  <a:lnTo>
                    <a:pt x="0" y="0"/>
                  </a:lnTo>
                  <a:lnTo>
                    <a:pt x="1073340" y="0"/>
                  </a:lnTo>
                  <a:close/>
                </a:path>
              </a:pathLst>
            </a:custGeom>
            <a:solidFill>
              <a:srgbClr val="E0B15E"/>
            </a:solidFill>
          </p:spPr>
        </p:sp>
        <p:sp>
          <p:nvSpPr>
            <p:cNvPr name="TextBox 22" id="22"/>
            <p:cNvSpPr txBox="true"/>
            <p:nvPr/>
          </p:nvSpPr>
          <p:spPr>
            <a:xfrm>
              <a:off x="0" y="-28575"/>
              <a:ext cx="1073340" cy="235788"/>
            </a:xfrm>
            <a:prstGeom prst="rect">
              <a:avLst/>
            </a:prstGeom>
          </p:spPr>
          <p:txBody>
            <a:bodyPr anchor="ctr" rtlCol="false" tIns="50800" lIns="50800" bIns="50800" rIns="50800"/>
            <a:lstStyle/>
            <a:p>
              <a:pPr algn="ctr">
                <a:lnSpc>
                  <a:spcPts val="2590"/>
                </a:lnSpc>
              </a:pPr>
            </a:p>
          </p:txBody>
        </p:sp>
      </p:grpSp>
      <p:grpSp>
        <p:nvGrpSpPr>
          <p:cNvPr name="Group 23" id="23"/>
          <p:cNvGrpSpPr/>
          <p:nvPr/>
        </p:nvGrpSpPr>
        <p:grpSpPr>
          <a:xfrm rot="0">
            <a:off x="15112735" y="8140435"/>
            <a:ext cx="4293129" cy="4293129"/>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name="TextBox 25" id="25"/>
            <p:cNvSpPr txBox="true"/>
            <p:nvPr/>
          </p:nvSpPr>
          <p:spPr>
            <a:xfrm>
              <a:off x="76200" y="47625"/>
              <a:ext cx="660400" cy="688975"/>
            </a:xfrm>
            <a:prstGeom prst="rect">
              <a:avLst/>
            </a:prstGeom>
          </p:spPr>
          <p:txBody>
            <a:bodyPr anchor="ctr" rtlCol="false" tIns="50800" lIns="50800" bIns="50800" rIns="50800"/>
            <a:lstStyle/>
            <a:p>
              <a:pPr algn="ctr" marL="0" indent="0" lvl="0">
                <a:lnSpc>
                  <a:spcPts val="2590"/>
                </a:lnSpc>
                <a:spcBef>
                  <a:spcPct val="0"/>
                </a:spcBef>
              </a:pPr>
            </a:p>
          </p:txBody>
        </p:sp>
      </p:grpSp>
      <p:grpSp>
        <p:nvGrpSpPr>
          <p:cNvPr name="Group 26" id="26"/>
          <p:cNvGrpSpPr/>
          <p:nvPr/>
        </p:nvGrpSpPr>
        <p:grpSpPr>
          <a:xfrm rot="0">
            <a:off x="-1613155" y="-2146565"/>
            <a:ext cx="4293129" cy="4293129"/>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name="TextBox 28" id="28"/>
            <p:cNvSpPr txBox="true"/>
            <p:nvPr/>
          </p:nvSpPr>
          <p:spPr>
            <a:xfrm>
              <a:off x="76200" y="47625"/>
              <a:ext cx="660400" cy="688975"/>
            </a:xfrm>
            <a:prstGeom prst="rect">
              <a:avLst/>
            </a:prstGeom>
          </p:spPr>
          <p:txBody>
            <a:bodyPr anchor="ctr" rtlCol="false" tIns="50800" lIns="50800" bIns="50800" rIns="50800"/>
            <a:lstStyle/>
            <a:p>
              <a:pPr algn="ctr" marL="0" indent="0" lvl="0">
                <a:lnSpc>
                  <a:spcPts val="2590"/>
                </a:lnSpc>
                <a:spcBef>
                  <a:spcPct val="0"/>
                </a:spcBef>
              </a:pPr>
            </a:p>
          </p:txBody>
        </p:sp>
      </p:grpSp>
      <p:sp>
        <p:nvSpPr>
          <p:cNvPr name="Freeform 29" id="29"/>
          <p:cNvSpPr/>
          <p:nvPr/>
        </p:nvSpPr>
        <p:spPr>
          <a:xfrm flipH="false" flipV="false" rot="0">
            <a:off x="15389711" y="-1175164"/>
            <a:ext cx="4016153" cy="2203864"/>
          </a:xfrm>
          <a:custGeom>
            <a:avLst/>
            <a:gdLst/>
            <a:ahLst/>
            <a:cxnLst/>
            <a:rect r="r" b="b" t="t" l="l"/>
            <a:pathLst>
              <a:path h="2203864" w="4016153">
                <a:moveTo>
                  <a:pt x="0" y="0"/>
                </a:moveTo>
                <a:lnTo>
                  <a:pt x="4016154" y="0"/>
                </a:lnTo>
                <a:lnTo>
                  <a:pt x="4016154" y="2203864"/>
                </a:lnTo>
                <a:lnTo>
                  <a:pt x="0" y="220386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0" id="30"/>
          <p:cNvSpPr txBox="true"/>
          <p:nvPr/>
        </p:nvSpPr>
        <p:spPr>
          <a:xfrm rot="0">
            <a:off x="1743904" y="4009463"/>
            <a:ext cx="4071174" cy="446974"/>
          </a:xfrm>
          <a:prstGeom prst="rect">
            <a:avLst/>
          </a:prstGeom>
        </p:spPr>
        <p:txBody>
          <a:bodyPr anchor="t" rtlCol="false" tIns="0" lIns="0" bIns="0" rIns="0">
            <a:spAutoFit/>
          </a:bodyPr>
          <a:lstStyle/>
          <a:p>
            <a:pPr algn="ctr">
              <a:lnSpc>
                <a:spcPts val="3709"/>
              </a:lnSpc>
              <a:spcBef>
                <a:spcPct val="0"/>
              </a:spcBef>
            </a:pPr>
            <a:r>
              <a:rPr lang="en-US" sz="2649">
                <a:solidFill>
                  <a:srgbClr val="FFFAEB"/>
                </a:solidFill>
                <a:latin typeface="DM Sans Bold"/>
                <a:ea typeface="DM Sans Bold"/>
                <a:cs typeface="DM Sans Bold"/>
                <a:sym typeface="DM Sans Bold"/>
              </a:rPr>
              <a:t>Pengertian</a:t>
            </a:r>
          </a:p>
        </p:txBody>
      </p:sp>
      <p:sp>
        <p:nvSpPr>
          <p:cNvPr name="TextBox 31" id="31"/>
          <p:cNvSpPr txBox="true"/>
          <p:nvPr/>
        </p:nvSpPr>
        <p:spPr>
          <a:xfrm rot="0">
            <a:off x="7024081" y="5171603"/>
            <a:ext cx="4236060" cy="2087041"/>
          </a:xfrm>
          <a:prstGeom prst="rect">
            <a:avLst/>
          </a:prstGeom>
        </p:spPr>
        <p:txBody>
          <a:bodyPr anchor="t" rtlCol="false" tIns="0" lIns="0" bIns="0" rIns="0">
            <a:spAutoFit/>
          </a:bodyPr>
          <a:lstStyle/>
          <a:p>
            <a:pPr algn="l" marL="477860" indent="-238930" lvl="1">
              <a:lnSpc>
                <a:spcPts val="3320"/>
              </a:lnSpc>
              <a:buFont typeface="Arial"/>
              <a:buChar char="•"/>
            </a:pPr>
            <a:r>
              <a:rPr lang="en-US" sz="2213">
                <a:solidFill>
                  <a:srgbClr val="000000"/>
                </a:solidFill>
                <a:latin typeface="DM Sans"/>
                <a:ea typeface="DM Sans"/>
                <a:cs typeface="DM Sans"/>
                <a:sym typeface="DM Sans"/>
              </a:rPr>
              <a:t>Para penganut psikologi tingkah laku (behaviorism) diantaranya adalah Burrhus F. Skinner, Thorndike, dan Robert M. Gagne.</a:t>
            </a:r>
            <a:r>
              <a:rPr lang="en-US" sz="2213">
                <a:solidFill>
                  <a:srgbClr val="000000"/>
                </a:solidFill>
                <a:latin typeface="DM Sans"/>
                <a:ea typeface="DM Sans"/>
                <a:cs typeface="DM Sans"/>
                <a:sym typeface="DM Sans"/>
              </a:rPr>
              <a:t> </a:t>
            </a:r>
          </a:p>
        </p:txBody>
      </p:sp>
      <p:sp>
        <p:nvSpPr>
          <p:cNvPr name="TextBox 32" id="32"/>
          <p:cNvSpPr txBox="true"/>
          <p:nvPr/>
        </p:nvSpPr>
        <p:spPr>
          <a:xfrm rot="0">
            <a:off x="7106524" y="4009463"/>
            <a:ext cx="4071174" cy="446974"/>
          </a:xfrm>
          <a:prstGeom prst="rect">
            <a:avLst/>
          </a:prstGeom>
        </p:spPr>
        <p:txBody>
          <a:bodyPr anchor="t" rtlCol="false" tIns="0" lIns="0" bIns="0" rIns="0">
            <a:spAutoFit/>
          </a:bodyPr>
          <a:lstStyle/>
          <a:p>
            <a:pPr algn="ctr">
              <a:lnSpc>
                <a:spcPts val="3709"/>
              </a:lnSpc>
              <a:spcBef>
                <a:spcPct val="0"/>
              </a:spcBef>
            </a:pPr>
            <a:r>
              <a:rPr lang="en-US" sz="2649">
                <a:solidFill>
                  <a:srgbClr val="FFFAEB"/>
                </a:solidFill>
                <a:latin typeface="DM Sans Bold"/>
                <a:ea typeface="DM Sans Bold"/>
                <a:cs typeface="DM Sans Bold"/>
                <a:sym typeface="DM Sans Bold"/>
              </a:rPr>
              <a:t>Penganun Teori</a:t>
            </a:r>
          </a:p>
        </p:txBody>
      </p:sp>
      <p:sp>
        <p:nvSpPr>
          <p:cNvPr name="TextBox 33" id="33"/>
          <p:cNvSpPr txBox="true"/>
          <p:nvPr/>
        </p:nvSpPr>
        <p:spPr>
          <a:xfrm rot="0">
            <a:off x="12472922" y="4009463"/>
            <a:ext cx="4071174" cy="446974"/>
          </a:xfrm>
          <a:prstGeom prst="rect">
            <a:avLst/>
          </a:prstGeom>
        </p:spPr>
        <p:txBody>
          <a:bodyPr anchor="t" rtlCol="false" tIns="0" lIns="0" bIns="0" rIns="0">
            <a:spAutoFit/>
          </a:bodyPr>
          <a:lstStyle/>
          <a:p>
            <a:pPr algn="ctr">
              <a:lnSpc>
                <a:spcPts val="3709"/>
              </a:lnSpc>
              <a:spcBef>
                <a:spcPct val="0"/>
              </a:spcBef>
            </a:pPr>
            <a:r>
              <a:rPr lang="en-US" sz="2649">
                <a:solidFill>
                  <a:srgbClr val="FFFAEB"/>
                </a:solidFill>
                <a:latin typeface="DM Sans Bold"/>
                <a:ea typeface="DM Sans Bold"/>
                <a:cs typeface="DM Sans Bold"/>
                <a:sym typeface="DM Sans Bold"/>
              </a:rPr>
              <a:t>Penerapan </a:t>
            </a:r>
          </a:p>
        </p:txBody>
      </p:sp>
      <p:sp>
        <p:nvSpPr>
          <p:cNvPr name="Freeform 34" id="34"/>
          <p:cNvSpPr/>
          <p:nvPr/>
        </p:nvSpPr>
        <p:spPr>
          <a:xfrm flipH="false" flipV="false" rot="0">
            <a:off x="-1474667" y="9379003"/>
            <a:ext cx="4016153" cy="2203864"/>
          </a:xfrm>
          <a:custGeom>
            <a:avLst/>
            <a:gdLst/>
            <a:ahLst/>
            <a:cxnLst/>
            <a:rect r="r" b="b" t="t" l="l"/>
            <a:pathLst>
              <a:path h="2203864" w="4016153">
                <a:moveTo>
                  <a:pt x="0" y="0"/>
                </a:moveTo>
                <a:lnTo>
                  <a:pt x="4016153" y="0"/>
                </a:lnTo>
                <a:lnTo>
                  <a:pt x="4016153" y="2203864"/>
                </a:lnTo>
                <a:lnTo>
                  <a:pt x="0" y="220386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5" id="35"/>
          <p:cNvSpPr txBox="true"/>
          <p:nvPr/>
        </p:nvSpPr>
        <p:spPr>
          <a:xfrm rot="0">
            <a:off x="12390479" y="5190653"/>
            <a:ext cx="4236060" cy="3042799"/>
          </a:xfrm>
          <a:prstGeom prst="rect">
            <a:avLst/>
          </a:prstGeom>
        </p:spPr>
        <p:txBody>
          <a:bodyPr anchor="t" rtlCol="false" tIns="0" lIns="0" bIns="0" rIns="0">
            <a:spAutoFit/>
          </a:bodyPr>
          <a:lstStyle/>
          <a:p>
            <a:pPr algn="l" marL="348323" indent="-174162" lvl="1">
              <a:lnSpc>
                <a:spcPts val="2420"/>
              </a:lnSpc>
              <a:buFont typeface="Arial"/>
              <a:buChar char="•"/>
            </a:pPr>
            <a:r>
              <a:rPr lang="en-US" sz="1613">
                <a:solidFill>
                  <a:srgbClr val="000000"/>
                </a:solidFill>
                <a:latin typeface="DM Sans"/>
                <a:ea typeface="DM Sans"/>
                <a:cs typeface="DM Sans"/>
                <a:sym typeface="DM Sans"/>
              </a:rPr>
              <a:t>Dalam pembelajaran matematika, guru dapat menggunakan latihan soal yang berulang untuk menguatkan pemahaman siswa terhadap konsep-konsep matematika seperti penjumlahan, pengurangan, perkalian, dan pembagian. Penghargaan atau pujian dapat diberikan setiap kali siswa berhasil menyelesaikan soal dengan benar, sehingga mendorong mereka untuk terus berlatih.</a:t>
            </a:r>
          </a:p>
        </p:txBody>
      </p:sp>
      <p:sp>
        <p:nvSpPr>
          <p:cNvPr name="TextBox 36" id="36"/>
          <p:cNvSpPr txBox="true"/>
          <p:nvPr/>
        </p:nvSpPr>
        <p:spPr>
          <a:xfrm rot="0">
            <a:off x="1661461" y="5181128"/>
            <a:ext cx="4236060" cy="2785890"/>
          </a:xfrm>
          <a:prstGeom prst="rect">
            <a:avLst/>
          </a:prstGeom>
        </p:spPr>
        <p:txBody>
          <a:bodyPr anchor="t" rtlCol="false" tIns="0" lIns="0" bIns="0" rIns="0">
            <a:spAutoFit/>
          </a:bodyPr>
          <a:lstStyle/>
          <a:p>
            <a:pPr algn="l" marL="456271" indent="-228135" lvl="1">
              <a:lnSpc>
                <a:spcPts val="3170"/>
              </a:lnSpc>
              <a:buFont typeface="Arial"/>
              <a:buChar char="•"/>
            </a:pPr>
            <a:r>
              <a:rPr lang="en-US" sz="2113">
                <a:solidFill>
                  <a:srgbClr val="000000"/>
                </a:solidFill>
                <a:latin typeface="DM Sans"/>
                <a:ea typeface="DM Sans"/>
                <a:cs typeface="DM Sans"/>
                <a:sym typeface="DM Sans"/>
              </a:rPr>
              <a:t>Orton (1987:38) menyatakan behaviorisme sebagai suatu keyakinan (belief) bahwa proses pembelajaran terjadi melalui hubungan antara stimulus (rangsangan) dan tanggapan (response)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0B15E"/>
        </a:solidFill>
      </p:bgPr>
    </p:bg>
    <p:spTree>
      <p:nvGrpSpPr>
        <p:cNvPr id="1" name=""/>
        <p:cNvGrpSpPr/>
        <p:nvPr/>
      </p:nvGrpSpPr>
      <p:grpSpPr>
        <a:xfrm>
          <a:off x="0" y="0"/>
          <a:ext cx="0" cy="0"/>
          <a:chOff x="0" y="0"/>
          <a:chExt cx="0" cy="0"/>
        </a:xfrm>
      </p:grpSpPr>
      <p:grpSp>
        <p:nvGrpSpPr>
          <p:cNvPr name="Group 2" id="2"/>
          <p:cNvGrpSpPr/>
          <p:nvPr/>
        </p:nvGrpSpPr>
        <p:grpSpPr>
          <a:xfrm rot="0">
            <a:off x="11643301" y="5175645"/>
            <a:ext cx="10464525" cy="10464525"/>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EB"/>
            </a:solidFill>
            <a:ln cap="sq">
              <a:noFill/>
              <a:prstDash val="solid"/>
              <a:miter/>
            </a:ln>
          </p:spPr>
        </p:sp>
        <p:sp>
          <p:nvSpPr>
            <p:cNvPr name="TextBox 4" id="4"/>
            <p:cNvSpPr txBox="true"/>
            <p:nvPr/>
          </p:nvSpPr>
          <p:spPr>
            <a:xfrm>
              <a:off x="76200" y="47625"/>
              <a:ext cx="660400" cy="688975"/>
            </a:xfrm>
            <a:prstGeom prst="rect">
              <a:avLst/>
            </a:prstGeom>
          </p:spPr>
          <p:txBody>
            <a:bodyPr anchor="ctr" rtlCol="false" tIns="50800" lIns="50800" bIns="50800" rIns="50800"/>
            <a:lstStyle/>
            <a:p>
              <a:pPr algn="ctr" marL="0" indent="0" lvl="0">
                <a:lnSpc>
                  <a:spcPts val="2590"/>
                </a:lnSpc>
                <a:spcBef>
                  <a:spcPct val="0"/>
                </a:spcBef>
              </a:pPr>
            </a:p>
          </p:txBody>
        </p:sp>
      </p:grpSp>
      <p:grpSp>
        <p:nvGrpSpPr>
          <p:cNvPr name="Group 5" id="5"/>
          <p:cNvGrpSpPr/>
          <p:nvPr/>
        </p:nvGrpSpPr>
        <p:grpSpPr>
          <a:xfrm rot="0">
            <a:off x="-2066802" y="-3276400"/>
            <a:ext cx="12607523" cy="12607523"/>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EB"/>
            </a:solidFill>
            <a:ln cap="sq">
              <a:noFill/>
              <a:prstDash val="solid"/>
              <a:miter/>
            </a:ln>
          </p:spPr>
        </p:sp>
        <p:sp>
          <p:nvSpPr>
            <p:cNvPr name="TextBox 7" id="7"/>
            <p:cNvSpPr txBox="true"/>
            <p:nvPr/>
          </p:nvSpPr>
          <p:spPr>
            <a:xfrm>
              <a:off x="76200" y="47625"/>
              <a:ext cx="660400" cy="688975"/>
            </a:xfrm>
            <a:prstGeom prst="rect">
              <a:avLst/>
            </a:prstGeom>
          </p:spPr>
          <p:txBody>
            <a:bodyPr anchor="ctr" rtlCol="false" tIns="50800" lIns="50800" bIns="50800" rIns="50800"/>
            <a:lstStyle/>
            <a:p>
              <a:pPr algn="ctr" marL="0" indent="0" lvl="0">
                <a:lnSpc>
                  <a:spcPts val="2590"/>
                </a:lnSpc>
                <a:spcBef>
                  <a:spcPct val="0"/>
                </a:spcBef>
              </a:pPr>
            </a:p>
          </p:txBody>
        </p:sp>
      </p:grpSp>
      <p:grpSp>
        <p:nvGrpSpPr>
          <p:cNvPr name="Group 8" id="8"/>
          <p:cNvGrpSpPr>
            <a:grpSpLocks noChangeAspect="true"/>
          </p:cNvGrpSpPr>
          <p:nvPr/>
        </p:nvGrpSpPr>
        <p:grpSpPr>
          <a:xfrm rot="0">
            <a:off x="10238711" y="2312437"/>
            <a:ext cx="7842561" cy="7842561"/>
            <a:chOff x="0" y="0"/>
            <a:chExt cx="6350000" cy="6350000"/>
          </a:xfrm>
        </p:grpSpPr>
        <p:sp>
          <p:nvSpPr>
            <p:cNvPr name="Freeform 9" id="9"/>
            <p:cNvSpPr/>
            <p:nvPr/>
          </p:nvSpPr>
          <p:spPr>
            <a:xfrm flipH="false" flipV="false" rot="0">
              <a:off x="-156812" y="-5088"/>
              <a:ext cx="6663624" cy="6360176"/>
            </a:xfrm>
            <a:custGeom>
              <a:avLst/>
              <a:gdLst/>
              <a:ahLst/>
              <a:cxnLst/>
              <a:rect r="r" b="b" t="t" l="l"/>
              <a:pathLst>
                <a:path h="6360176" w="6663624">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FAEB"/>
            </a:solidFill>
          </p:spPr>
        </p:sp>
        <p:sp>
          <p:nvSpPr>
            <p:cNvPr name="Freeform 10" id="10"/>
            <p:cNvSpPr/>
            <p:nvPr/>
          </p:nvSpPr>
          <p:spPr>
            <a:xfrm flipH="false" flipV="false" rot="0">
              <a:off x="400267" y="526623"/>
              <a:ext cx="5549466" cy="5296755"/>
            </a:xfrm>
            <a:custGeom>
              <a:avLst/>
              <a:gdLst/>
              <a:ahLst/>
              <a:cxnLst/>
              <a:rect r="r" b="b" t="t" l="l"/>
              <a:pathLst>
                <a:path h="5296755" w="5549466">
                  <a:moveTo>
                    <a:pt x="2774733" y="4237"/>
                  </a:moveTo>
                  <a:cubicBezTo>
                    <a:pt x="1827256" y="0"/>
                    <a:pt x="949932" y="503041"/>
                    <a:pt x="474966" y="1322882"/>
                  </a:cubicBezTo>
                  <a:cubicBezTo>
                    <a:pt x="0" y="2142722"/>
                    <a:pt x="0" y="3154032"/>
                    <a:pt x="474966" y="3973872"/>
                  </a:cubicBezTo>
                  <a:cubicBezTo>
                    <a:pt x="949932" y="4793713"/>
                    <a:pt x="1827256" y="5296754"/>
                    <a:pt x="2774733" y="5292517"/>
                  </a:cubicBezTo>
                  <a:cubicBezTo>
                    <a:pt x="3722210" y="5296754"/>
                    <a:pt x="4599534" y="4793713"/>
                    <a:pt x="5074500" y="3973872"/>
                  </a:cubicBezTo>
                  <a:cubicBezTo>
                    <a:pt x="5549466" y="3154032"/>
                    <a:pt x="5549466" y="2142722"/>
                    <a:pt x="5074500" y="1322882"/>
                  </a:cubicBezTo>
                  <a:cubicBezTo>
                    <a:pt x="4599534" y="503041"/>
                    <a:pt x="3722210" y="0"/>
                    <a:pt x="2774733" y="4237"/>
                  </a:cubicBezTo>
                  <a:close/>
                </a:path>
              </a:pathLst>
            </a:custGeom>
            <a:blipFill>
              <a:blip r:embed="rId2"/>
              <a:stretch>
                <a:fillRect l="75" t="0" r="75" b="0"/>
              </a:stretch>
            </a:blipFill>
          </p:spPr>
        </p:sp>
      </p:grpSp>
      <p:sp>
        <p:nvSpPr>
          <p:cNvPr name="Freeform 11" id="11"/>
          <p:cNvSpPr/>
          <p:nvPr/>
        </p:nvSpPr>
        <p:spPr>
          <a:xfrm flipH="false" flipV="false" rot="0">
            <a:off x="15652706" y="-1342412"/>
            <a:ext cx="4320933" cy="2371112"/>
          </a:xfrm>
          <a:custGeom>
            <a:avLst/>
            <a:gdLst/>
            <a:ahLst/>
            <a:cxnLst/>
            <a:rect r="r" b="b" t="t" l="l"/>
            <a:pathLst>
              <a:path h="2371112" w="4320933">
                <a:moveTo>
                  <a:pt x="0" y="0"/>
                </a:moveTo>
                <a:lnTo>
                  <a:pt x="4320933" y="0"/>
                </a:lnTo>
                <a:lnTo>
                  <a:pt x="4320933" y="2371112"/>
                </a:lnTo>
                <a:lnTo>
                  <a:pt x="0" y="237111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0">
            <a:off x="-1360469" y="9331122"/>
            <a:ext cx="3924501" cy="2153570"/>
          </a:xfrm>
          <a:custGeom>
            <a:avLst/>
            <a:gdLst/>
            <a:ahLst/>
            <a:cxnLst/>
            <a:rect r="r" b="b" t="t" l="l"/>
            <a:pathLst>
              <a:path h="2153570" w="3924501">
                <a:moveTo>
                  <a:pt x="0" y="0"/>
                </a:moveTo>
                <a:lnTo>
                  <a:pt x="3924501" y="0"/>
                </a:lnTo>
                <a:lnTo>
                  <a:pt x="3924501" y="2153570"/>
                </a:lnTo>
                <a:lnTo>
                  <a:pt x="0" y="215357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3" id="13"/>
          <p:cNvSpPr txBox="true"/>
          <p:nvPr/>
        </p:nvSpPr>
        <p:spPr>
          <a:xfrm rot="0">
            <a:off x="383056" y="258510"/>
            <a:ext cx="9385642" cy="770190"/>
          </a:xfrm>
          <a:prstGeom prst="rect">
            <a:avLst/>
          </a:prstGeom>
        </p:spPr>
        <p:txBody>
          <a:bodyPr anchor="t" rtlCol="false" tIns="0" lIns="0" bIns="0" rIns="0">
            <a:spAutoFit/>
          </a:bodyPr>
          <a:lstStyle/>
          <a:p>
            <a:pPr algn="l" marL="0" indent="0" lvl="0">
              <a:lnSpc>
                <a:spcPts val="6035"/>
              </a:lnSpc>
              <a:spcBef>
                <a:spcPct val="0"/>
              </a:spcBef>
            </a:pPr>
            <a:r>
              <a:rPr lang="en-US" sz="5029">
                <a:solidFill>
                  <a:srgbClr val="2B1511"/>
                </a:solidFill>
                <a:latin typeface="Canva Sans Bold"/>
                <a:ea typeface="Canva Sans Bold"/>
                <a:cs typeface="Canva Sans Bold"/>
                <a:sym typeface="Canva Sans Bold"/>
              </a:rPr>
              <a:t>Teori Belajar Behaviorisme</a:t>
            </a:r>
          </a:p>
        </p:txBody>
      </p:sp>
      <p:sp>
        <p:nvSpPr>
          <p:cNvPr name="TextBox 14" id="14"/>
          <p:cNvSpPr txBox="true"/>
          <p:nvPr/>
        </p:nvSpPr>
        <p:spPr>
          <a:xfrm rot="0">
            <a:off x="601781" y="1129834"/>
            <a:ext cx="7808478" cy="7178412"/>
          </a:xfrm>
          <a:prstGeom prst="rect">
            <a:avLst/>
          </a:prstGeom>
        </p:spPr>
        <p:txBody>
          <a:bodyPr anchor="t" rtlCol="false" tIns="0" lIns="0" bIns="0" rIns="0">
            <a:spAutoFit/>
          </a:bodyPr>
          <a:lstStyle/>
          <a:p>
            <a:pPr algn="ctr">
              <a:lnSpc>
                <a:spcPts val="4749"/>
              </a:lnSpc>
            </a:pPr>
            <a:r>
              <a:rPr lang="en-US" sz="3124">
                <a:solidFill>
                  <a:srgbClr val="000000"/>
                </a:solidFill>
                <a:latin typeface="DM Sans Bold"/>
                <a:ea typeface="DM Sans Bold"/>
                <a:cs typeface="DM Sans Bold"/>
                <a:sym typeface="DM Sans Bold"/>
              </a:rPr>
              <a:t>Thorndike </a:t>
            </a:r>
            <a:r>
              <a:rPr lang="en-US" sz="3124">
                <a:solidFill>
                  <a:srgbClr val="000000"/>
                </a:solidFill>
                <a:latin typeface="DM Sans"/>
                <a:ea typeface="DM Sans"/>
                <a:cs typeface="DM Sans"/>
                <a:sym typeface="DM Sans"/>
              </a:rPr>
              <a:t>yang mengarang buku ‘The Psychology of Arithmetics’ (Resnick dan Ford, 1984:12) memandang belajar sebagai hasil dari pembentukan hubungan antara rangsangan dari luar (stimulus) seperti ‘2 + 2’ dan balasan dari siswa (response) seperti ‘4’ yang dapat diamati. Mereka berpendapat bahwa semakin sering hubungan (bond) antara rangsangan dan balasan terjadi, maka akan semakin kuatlah hubungan keduanya (law of  exercise). </a:t>
            </a:r>
          </a:p>
        </p:txBody>
      </p:sp>
      <p:sp>
        <p:nvSpPr>
          <p:cNvPr name="TextBox 15" id="15"/>
          <p:cNvSpPr txBox="true"/>
          <p:nvPr/>
        </p:nvSpPr>
        <p:spPr>
          <a:xfrm rot="0">
            <a:off x="8661327" y="9778660"/>
            <a:ext cx="11828699" cy="629247"/>
          </a:xfrm>
          <a:prstGeom prst="rect">
            <a:avLst/>
          </a:prstGeom>
        </p:spPr>
        <p:txBody>
          <a:bodyPr anchor="t" rtlCol="false" tIns="0" lIns="0" bIns="0" rIns="0">
            <a:spAutoFit/>
          </a:bodyPr>
          <a:lstStyle/>
          <a:p>
            <a:pPr algn="ctr">
              <a:lnSpc>
                <a:spcPts val="4562"/>
              </a:lnSpc>
            </a:pPr>
            <a:r>
              <a:rPr lang="en-US" sz="5244">
                <a:solidFill>
                  <a:srgbClr val="E0B15E"/>
                </a:solidFill>
                <a:latin typeface="TAN Headline"/>
                <a:ea typeface="TAN Headline"/>
                <a:cs typeface="TAN Headline"/>
                <a:sym typeface="TAN Headline"/>
              </a:rPr>
              <a:t>E.L. Thorndike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0B15E"/>
        </a:solidFill>
      </p:bgPr>
    </p:bg>
    <p:spTree>
      <p:nvGrpSpPr>
        <p:cNvPr id="1" name=""/>
        <p:cNvGrpSpPr/>
        <p:nvPr/>
      </p:nvGrpSpPr>
      <p:grpSpPr>
        <a:xfrm>
          <a:off x="0" y="0"/>
          <a:ext cx="0" cy="0"/>
          <a:chOff x="0" y="0"/>
          <a:chExt cx="0" cy="0"/>
        </a:xfrm>
      </p:grpSpPr>
      <p:grpSp>
        <p:nvGrpSpPr>
          <p:cNvPr name="Group 2" id="2"/>
          <p:cNvGrpSpPr/>
          <p:nvPr/>
        </p:nvGrpSpPr>
        <p:grpSpPr>
          <a:xfrm rot="0">
            <a:off x="11643301" y="5175645"/>
            <a:ext cx="10464525" cy="10464525"/>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EB"/>
            </a:solidFill>
            <a:ln cap="sq">
              <a:noFill/>
              <a:prstDash val="solid"/>
              <a:miter/>
            </a:ln>
          </p:spPr>
        </p:sp>
        <p:sp>
          <p:nvSpPr>
            <p:cNvPr name="TextBox 4" id="4"/>
            <p:cNvSpPr txBox="true"/>
            <p:nvPr/>
          </p:nvSpPr>
          <p:spPr>
            <a:xfrm>
              <a:off x="76200" y="47625"/>
              <a:ext cx="660400" cy="688975"/>
            </a:xfrm>
            <a:prstGeom prst="rect">
              <a:avLst/>
            </a:prstGeom>
          </p:spPr>
          <p:txBody>
            <a:bodyPr anchor="ctr" rtlCol="false" tIns="50800" lIns="50800" bIns="50800" rIns="50800"/>
            <a:lstStyle/>
            <a:p>
              <a:pPr algn="ctr" marL="0" indent="0" lvl="0">
                <a:lnSpc>
                  <a:spcPts val="2590"/>
                </a:lnSpc>
                <a:spcBef>
                  <a:spcPct val="0"/>
                </a:spcBef>
              </a:pPr>
            </a:p>
          </p:txBody>
        </p:sp>
      </p:grpSp>
      <p:grpSp>
        <p:nvGrpSpPr>
          <p:cNvPr name="Group 5" id="5"/>
          <p:cNvGrpSpPr/>
          <p:nvPr/>
        </p:nvGrpSpPr>
        <p:grpSpPr>
          <a:xfrm rot="0">
            <a:off x="-2368812" y="-3766275"/>
            <a:ext cx="12607523" cy="12607523"/>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EB"/>
            </a:solidFill>
            <a:ln cap="sq">
              <a:noFill/>
              <a:prstDash val="solid"/>
              <a:miter/>
            </a:ln>
          </p:spPr>
        </p:sp>
        <p:sp>
          <p:nvSpPr>
            <p:cNvPr name="TextBox 7" id="7"/>
            <p:cNvSpPr txBox="true"/>
            <p:nvPr/>
          </p:nvSpPr>
          <p:spPr>
            <a:xfrm>
              <a:off x="76200" y="47625"/>
              <a:ext cx="660400" cy="688975"/>
            </a:xfrm>
            <a:prstGeom prst="rect">
              <a:avLst/>
            </a:prstGeom>
          </p:spPr>
          <p:txBody>
            <a:bodyPr anchor="ctr" rtlCol="false" tIns="50800" lIns="50800" bIns="50800" rIns="50800"/>
            <a:lstStyle/>
            <a:p>
              <a:pPr algn="ctr" marL="0" indent="0" lvl="0">
                <a:lnSpc>
                  <a:spcPts val="2590"/>
                </a:lnSpc>
                <a:spcBef>
                  <a:spcPct val="0"/>
                </a:spcBef>
              </a:pPr>
            </a:p>
          </p:txBody>
        </p:sp>
      </p:grpSp>
      <p:grpSp>
        <p:nvGrpSpPr>
          <p:cNvPr name="Group 8" id="8"/>
          <p:cNvGrpSpPr>
            <a:grpSpLocks noChangeAspect="true"/>
          </p:cNvGrpSpPr>
          <p:nvPr/>
        </p:nvGrpSpPr>
        <p:grpSpPr>
          <a:xfrm rot="0">
            <a:off x="10238711" y="2312437"/>
            <a:ext cx="7842561" cy="7842561"/>
            <a:chOff x="0" y="0"/>
            <a:chExt cx="6350000" cy="6350000"/>
          </a:xfrm>
        </p:grpSpPr>
        <p:sp>
          <p:nvSpPr>
            <p:cNvPr name="Freeform 9" id="9"/>
            <p:cNvSpPr/>
            <p:nvPr/>
          </p:nvSpPr>
          <p:spPr>
            <a:xfrm flipH="false" flipV="false" rot="0">
              <a:off x="-156812" y="-5088"/>
              <a:ext cx="6663624" cy="6360176"/>
            </a:xfrm>
            <a:custGeom>
              <a:avLst/>
              <a:gdLst/>
              <a:ahLst/>
              <a:cxnLst/>
              <a:rect r="r" b="b" t="t" l="l"/>
              <a:pathLst>
                <a:path h="6360176" w="6663624">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FAEB"/>
            </a:solidFill>
          </p:spPr>
        </p:sp>
        <p:sp>
          <p:nvSpPr>
            <p:cNvPr name="Freeform 10" id="10"/>
            <p:cNvSpPr/>
            <p:nvPr/>
          </p:nvSpPr>
          <p:spPr>
            <a:xfrm flipH="false" flipV="false" rot="0">
              <a:off x="400267" y="526623"/>
              <a:ext cx="5549466" cy="5296755"/>
            </a:xfrm>
            <a:custGeom>
              <a:avLst/>
              <a:gdLst/>
              <a:ahLst/>
              <a:cxnLst/>
              <a:rect r="r" b="b" t="t" l="l"/>
              <a:pathLst>
                <a:path h="5296755" w="5549466">
                  <a:moveTo>
                    <a:pt x="2774733" y="4237"/>
                  </a:moveTo>
                  <a:cubicBezTo>
                    <a:pt x="1827256" y="0"/>
                    <a:pt x="949932" y="503041"/>
                    <a:pt x="474966" y="1322882"/>
                  </a:cubicBezTo>
                  <a:cubicBezTo>
                    <a:pt x="0" y="2142722"/>
                    <a:pt x="0" y="3154032"/>
                    <a:pt x="474966" y="3973872"/>
                  </a:cubicBezTo>
                  <a:cubicBezTo>
                    <a:pt x="949932" y="4793713"/>
                    <a:pt x="1827256" y="5296754"/>
                    <a:pt x="2774733" y="5292517"/>
                  </a:cubicBezTo>
                  <a:cubicBezTo>
                    <a:pt x="3722210" y="5296754"/>
                    <a:pt x="4599534" y="4793713"/>
                    <a:pt x="5074500" y="3973872"/>
                  </a:cubicBezTo>
                  <a:cubicBezTo>
                    <a:pt x="5549466" y="3154032"/>
                    <a:pt x="5549466" y="2142722"/>
                    <a:pt x="5074500" y="1322882"/>
                  </a:cubicBezTo>
                  <a:cubicBezTo>
                    <a:pt x="4599534" y="503041"/>
                    <a:pt x="3722210" y="0"/>
                    <a:pt x="2774733" y="4237"/>
                  </a:cubicBezTo>
                  <a:close/>
                </a:path>
              </a:pathLst>
            </a:custGeom>
            <a:blipFill>
              <a:blip r:embed="rId2"/>
              <a:stretch>
                <a:fillRect l="223" t="-6544" r="223" b="-6544"/>
              </a:stretch>
            </a:blipFill>
          </p:spPr>
        </p:sp>
      </p:grpSp>
      <p:sp>
        <p:nvSpPr>
          <p:cNvPr name="Freeform 11" id="11"/>
          <p:cNvSpPr/>
          <p:nvPr/>
        </p:nvSpPr>
        <p:spPr>
          <a:xfrm flipH="false" flipV="false" rot="0">
            <a:off x="15652706" y="-1342412"/>
            <a:ext cx="4320933" cy="2371112"/>
          </a:xfrm>
          <a:custGeom>
            <a:avLst/>
            <a:gdLst/>
            <a:ahLst/>
            <a:cxnLst/>
            <a:rect r="r" b="b" t="t" l="l"/>
            <a:pathLst>
              <a:path h="2371112" w="4320933">
                <a:moveTo>
                  <a:pt x="0" y="0"/>
                </a:moveTo>
                <a:lnTo>
                  <a:pt x="4320933" y="0"/>
                </a:lnTo>
                <a:lnTo>
                  <a:pt x="4320933" y="2371112"/>
                </a:lnTo>
                <a:lnTo>
                  <a:pt x="0" y="237111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0">
            <a:off x="-1360469" y="9331122"/>
            <a:ext cx="3924501" cy="2153570"/>
          </a:xfrm>
          <a:custGeom>
            <a:avLst/>
            <a:gdLst/>
            <a:ahLst/>
            <a:cxnLst/>
            <a:rect r="r" b="b" t="t" l="l"/>
            <a:pathLst>
              <a:path h="2153570" w="3924501">
                <a:moveTo>
                  <a:pt x="0" y="0"/>
                </a:moveTo>
                <a:lnTo>
                  <a:pt x="3924501" y="0"/>
                </a:lnTo>
                <a:lnTo>
                  <a:pt x="3924501" y="2153570"/>
                </a:lnTo>
                <a:lnTo>
                  <a:pt x="0" y="215357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3" id="13"/>
          <p:cNvSpPr txBox="true"/>
          <p:nvPr/>
        </p:nvSpPr>
        <p:spPr>
          <a:xfrm rot="0">
            <a:off x="383056" y="258510"/>
            <a:ext cx="9385642" cy="770190"/>
          </a:xfrm>
          <a:prstGeom prst="rect">
            <a:avLst/>
          </a:prstGeom>
        </p:spPr>
        <p:txBody>
          <a:bodyPr anchor="t" rtlCol="false" tIns="0" lIns="0" bIns="0" rIns="0">
            <a:spAutoFit/>
          </a:bodyPr>
          <a:lstStyle/>
          <a:p>
            <a:pPr algn="l" marL="0" indent="0" lvl="0">
              <a:lnSpc>
                <a:spcPts val="6035"/>
              </a:lnSpc>
              <a:spcBef>
                <a:spcPct val="0"/>
              </a:spcBef>
            </a:pPr>
            <a:r>
              <a:rPr lang="en-US" sz="5029">
                <a:solidFill>
                  <a:srgbClr val="2B1511"/>
                </a:solidFill>
                <a:latin typeface="Canva Sans Bold"/>
                <a:ea typeface="Canva Sans Bold"/>
                <a:cs typeface="Canva Sans Bold"/>
                <a:sym typeface="Canva Sans Bold"/>
              </a:rPr>
              <a:t>Teori Belajar Behaviorisme</a:t>
            </a:r>
          </a:p>
        </p:txBody>
      </p:sp>
      <p:sp>
        <p:nvSpPr>
          <p:cNvPr name="TextBox 14" id="14"/>
          <p:cNvSpPr txBox="true"/>
          <p:nvPr/>
        </p:nvSpPr>
        <p:spPr>
          <a:xfrm rot="0">
            <a:off x="601781" y="1129834"/>
            <a:ext cx="7808478" cy="6578359"/>
          </a:xfrm>
          <a:prstGeom prst="rect">
            <a:avLst/>
          </a:prstGeom>
        </p:spPr>
        <p:txBody>
          <a:bodyPr anchor="t" rtlCol="false" tIns="0" lIns="0" bIns="0" rIns="0">
            <a:spAutoFit/>
          </a:bodyPr>
          <a:lstStyle/>
          <a:p>
            <a:pPr algn="ctr">
              <a:lnSpc>
                <a:spcPts val="4749"/>
              </a:lnSpc>
            </a:pPr>
            <a:r>
              <a:rPr lang="en-US" sz="3124">
                <a:solidFill>
                  <a:srgbClr val="000000"/>
                </a:solidFill>
                <a:latin typeface="DM Sans Bold"/>
                <a:ea typeface="DM Sans Bold"/>
                <a:cs typeface="DM Sans Bold"/>
                <a:sym typeface="DM Sans Bold"/>
              </a:rPr>
              <a:t>Gagne telah membagi objek-objek matematika yang diperoleh siswa menjadi objek langsung dan objek tak langsung (Bell, 978). Objek langsung adalah fakta (fact), konsep (concept), prinsip (principle), dan keterampilan (skill). Sedangkan contoh objek tak langsungnya adalah berpikir logis, kemampuan memecahkan masalah, sikap positif terhadap matematika, ketekunan dan ketelitian</a:t>
            </a:r>
            <a:r>
              <a:rPr lang="en-US" sz="3124">
                <a:solidFill>
                  <a:srgbClr val="000000"/>
                </a:solidFill>
                <a:latin typeface="DM Sans"/>
                <a:ea typeface="DM Sans"/>
                <a:cs typeface="DM Sans"/>
                <a:sym typeface="DM Sans"/>
              </a:rPr>
              <a:t>. </a:t>
            </a:r>
          </a:p>
        </p:txBody>
      </p:sp>
      <p:sp>
        <p:nvSpPr>
          <p:cNvPr name="TextBox 15" id="15"/>
          <p:cNvSpPr txBox="true"/>
          <p:nvPr/>
        </p:nvSpPr>
        <p:spPr>
          <a:xfrm rot="0">
            <a:off x="9252310" y="9712770"/>
            <a:ext cx="10721329" cy="574230"/>
          </a:xfrm>
          <a:prstGeom prst="rect">
            <a:avLst/>
          </a:prstGeom>
        </p:spPr>
        <p:txBody>
          <a:bodyPr anchor="t" rtlCol="false" tIns="0" lIns="0" bIns="0" rIns="0">
            <a:spAutoFit/>
          </a:bodyPr>
          <a:lstStyle/>
          <a:p>
            <a:pPr algn="ctr">
              <a:lnSpc>
                <a:spcPts val="4135"/>
              </a:lnSpc>
            </a:pPr>
            <a:r>
              <a:rPr lang="en-US" sz="4753">
                <a:solidFill>
                  <a:srgbClr val="E0B15E"/>
                </a:solidFill>
                <a:latin typeface="TAN Headline"/>
                <a:ea typeface="TAN Headline"/>
                <a:cs typeface="TAN Headline"/>
                <a:sym typeface="TAN Headline"/>
              </a:rPr>
              <a:t>Robert M. Gagne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0B15E"/>
        </a:solidFill>
      </p:bgPr>
    </p:bg>
    <p:spTree>
      <p:nvGrpSpPr>
        <p:cNvPr id="1" name=""/>
        <p:cNvGrpSpPr/>
        <p:nvPr/>
      </p:nvGrpSpPr>
      <p:grpSpPr>
        <a:xfrm>
          <a:off x="0" y="0"/>
          <a:ext cx="0" cy="0"/>
          <a:chOff x="0" y="0"/>
          <a:chExt cx="0" cy="0"/>
        </a:xfrm>
      </p:grpSpPr>
      <p:sp>
        <p:nvSpPr>
          <p:cNvPr name="Freeform 2" id="2"/>
          <p:cNvSpPr/>
          <p:nvPr/>
        </p:nvSpPr>
        <p:spPr>
          <a:xfrm flipH="false" flipV="false" rot="0">
            <a:off x="11554890" y="0"/>
            <a:ext cx="6733110" cy="10309731"/>
          </a:xfrm>
          <a:custGeom>
            <a:avLst/>
            <a:gdLst/>
            <a:ahLst/>
            <a:cxnLst/>
            <a:rect r="r" b="b" t="t" l="l"/>
            <a:pathLst>
              <a:path h="10309731" w="6733110">
                <a:moveTo>
                  <a:pt x="0" y="0"/>
                </a:moveTo>
                <a:lnTo>
                  <a:pt x="6733110" y="0"/>
                </a:lnTo>
                <a:lnTo>
                  <a:pt x="6733110" y="10309731"/>
                </a:lnTo>
                <a:lnTo>
                  <a:pt x="0" y="10309731"/>
                </a:lnTo>
                <a:lnTo>
                  <a:pt x="0" y="0"/>
                </a:lnTo>
                <a:close/>
              </a:path>
            </a:pathLst>
          </a:custGeom>
          <a:blipFill>
            <a:blip r:embed="rId2"/>
            <a:stretch>
              <a:fillRect l="-106638" t="0" r="-23185" b="0"/>
            </a:stretch>
          </a:blipFill>
        </p:spPr>
      </p:sp>
      <p:grpSp>
        <p:nvGrpSpPr>
          <p:cNvPr name="Group 3" id="3"/>
          <p:cNvGrpSpPr/>
          <p:nvPr/>
        </p:nvGrpSpPr>
        <p:grpSpPr>
          <a:xfrm rot="0">
            <a:off x="1028700" y="1171295"/>
            <a:ext cx="9036718" cy="1757954"/>
            <a:chOff x="0" y="0"/>
            <a:chExt cx="2380041" cy="463000"/>
          </a:xfrm>
        </p:grpSpPr>
        <p:sp>
          <p:nvSpPr>
            <p:cNvPr name="Freeform 4" id="4"/>
            <p:cNvSpPr/>
            <p:nvPr/>
          </p:nvSpPr>
          <p:spPr>
            <a:xfrm flipH="false" flipV="false" rot="0">
              <a:off x="0" y="0"/>
              <a:ext cx="2380041" cy="463000"/>
            </a:xfrm>
            <a:custGeom>
              <a:avLst/>
              <a:gdLst/>
              <a:ahLst/>
              <a:cxnLst/>
              <a:rect r="r" b="b" t="t" l="l"/>
              <a:pathLst>
                <a:path h="463000" w="2380041">
                  <a:moveTo>
                    <a:pt x="10281" y="0"/>
                  </a:moveTo>
                  <a:lnTo>
                    <a:pt x="2369760" y="0"/>
                  </a:lnTo>
                  <a:cubicBezTo>
                    <a:pt x="2375438" y="0"/>
                    <a:pt x="2380041" y="4603"/>
                    <a:pt x="2380041" y="10281"/>
                  </a:cubicBezTo>
                  <a:lnTo>
                    <a:pt x="2380041" y="452720"/>
                  </a:lnTo>
                  <a:cubicBezTo>
                    <a:pt x="2380041" y="458397"/>
                    <a:pt x="2375438" y="463000"/>
                    <a:pt x="2369760" y="463000"/>
                  </a:cubicBezTo>
                  <a:lnTo>
                    <a:pt x="10281" y="463000"/>
                  </a:lnTo>
                  <a:cubicBezTo>
                    <a:pt x="4603" y="463000"/>
                    <a:pt x="0" y="458397"/>
                    <a:pt x="0" y="452720"/>
                  </a:cubicBezTo>
                  <a:lnTo>
                    <a:pt x="0" y="10281"/>
                  </a:lnTo>
                  <a:cubicBezTo>
                    <a:pt x="0" y="4603"/>
                    <a:pt x="4603" y="0"/>
                    <a:pt x="10281" y="0"/>
                  </a:cubicBezTo>
                  <a:close/>
                </a:path>
              </a:pathLst>
            </a:custGeom>
            <a:solidFill>
              <a:srgbClr val="FFFAEB"/>
            </a:solidFill>
            <a:ln cap="sq">
              <a:noFill/>
              <a:prstDash val="solid"/>
              <a:miter/>
            </a:ln>
          </p:spPr>
        </p:sp>
        <p:sp>
          <p:nvSpPr>
            <p:cNvPr name="TextBox 5" id="5"/>
            <p:cNvSpPr txBox="true"/>
            <p:nvPr/>
          </p:nvSpPr>
          <p:spPr>
            <a:xfrm>
              <a:off x="0" y="-85725"/>
              <a:ext cx="2380041" cy="548725"/>
            </a:xfrm>
            <a:prstGeom prst="rect">
              <a:avLst/>
            </a:prstGeom>
          </p:spPr>
          <p:txBody>
            <a:bodyPr anchor="ctr" rtlCol="false" tIns="50800" lIns="50800" bIns="50800" rIns="50800"/>
            <a:lstStyle/>
            <a:p>
              <a:pPr algn="ctr" marL="0" indent="0" lvl="0">
                <a:lnSpc>
                  <a:spcPts val="6224"/>
                </a:lnSpc>
                <a:spcBef>
                  <a:spcPct val="0"/>
                </a:spcBef>
              </a:pPr>
              <a:r>
                <a:rPr lang="en-US" sz="4446">
                  <a:solidFill>
                    <a:srgbClr val="2B1511"/>
                  </a:solidFill>
                  <a:latin typeface="Canva Sans Bold"/>
                  <a:ea typeface="Canva Sans Bold"/>
                  <a:cs typeface="Canva Sans Bold"/>
                  <a:sym typeface="Canva Sans Bold"/>
                </a:rPr>
                <a:t>Tentang Teori Bihaviourisme</a:t>
              </a:r>
            </a:p>
          </p:txBody>
        </p:sp>
      </p:grpSp>
      <p:grpSp>
        <p:nvGrpSpPr>
          <p:cNvPr name="Group 6" id="6"/>
          <p:cNvGrpSpPr/>
          <p:nvPr/>
        </p:nvGrpSpPr>
        <p:grpSpPr>
          <a:xfrm rot="0">
            <a:off x="5909768" y="7139363"/>
            <a:ext cx="5420447" cy="2941015"/>
            <a:chOff x="0" y="0"/>
            <a:chExt cx="789363" cy="428291"/>
          </a:xfrm>
        </p:grpSpPr>
        <p:sp>
          <p:nvSpPr>
            <p:cNvPr name="Freeform 7" id="7"/>
            <p:cNvSpPr/>
            <p:nvPr/>
          </p:nvSpPr>
          <p:spPr>
            <a:xfrm flipH="false" flipV="false" rot="0">
              <a:off x="0" y="0"/>
              <a:ext cx="789363" cy="428291"/>
            </a:xfrm>
            <a:custGeom>
              <a:avLst/>
              <a:gdLst/>
              <a:ahLst/>
              <a:cxnLst/>
              <a:rect r="r" b="b" t="t" l="l"/>
              <a:pathLst>
                <a:path h="428291" w="789363">
                  <a:moveTo>
                    <a:pt x="0" y="0"/>
                  </a:moveTo>
                  <a:lnTo>
                    <a:pt x="789363" y="0"/>
                  </a:lnTo>
                  <a:lnTo>
                    <a:pt x="789363" y="428291"/>
                  </a:lnTo>
                  <a:lnTo>
                    <a:pt x="0" y="428291"/>
                  </a:lnTo>
                  <a:close/>
                </a:path>
              </a:pathLst>
            </a:custGeom>
            <a:solidFill>
              <a:srgbClr val="FFF0A2"/>
            </a:solidFill>
            <a:ln cap="sq">
              <a:noFill/>
              <a:prstDash val="solid"/>
              <a:miter/>
            </a:ln>
          </p:spPr>
        </p:sp>
        <p:sp>
          <p:nvSpPr>
            <p:cNvPr name="TextBox 8" id="8"/>
            <p:cNvSpPr txBox="true"/>
            <p:nvPr/>
          </p:nvSpPr>
          <p:spPr>
            <a:xfrm>
              <a:off x="0" y="-28575"/>
              <a:ext cx="789363" cy="456866"/>
            </a:xfrm>
            <a:prstGeom prst="rect">
              <a:avLst/>
            </a:prstGeom>
          </p:spPr>
          <p:txBody>
            <a:bodyPr anchor="ctr" rtlCol="false" tIns="50800" lIns="50800" bIns="50800" rIns="50800"/>
            <a:lstStyle/>
            <a:p>
              <a:pPr algn="ctr" marL="0" indent="0" lvl="0">
                <a:lnSpc>
                  <a:spcPts val="2590"/>
                </a:lnSpc>
                <a:spcBef>
                  <a:spcPct val="0"/>
                </a:spcBef>
              </a:pPr>
            </a:p>
          </p:txBody>
        </p:sp>
      </p:grpSp>
      <p:grpSp>
        <p:nvGrpSpPr>
          <p:cNvPr name="Group 9" id="9"/>
          <p:cNvGrpSpPr/>
          <p:nvPr/>
        </p:nvGrpSpPr>
        <p:grpSpPr>
          <a:xfrm rot="0">
            <a:off x="5909768" y="4037411"/>
            <a:ext cx="5420447" cy="2941015"/>
            <a:chOff x="0" y="0"/>
            <a:chExt cx="789363" cy="428291"/>
          </a:xfrm>
        </p:grpSpPr>
        <p:sp>
          <p:nvSpPr>
            <p:cNvPr name="Freeform 10" id="10"/>
            <p:cNvSpPr/>
            <p:nvPr/>
          </p:nvSpPr>
          <p:spPr>
            <a:xfrm flipH="false" flipV="false" rot="0">
              <a:off x="0" y="0"/>
              <a:ext cx="789363" cy="428291"/>
            </a:xfrm>
            <a:custGeom>
              <a:avLst/>
              <a:gdLst/>
              <a:ahLst/>
              <a:cxnLst/>
              <a:rect r="r" b="b" t="t" l="l"/>
              <a:pathLst>
                <a:path h="428291" w="789363">
                  <a:moveTo>
                    <a:pt x="0" y="0"/>
                  </a:moveTo>
                  <a:lnTo>
                    <a:pt x="789363" y="0"/>
                  </a:lnTo>
                  <a:lnTo>
                    <a:pt x="789363" y="428291"/>
                  </a:lnTo>
                  <a:lnTo>
                    <a:pt x="0" y="428291"/>
                  </a:lnTo>
                  <a:close/>
                </a:path>
              </a:pathLst>
            </a:custGeom>
            <a:solidFill>
              <a:srgbClr val="FFFAEB"/>
            </a:solidFill>
            <a:ln cap="sq">
              <a:noFill/>
              <a:prstDash val="solid"/>
              <a:miter/>
            </a:ln>
          </p:spPr>
        </p:sp>
        <p:sp>
          <p:nvSpPr>
            <p:cNvPr name="TextBox 11" id="11"/>
            <p:cNvSpPr txBox="true"/>
            <p:nvPr/>
          </p:nvSpPr>
          <p:spPr>
            <a:xfrm>
              <a:off x="0" y="-28575"/>
              <a:ext cx="789363" cy="456866"/>
            </a:xfrm>
            <a:prstGeom prst="rect">
              <a:avLst/>
            </a:prstGeom>
          </p:spPr>
          <p:txBody>
            <a:bodyPr anchor="ctr" rtlCol="false" tIns="50800" lIns="50800" bIns="50800" rIns="50800"/>
            <a:lstStyle/>
            <a:p>
              <a:pPr algn="ctr" marL="0" indent="0" lvl="0">
                <a:lnSpc>
                  <a:spcPts val="2590"/>
                </a:lnSpc>
                <a:spcBef>
                  <a:spcPct val="0"/>
                </a:spcBef>
              </a:pPr>
            </a:p>
          </p:txBody>
        </p:sp>
      </p:grpSp>
      <p:grpSp>
        <p:nvGrpSpPr>
          <p:cNvPr name="Group 12" id="12"/>
          <p:cNvGrpSpPr/>
          <p:nvPr/>
        </p:nvGrpSpPr>
        <p:grpSpPr>
          <a:xfrm rot="0">
            <a:off x="260721" y="7139363"/>
            <a:ext cx="5420447" cy="2941015"/>
            <a:chOff x="0" y="0"/>
            <a:chExt cx="789363" cy="428291"/>
          </a:xfrm>
        </p:grpSpPr>
        <p:sp>
          <p:nvSpPr>
            <p:cNvPr name="Freeform 13" id="13"/>
            <p:cNvSpPr/>
            <p:nvPr/>
          </p:nvSpPr>
          <p:spPr>
            <a:xfrm flipH="false" flipV="false" rot="0">
              <a:off x="0" y="0"/>
              <a:ext cx="789363" cy="428291"/>
            </a:xfrm>
            <a:custGeom>
              <a:avLst/>
              <a:gdLst/>
              <a:ahLst/>
              <a:cxnLst/>
              <a:rect r="r" b="b" t="t" l="l"/>
              <a:pathLst>
                <a:path h="428291" w="789363">
                  <a:moveTo>
                    <a:pt x="0" y="0"/>
                  </a:moveTo>
                  <a:lnTo>
                    <a:pt x="789363" y="0"/>
                  </a:lnTo>
                  <a:lnTo>
                    <a:pt x="789363" y="428291"/>
                  </a:lnTo>
                  <a:lnTo>
                    <a:pt x="0" y="428291"/>
                  </a:lnTo>
                  <a:close/>
                </a:path>
              </a:pathLst>
            </a:custGeom>
            <a:solidFill>
              <a:srgbClr val="FFFAEB"/>
            </a:solidFill>
          </p:spPr>
        </p:sp>
        <p:sp>
          <p:nvSpPr>
            <p:cNvPr name="TextBox 14" id="14"/>
            <p:cNvSpPr txBox="true"/>
            <p:nvPr/>
          </p:nvSpPr>
          <p:spPr>
            <a:xfrm>
              <a:off x="0" y="-28575"/>
              <a:ext cx="789363" cy="456866"/>
            </a:xfrm>
            <a:prstGeom prst="rect">
              <a:avLst/>
            </a:prstGeom>
          </p:spPr>
          <p:txBody>
            <a:bodyPr anchor="ctr" rtlCol="false" tIns="50800" lIns="50800" bIns="50800" rIns="50800"/>
            <a:lstStyle/>
            <a:p>
              <a:pPr algn="ctr">
                <a:lnSpc>
                  <a:spcPts val="2590"/>
                </a:lnSpc>
              </a:pPr>
            </a:p>
          </p:txBody>
        </p:sp>
      </p:grpSp>
      <p:grpSp>
        <p:nvGrpSpPr>
          <p:cNvPr name="Group 15" id="15"/>
          <p:cNvGrpSpPr/>
          <p:nvPr/>
        </p:nvGrpSpPr>
        <p:grpSpPr>
          <a:xfrm rot="0">
            <a:off x="260721" y="4037411"/>
            <a:ext cx="5420447" cy="2941015"/>
            <a:chOff x="0" y="0"/>
            <a:chExt cx="789363" cy="428291"/>
          </a:xfrm>
        </p:grpSpPr>
        <p:sp>
          <p:nvSpPr>
            <p:cNvPr name="Freeform 16" id="16"/>
            <p:cNvSpPr/>
            <p:nvPr/>
          </p:nvSpPr>
          <p:spPr>
            <a:xfrm flipH="false" flipV="false" rot="0">
              <a:off x="0" y="0"/>
              <a:ext cx="789363" cy="428291"/>
            </a:xfrm>
            <a:custGeom>
              <a:avLst/>
              <a:gdLst/>
              <a:ahLst/>
              <a:cxnLst/>
              <a:rect r="r" b="b" t="t" l="l"/>
              <a:pathLst>
                <a:path h="428291" w="789363">
                  <a:moveTo>
                    <a:pt x="0" y="0"/>
                  </a:moveTo>
                  <a:lnTo>
                    <a:pt x="789363" y="0"/>
                  </a:lnTo>
                  <a:lnTo>
                    <a:pt x="789363" y="428291"/>
                  </a:lnTo>
                  <a:lnTo>
                    <a:pt x="0" y="428291"/>
                  </a:lnTo>
                  <a:close/>
                </a:path>
              </a:pathLst>
            </a:custGeom>
            <a:solidFill>
              <a:srgbClr val="FFF0A2"/>
            </a:solidFill>
            <a:ln cap="sq">
              <a:noFill/>
              <a:prstDash val="solid"/>
              <a:miter/>
            </a:ln>
          </p:spPr>
        </p:sp>
        <p:sp>
          <p:nvSpPr>
            <p:cNvPr name="TextBox 17" id="17"/>
            <p:cNvSpPr txBox="true"/>
            <p:nvPr/>
          </p:nvSpPr>
          <p:spPr>
            <a:xfrm>
              <a:off x="0" y="-28575"/>
              <a:ext cx="789363" cy="456866"/>
            </a:xfrm>
            <a:prstGeom prst="rect">
              <a:avLst/>
            </a:prstGeom>
          </p:spPr>
          <p:txBody>
            <a:bodyPr anchor="ctr" rtlCol="false" tIns="50800" lIns="50800" bIns="50800" rIns="50800"/>
            <a:lstStyle/>
            <a:p>
              <a:pPr algn="ctr" marL="0" indent="0" lvl="0">
                <a:lnSpc>
                  <a:spcPts val="2590"/>
                </a:lnSpc>
                <a:spcBef>
                  <a:spcPct val="0"/>
                </a:spcBef>
              </a:pPr>
            </a:p>
          </p:txBody>
        </p:sp>
      </p:grpSp>
      <p:sp>
        <p:nvSpPr>
          <p:cNvPr name="Freeform 18" id="18"/>
          <p:cNvSpPr/>
          <p:nvPr/>
        </p:nvSpPr>
        <p:spPr>
          <a:xfrm flipH="false" flipV="false" rot="0">
            <a:off x="11558815" y="0"/>
            <a:ext cx="6788579" cy="10336867"/>
          </a:xfrm>
          <a:custGeom>
            <a:avLst/>
            <a:gdLst/>
            <a:ahLst/>
            <a:cxnLst/>
            <a:rect r="r" b="b" t="t" l="l"/>
            <a:pathLst>
              <a:path h="10336867" w="6788579">
                <a:moveTo>
                  <a:pt x="0" y="0"/>
                </a:moveTo>
                <a:lnTo>
                  <a:pt x="6788579" y="0"/>
                </a:lnTo>
                <a:lnTo>
                  <a:pt x="6788579" y="10336867"/>
                </a:lnTo>
                <a:lnTo>
                  <a:pt x="0" y="10336867"/>
                </a:lnTo>
                <a:lnTo>
                  <a:pt x="0" y="0"/>
                </a:lnTo>
                <a:close/>
              </a:path>
            </a:pathLst>
          </a:custGeom>
          <a:blipFill>
            <a:blip r:embed="rId3"/>
            <a:stretch>
              <a:fillRect l="-50169" t="0" r="-53116" b="0"/>
            </a:stretch>
          </a:blipFill>
        </p:spPr>
      </p:sp>
      <p:sp>
        <p:nvSpPr>
          <p:cNvPr name="TextBox 19" id="19"/>
          <p:cNvSpPr txBox="true"/>
          <p:nvPr/>
        </p:nvSpPr>
        <p:spPr>
          <a:xfrm rot="0">
            <a:off x="6106660" y="4471405"/>
            <a:ext cx="5022738" cy="413785"/>
          </a:xfrm>
          <a:prstGeom prst="rect">
            <a:avLst/>
          </a:prstGeom>
        </p:spPr>
        <p:txBody>
          <a:bodyPr anchor="t" rtlCol="false" tIns="0" lIns="0" bIns="0" rIns="0">
            <a:spAutoFit/>
          </a:bodyPr>
          <a:lstStyle/>
          <a:p>
            <a:pPr algn="ctr">
              <a:lnSpc>
                <a:spcPts val="3436"/>
              </a:lnSpc>
            </a:pPr>
            <a:r>
              <a:rPr lang="en-US" sz="2454">
                <a:solidFill>
                  <a:srgbClr val="EF5241"/>
                </a:solidFill>
                <a:latin typeface="DM Sans Bold"/>
                <a:ea typeface="DM Sans Bold"/>
                <a:cs typeface="DM Sans Bold"/>
                <a:sym typeface="DM Sans Bold"/>
              </a:rPr>
              <a:t>Konsep </a:t>
            </a:r>
          </a:p>
        </p:txBody>
      </p:sp>
      <p:sp>
        <p:nvSpPr>
          <p:cNvPr name="TextBox 20" id="20"/>
          <p:cNvSpPr txBox="true"/>
          <p:nvPr/>
        </p:nvSpPr>
        <p:spPr>
          <a:xfrm rot="0">
            <a:off x="459575" y="7448827"/>
            <a:ext cx="5022738" cy="413785"/>
          </a:xfrm>
          <a:prstGeom prst="rect">
            <a:avLst/>
          </a:prstGeom>
        </p:spPr>
        <p:txBody>
          <a:bodyPr anchor="t" rtlCol="false" tIns="0" lIns="0" bIns="0" rIns="0">
            <a:spAutoFit/>
          </a:bodyPr>
          <a:lstStyle/>
          <a:p>
            <a:pPr algn="ctr">
              <a:lnSpc>
                <a:spcPts val="3436"/>
              </a:lnSpc>
            </a:pPr>
            <a:r>
              <a:rPr lang="en-US" sz="2454">
                <a:solidFill>
                  <a:srgbClr val="EF5241"/>
                </a:solidFill>
                <a:latin typeface="DM Sans Bold"/>
                <a:ea typeface="DM Sans Bold"/>
                <a:cs typeface="DM Sans Bold"/>
                <a:sym typeface="DM Sans Bold"/>
              </a:rPr>
              <a:t>Prinsip </a:t>
            </a:r>
          </a:p>
        </p:txBody>
      </p:sp>
      <p:sp>
        <p:nvSpPr>
          <p:cNvPr name="TextBox 21" id="21"/>
          <p:cNvSpPr txBox="true"/>
          <p:nvPr/>
        </p:nvSpPr>
        <p:spPr>
          <a:xfrm rot="0">
            <a:off x="6106660" y="7448827"/>
            <a:ext cx="5022738" cy="413785"/>
          </a:xfrm>
          <a:prstGeom prst="rect">
            <a:avLst/>
          </a:prstGeom>
        </p:spPr>
        <p:txBody>
          <a:bodyPr anchor="t" rtlCol="false" tIns="0" lIns="0" bIns="0" rIns="0">
            <a:spAutoFit/>
          </a:bodyPr>
          <a:lstStyle/>
          <a:p>
            <a:pPr algn="ctr">
              <a:lnSpc>
                <a:spcPts val="3436"/>
              </a:lnSpc>
            </a:pPr>
            <a:r>
              <a:rPr lang="en-US" sz="2454">
                <a:solidFill>
                  <a:srgbClr val="A44F30"/>
                </a:solidFill>
                <a:latin typeface="DM Sans Bold"/>
                <a:ea typeface="DM Sans Bold"/>
                <a:cs typeface="DM Sans Bold"/>
                <a:sym typeface="DM Sans Bold"/>
              </a:rPr>
              <a:t>Ketrampilan (skill)</a:t>
            </a:r>
          </a:p>
        </p:txBody>
      </p:sp>
      <p:sp>
        <p:nvSpPr>
          <p:cNvPr name="TextBox 22" id="22"/>
          <p:cNvSpPr txBox="true"/>
          <p:nvPr/>
        </p:nvSpPr>
        <p:spPr>
          <a:xfrm rot="0">
            <a:off x="458404" y="4471405"/>
            <a:ext cx="5022738" cy="413785"/>
          </a:xfrm>
          <a:prstGeom prst="rect">
            <a:avLst/>
          </a:prstGeom>
        </p:spPr>
        <p:txBody>
          <a:bodyPr anchor="t" rtlCol="false" tIns="0" lIns="0" bIns="0" rIns="0">
            <a:spAutoFit/>
          </a:bodyPr>
          <a:lstStyle/>
          <a:p>
            <a:pPr algn="ctr">
              <a:lnSpc>
                <a:spcPts val="3436"/>
              </a:lnSpc>
            </a:pPr>
            <a:r>
              <a:rPr lang="en-US" sz="2454">
                <a:solidFill>
                  <a:srgbClr val="A44F30"/>
                </a:solidFill>
                <a:latin typeface="DM Sans Bold"/>
                <a:ea typeface="DM Sans Bold"/>
                <a:cs typeface="DM Sans Bold"/>
                <a:sym typeface="DM Sans Bold"/>
              </a:rPr>
              <a:t>Fakta </a:t>
            </a:r>
          </a:p>
        </p:txBody>
      </p:sp>
      <p:sp>
        <p:nvSpPr>
          <p:cNvPr name="TextBox 23" id="23"/>
          <p:cNvSpPr txBox="true"/>
          <p:nvPr/>
        </p:nvSpPr>
        <p:spPr>
          <a:xfrm rot="0">
            <a:off x="6321936" y="4968383"/>
            <a:ext cx="4592186" cy="1884446"/>
          </a:xfrm>
          <a:prstGeom prst="rect">
            <a:avLst/>
          </a:prstGeom>
        </p:spPr>
        <p:txBody>
          <a:bodyPr anchor="t" rtlCol="false" tIns="0" lIns="0" bIns="0" rIns="0">
            <a:spAutoFit/>
          </a:bodyPr>
          <a:lstStyle/>
          <a:p>
            <a:pPr algn="ctr">
              <a:lnSpc>
                <a:spcPts val="3037"/>
              </a:lnSpc>
              <a:spcBef>
                <a:spcPct val="0"/>
              </a:spcBef>
            </a:pPr>
            <a:r>
              <a:rPr lang="en-US" sz="2025">
                <a:solidFill>
                  <a:srgbClr val="000000"/>
                </a:solidFill>
                <a:latin typeface="DM Sans"/>
                <a:ea typeface="DM Sans"/>
                <a:cs typeface="DM Sans"/>
                <a:sym typeface="DM Sans"/>
              </a:rPr>
              <a:t>suatu ide abstrak yang memungkinkan seseorang untuk mengklasifikasi suatu objek dan menerangkan apakah objek tersebut merupakan contoh atau bukan contoh</a:t>
            </a:r>
          </a:p>
        </p:txBody>
      </p:sp>
      <p:sp>
        <p:nvSpPr>
          <p:cNvPr name="TextBox 24" id="24"/>
          <p:cNvSpPr txBox="true"/>
          <p:nvPr/>
        </p:nvSpPr>
        <p:spPr>
          <a:xfrm rot="0">
            <a:off x="679407" y="5076825"/>
            <a:ext cx="4592186" cy="1658038"/>
          </a:xfrm>
          <a:prstGeom prst="rect">
            <a:avLst/>
          </a:prstGeom>
        </p:spPr>
        <p:txBody>
          <a:bodyPr anchor="t" rtlCol="false" tIns="0" lIns="0" bIns="0" rIns="0">
            <a:spAutoFit/>
          </a:bodyPr>
          <a:lstStyle/>
          <a:p>
            <a:pPr algn="ctr">
              <a:lnSpc>
                <a:spcPts val="3337"/>
              </a:lnSpc>
              <a:spcBef>
                <a:spcPct val="0"/>
              </a:spcBef>
            </a:pPr>
            <a:r>
              <a:rPr lang="en-US" sz="2224">
                <a:solidFill>
                  <a:srgbClr val="000000"/>
                </a:solidFill>
                <a:latin typeface="DM Sans"/>
                <a:ea typeface="DM Sans"/>
                <a:cs typeface="DM Sans"/>
                <a:sym typeface="DM Sans"/>
              </a:rPr>
              <a:t>konvensi (kesepakatan) dari para matematikawan yang meliputi lambang, notasi, dan aturan dalam operasi hitung. </a:t>
            </a:r>
          </a:p>
        </p:txBody>
      </p:sp>
      <p:sp>
        <p:nvSpPr>
          <p:cNvPr name="TextBox 25" id="25"/>
          <p:cNvSpPr txBox="true"/>
          <p:nvPr/>
        </p:nvSpPr>
        <p:spPr>
          <a:xfrm rot="0">
            <a:off x="6323898" y="8104974"/>
            <a:ext cx="4592186" cy="1239004"/>
          </a:xfrm>
          <a:prstGeom prst="rect">
            <a:avLst/>
          </a:prstGeom>
        </p:spPr>
        <p:txBody>
          <a:bodyPr anchor="t" rtlCol="false" tIns="0" lIns="0" bIns="0" rIns="0">
            <a:spAutoFit/>
          </a:bodyPr>
          <a:lstStyle/>
          <a:p>
            <a:pPr algn="ctr">
              <a:lnSpc>
                <a:spcPts val="3337"/>
              </a:lnSpc>
              <a:spcBef>
                <a:spcPct val="0"/>
              </a:spcBef>
            </a:pPr>
            <a:r>
              <a:rPr lang="en-US" sz="2224">
                <a:solidFill>
                  <a:srgbClr val="000000"/>
                </a:solidFill>
                <a:latin typeface="DM Sans"/>
                <a:ea typeface="DM Sans"/>
                <a:cs typeface="DM Sans"/>
                <a:sym typeface="DM Sans"/>
              </a:rPr>
              <a:t>Kemampuan untuk menggunakan prosedur atau langkah-langkah untuk menyelesaikan suatu soal</a:t>
            </a:r>
          </a:p>
        </p:txBody>
      </p:sp>
      <p:sp>
        <p:nvSpPr>
          <p:cNvPr name="TextBox 26" id="26"/>
          <p:cNvSpPr txBox="true"/>
          <p:nvPr/>
        </p:nvSpPr>
        <p:spPr>
          <a:xfrm rot="0">
            <a:off x="679407" y="8079636"/>
            <a:ext cx="4592186" cy="1658038"/>
          </a:xfrm>
          <a:prstGeom prst="rect">
            <a:avLst/>
          </a:prstGeom>
        </p:spPr>
        <p:txBody>
          <a:bodyPr anchor="t" rtlCol="false" tIns="0" lIns="0" bIns="0" rIns="0">
            <a:spAutoFit/>
          </a:bodyPr>
          <a:lstStyle/>
          <a:p>
            <a:pPr algn="ctr">
              <a:lnSpc>
                <a:spcPts val="3337"/>
              </a:lnSpc>
              <a:spcBef>
                <a:spcPct val="0"/>
              </a:spcBef>
            </a:pPr>
            <a:r>
              <a:rPr lang="en-US" sz="2224">
                <a:solidFill>
                  <a:srgbClr val="000000"/>
                </a:solidFill>
                <a:latin typeface="DM Sans"/>
                <a:ea typeface="DM Sans"/>
                <a:cs typeface="DM Sans"/>
                <a:sym typeface="DM Sans"/>
              </a:rPr>
              <a:t>(keterkaitan antar konsep) adalah suatu pernyataan yang memuat hubungan antara dua konsep atau lebih.</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0B15E"/>
        </a:solidFill>
      </p:bgPr>
    </p:bg>
    <p:spTree>
      <p:nvGrpSpPr>
        <p:cNvPr id="1" name=""/>
        <p:cNvGrpSpPr/>
        <p:nvPr/>
      </p:nvGrpSpPr>
      <p:grpSpPr>
        <a:xfrm>
          <a:off x="0" y="0"/>
          <a:ext cx="0" cy="0"/>
          <a:chOff x="0" y="0"/>
          <a:chExt cx="0" cy="0"/>
        </a:xfrm>
      </p:grpSpPr>
      <p:grpSp>
        <p:nvGrpSpPr>
          <p:cNvPr name="Group 2" id="2"/>
          <p:cNvGrpSpPr/>
          <p:nvPr/>
        </p:nvGrpSpPr>
        <p:grpSpPr>
          <a:xfrm rot="0">
            <a:off x="4173194" y="515409"/>
            <a:ext cx="9036718" cy="1288160"/>
            <a:chOff x="0" y="0"/>
            <a:chExt cx="2380041" cy="339269"/>
          </a:xfrm>
        </p:grpSpPr>
        <p:sp>
          <p:nvSpPr>
            <p:cNvPr name="Freeform 3" id="3"/>
            <p:cNvSpPr/>
            <p:nvPr/>
          </p:nvSpPr>
          <p:spPr>
            <a:xfrm flipH="false" flipV="false" rot="0">
              <a:off x="0" y="0"/>
              <a:ext cx="2380041" cy="339269"/>
            </a:xfrm>
            <a:custGeom>
              <a:avLst/>
              <a:gdLst/>
              <a:ahLst/>
              <a:cxnLst/>
              <a:rect r="r" b="b" t="t" l="l"/>
              <a:pathLst>
                <a:path h="339269" w="2380041">
                  <a:moveTo>
                    <a:pt x="10281" y="0"/>
                  </a:moveTo>
                  <a:lnTo>
                    <a:pt x="2369760" y="0"/>
                  </a:lnTo>
                  <a:cubicBezTo>
                    <a:pt x="2375438" y="0"/>
                    <a:pt x="2380041" y="4603"/>
                    <a:pt x="2380041" y="10281"/>
                  </a:cubicBezTo>
                  <a:lnTo>
                    <a:pt x="2380041" y="328988"/>
                  </a:lnTo>
                  <a:cubicBezTo>
                    <a:pt x="2380041" y="334666"/>
                    <a:pt x="2375438" y="339269"/>
                    <a:pt x="2369760" y="339269"/>
                  </a:cubicBezTo>
                  <a:lnTo>
                    <a:pt x="10281" y="339269"/>
                  </a:lnTo>
                  <a:cubicBezTo>
                    <a:pt x="4603" y="339269"/>
                    <a:pt x="0" y="334666"/>
                    <a:pt x="0" y="328988"/>
                  </a:cubicBezTo>
                  <a:lnTo>
                    <a:pt x="0" y="10281"/>
                  </a:lnTo>
                  <a:cubicBezTo>
                    <a:pt x="0" y="4603"/>
                    <a:pt x="4603" y="0"/>
                    <a:pt x="10281" y="0"/>
                  </a:cubicBezTo>
                  <a:close/>
                </a:path>
              </a:pathLst>
            </a:custGeom>
            <a:solidFill>
              <a:srgbClr val="FFFAEB"/>
            </a:solidFill>
            <a:ln cap="sq">
              <a:noFill/>
              <a:prstDash val="solid"/>
              <a:miter/>
            </a:ln>
          </p:spPr>
        </p:sp>
        <p:sp>
          <p:nvSpPr>
            <p:cNvPr name="TextBox 4" id="4"/>
            <p:cNvSpPr txBox="true"/>
            <p:nvPr/>
          </p:nvSpPr>
          <p:spPr>
            <a:xfrm>
              <a:off x="0" y="-85725"/>
              <a:ext cx="2380041" cy="424994"/>
            </a:xfrm>
            <a:prstGeom prst="rect">
              <a:avLst/>
            </a:prstGeom>
          </p:spPr>
          <p:txBody>
            <a:bodyPr anchor="ctr" rtlCol="false" tIns="50800" lIns="50800" bIns="50800" rIns="50800"/>
            <a:lstStyle/>
            <a:p>
              <a:pPr algn="ctr" marL="0" indent="0" lvl="0">
                <a:lnSpc>
                  <a:spcPts val="6224"/>
                </a:lnSpc>
                <a:spcBef>
                  <a:spcPct val="0"/>
                </a:spcBef>
              </a:pPr>
              <a:r>
                <a:rPr lang="en-US" sz="4446">
                  <a:solidFill>
                    <a:srgbClr val="2B1511"/>
                  </a:solidFill>
                  <a:latin typeface="Canva Sans Bold"/>
                  <a:ea typeface="Canva Sans Bold"/>
                  <a:cs typeface="Canva Sans Bold"/>
                  <a:sym typeface="Canva Sans Bold"/>
                </a:rPr>
                <a:t>Hirarki Belajar Matematika </a:t>
              </a:r>
            </a:p>
          </p:txBody>
        </p:sp>
      </p:grpSp>
      <p:sp>
        <p:nvSpPr>
          <p:cNvPr name="Freeform 5" id="5"/>
          <p:cNvSpPr/>
          <p:nvPr/>
        </p:nvSpPr>
        <p:spPr>
          <a:xfrm flipH="false" flipV="false" rot="0">
            <a:off x="1934730" y="1803569"/>
            <a:ext cx="14411522" cy="8077353"/>
          </a:xfrm>
          <a:custGeom>
            <a:avLst/>
            <a:gdLst/>
            <a:ahLst/>
            <a:cxnLst/>
            <a:rect r="r" b="b" t="t" l="l"/>
            <a:pathLst>
              <a:path h="8077353" w="14411522">
                <a:moveTo>
                  <a:pt x="0" y="0"/>
                </a:moveTo>
                <a:lnTo>
                  <a:pt x="14411522" y="0"/>
                </a:lnTo>
                <a:lnTo>
                  <a:pt x="14411522" y="8077353"/>
                </a:lnTo>
                <a:lnTo>
                  <a:pt x="0" y="8077353"/>
                </a:lnTo>
                <a:lnTo>
                  <a:pt x="0" y="0"/>
                </a:lnTo>
                <a:close/>
              </a:path>
            </a:pathLst>
          </a:custGeom>
          <a:blipFill>
            <a:blip r:embed="rId2"/>
            <a:stretch>
              <a:fillRect l="0" t="-1437" r="0" b="-1437"/>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0B15E"/>
        </a:solidFill>
      </p:bgPr>
    </p:bg>
    <p:spTree>
      <p:nvGrpSpPr>
        <p:cNvPr id="1" name=""/>
        <p:cNvGrpSpPr/>
        <p:nvPr/>
      </p:nvGrpSpPr>
      <p:grpSpPr>
        <a:xfrm>
          <a:off x="0" y="0"/>
          <a:ext cx="0" cy="0"/>
          <a:chOff x="0" y="0"/>
          <a:chExt cx="0" cy="0"/>
        </a:xfrm>
      </p:grpSpPr>
      <p:grpSp>
        <p:nvGrpSpPr>
          <p:cNvPr name="Group 2" id="2"/>
          <p:cNvGrpSpPr/>
          <p:nvPr/>
        </p:nvGrpSpPr>
        <p:grpSpPr>
          <a:xfrm rot="0">
            <a:off x="2965154" y="384620"/>
            <a:ext cx="11889035" cy="1288160"/>
            <a:chOff x="0" y="0"/>
            <a:chExt cx="3131269" cy="339269"/>
          </a:xfrm>
        </p:grpSpPr>
        <p:sp>
          <p:nvSpPr>
            <p:cNvPr name="Freeform 3" id="3"/>
            <p:cNvSpPr/>
            <p:nvPr/>
          </p:nvSpPr>
          <p:spPr>
            <a:xfrm flipH="false" flipV="false" rot="0">
              <a:off x="0" y="0"/>
              <a:ext cx="3131269" cy="339269"/>
            </a:xfrm>
            <a:custGeom>
              <a:avLst/>
              <a:gdLst/>
              <a:ahLst/>
              <a:cxnLst/>
              <a:rect r="r" b="b" t="t" l="l"/>
              <a:pathLst>
                <a:path h="339269" w="3131269">
                  <a:moveTo>
                    <a:pt x="7814" y="0"/>
                  </a:moveTo>
                  <a:lnTo>
                    <a:pt x="3123454" y="0"/>
                  </a:lnTo>
                  <a:cubicBezTo>
                    <a:pt x="3125527" y="0"/>
                    <a:pt x="3127514" y="823"/>
                    <a:pt x="3128980" y="2289"/>
                  </a:cubicBezTo>
                  <a:cubicBezTo>
                    <a:pt x="3130445" y="3754"/>
                    <a:pt x="3131269" y="5742"/>
                    <a:pt x="3131269" y="7814"/>
                  </a:cubicBezTo>
                  <a:lnTo>
                    <a:pt x="3131269" y="331454"/>
                  </a:lnTo>
                  <a:cubicBezTo>
                    <a:pt x="3131269" y="335770"/>
                    <a:pt x="3127770" y="339269"/>
                    <a:pt x="3123454" y="339269"/>
                  </a:cubicBezTo>
                  <a:lnTo>
                    <a:pt x="7814" y="339269"/>
                  </a:lnTo>
                  <a:cubicBezTo>
                    <a:pt x="3499" y="339269"/>
                    <a:pt x="0" y="335770"/>
                    <a:pt x="0" y="331454"/>
                  </a:cubicBezTo>
                  <a:lnTo>
                    <a:pt x="0" y="7814"/>
                  </a:lnTo>
                  <a:cubicBezTo>
                    <a:pt x="0" y="3499"/>
                    <a:pt x="3499" y="0"/>
                    <a:pt x="7814" y="0"/>
                  </a:cubicBezTo>
                  <a:close/>
                </a:path>
              </a:pathLst>
            </a:custGeom>
            <a:solidFill>
              <a:srgbClr val="FFFAEB"/>
            </a:solidFill>
            <a:ln cap="sq">
              <a:noFill/>
              <a:prstDash val="solid"/>
              <a:miter/>
            </a:ln>
          </p:spPr>
        </p:sp>
        <p:sp>
          <p:nvSpPr>
            <p:cNvPr name="TextBox 4" id="4"/>
            <p:cNvSpPr txBox="true"/>
            <p:nvPr/>
          </p:nvSpPr>
          <p:spPr>
            <a:xfrm>
              <a:off x="0" y="-85725"/>
              <a:ext cx="3131269" cy="424994"/>
            </a:xfrm>
            <a:prstGeom prst="rect">
              <a:avLst/>
            </a:prstGeom>
          </p:spPr>
          <p:txBody>
            <a:bodyPr anchor="ctr" rtlCol="false" tIns="50800" lIns="50800" bIns="50800" rIns="50800"/>
            <a:lstStyle/>
            <a:p>
              <a:pPr algn="ctr" marL="0" indent="0" lvl="0">
                <a:lnSpc>
                  <a:spcPts val="6224"/>
                </a:lnSpc>
                <a:spcBef>
                  <a:spcPct val="0"/>
                </a:spcBef>
              </a:pPr>
              <a:r>
                <a:rPr lang="en-US" sz="4446">
                  <a:solidFill>
                    <a:srgbClr val="2B1511"/>
                  </a:solidFill>
                  <a:latin typeface="Canva Sans Bold"/>
                  <a:ea typeface="Canva Sans Bold"/>
                  <a:cs typeface="Canva Sans Bold"/>
                  <a:sym typeface="Canva Sans Bold"/>
                </a:rPr>
                <a:t>Penerapan Teori Belajar Bihaviourisme </a:t>
              </a:r>
            </a:p>
          </p:txBody>
        </p:sp>
      </p:grpSp>
      <p:sp>
        <p:nvSpPr>
          <p:cNvPr name="Freeform 5" id="5"/>
          <p:cNvSpPr/>
          <p:nvPr/>
        </p:nvSpPr>
        <p:spPr>
          <a:xfrm flipH="false" flipV="false" rot="0">
            <a:off x="2532231" y="1979365"/>
            <a:ext cx="13223538" cy="8088322"/>
          </a:xfrm>
          <a:custGeom>
            <a:avLst/>
            <a:gdLst/>
            <a:ahLst/>
            <a:cxnLst/>
            <a:rect r="r" b="b" t="t" l="l"/>
            <a:pathLst>
              <a:path h="8088322" w="13223538">
                <a:moveTo>
                  <a:pt x="0" y="0"/>
                </a:moveTo>
                <a:lnTo>
                  <a:pt x="13223538" y="0"/>
                </a:lnTo>
                <a:lnTo>
                  <a:pt x="13223538" y="8088322"/>
                </a:lnTo>
                <a:lnTo>
                  <a:pt x="0" y="8088322"/>
                </a:lnTo>
                <a:lnTo>
                  <a:pt x="0" y="0"/>
                </a:lnTo>
                <a:close/>
              </a:path>
            </a:pathLst>
          </a:custGeom>
          <a:blipFill>
            <a:blip r:embed="rId2"/>
            <a:stretch>
              <a:fillRect l="0" t="-2479" r="0" b="-2479"/>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AEB"/>
        </a:solidFill>
      </p:bgPr>
    </p:bg>
    <p:spTree>
      <p:nvGrpSpPr>
        <p:cNvPr id="1" name=""/>
        <p:cNvGrpSpPr/>
        <p:nvPr/>
      </p:nvGrpSpPr>
      <p:grpSpPr>
        <a:xfrm>
          <a:off x="0" y="0"/>
          <a:ext cx="0" cy="0"/>
          <a:chOff x="0" y="0"/>
          <a:chExt cx="0" cy="0"/>
        </a:xfrm>
      </p:grpSpPr>
      <p:grpSp>
        <p:nvGrpSpPr>
          <p:cNvPr name="Group 2" id="2"/>
          <p:cNvGrpSpPr/>
          <p:nvPr/>
        </p:nvGrpSpPr>
        <p:grpSpPr>
          <a:xfrm rot="0">
            <a:off x="1320130" y="4256796"/>
            <a:ext cx="4918723" cy="4034342"/>
            <a:chOff x="0" y="0"/>
            <a:chExt cx="1295466" cy="1062543"/>
          </a:xfrm>
        </p:grpSpPr>
        <p:sp>
          <p:nvSpPr>
            <p:cNvPr name="Freeform 3" id="3"/>
            <p:cNvSpPr/>
            <p:nvPr/>
          </p:nvSpPr>
          <p:spPr>
            <a:xfrm flipH="false" flipV="false" rot="0">
              <a:off x="0" y="0"/>
              <a:ext cx="1295466" cy="1062543"/>
            </a:xfrm>
            <a:custGeom>
              <a:avLst/>
              <a:gdLst/>
              <a:ahLst/>
              <a:cxnLst/>
              <a:rect r="r" b="b" t="t" l="l"/>
              <a:pathLst>
                <a:path h="1062543" w="1295466">
                  <a:moveTo>
                    <a:pt x="17314" y="0"/>
                  </a:moveTo>
                  <a:lnTo>
                    <a:pt x="1278152" y="0"/>
                  </a:lnTo>
                  <a:cubicBezTo>
                    <a:pt x="1287715" y="0"/>
                    <a:pt x="1295466" y="7752"/>
                    <a:pt x="1295466" y="17314"/>
                  </a:cubicBezTo>
                  <a:lnTo>
                    <a:pt x="1295466" y="1045229"/>
                  </a:lnTo>
                  <a:cubicBezTo>
                    <a:pt x="1295466" y="1054791"/>
                    <a:pt x="1287715" y="1062543"/>
                    <a:pt x="1278152" y="1062543"/>
                  </a:cubicBezTo>
                  <a:lnTo>
                    <a:pt x="17314" y="1062543"/>
                  </a:lnTo>
                  <a:cubicBezTo>
                    <a:pt x="7752" y="1062543"/>
                    <a:pt x="0" y="1054791"/>
                    <a:pt x="0" y="1045229"/>
                  </a:cubicBezTo>
                  <a:lnTo>
                    <a:pt x="0" y="17314"/>
                  </a:lnTo>
                  <a:cubicBezTo>
                    <a:pt x="0" y="7752"/>
                    <a:pt x="7752" y="0"/>
                    <a:pt x="17314" y="0"/>
                  </a:cubicBezTo>
                  <a:close/>
                </a:path>
              </a:pathLst>
            </a:custGeom>
            <a:solidFill>
              <a:srgbClr val="FFFFFF"/>
            </a:solidFill>
          </p:spPr>
        </p:sp>
        <p:sp>
          <p:nvSpPr>
            <p:cNvPr name="TextBox 4" id="4"/>
            <p:cNvSpPr txBox="true"/>
            <p:nvPr/>
          </p:nvSpPr>
          <p:spPr>
            <a:xfrm>
              <a:off x="0" y="-28575"/>
              <a:ext cx="1295466" cy="1091118"/>
            </a:xfrm>
            <a:prstGeom prst="rect">
              <a:avLst/>
            </a:prstGeom>
          </p:spPr>
          <p:txBody>
            <a:bodyPr anchor="ctr" rtlCol="false" tIns="50800" lIns="50800" bIns="50800" rIns="50800"/>
            <a:lstStyle/>
            <a:p>
              <a:pPr algn="ctr">
                <a:lnSpc>
                  <a:spcPts val="2590"/>
                </a:lnSpc>
              </a:pPr>
            </a:p>
          </p:txBody>
        </p:sp>
      </p:grpSp>
      <p:grpSp>
        <p:nvGrpSpPr>
          <p:cNvPr name="Group 5" id="5"/>
          <p:cNvGrpSpPr/>
          <p:nvPr/>
        </p:nvGrpSpPr>
        <p:grpSpPr>
          <a:xfrm rot="-10800000">
            <a:off x="1320130" y="3298178"/>
            <a:ext cx="4918723" cy="1473374"/>
            <a:chOff x="0" y="0"/>
            <a:chExt cx="1073340" cy="321513"/>
          </a:xfrm>
        </p:grpSpPr>
        <p:sp>
          <p:nvSpPr>
            <p:cNvPr name="Freeform 6" id="6"/>
            <p:cNvSpPr/>
            <p:nvPr/>
          </p:nvSpPr>
          <p:spPr>
            <a:xfrm flipH="false" flipV="false" rot="0">
              <a:off x="0" y="0"/>
              <a:ext cx="1073340" cy="321513"/>
            </a:xfrm>
            <a:custGeom>
              <a:avLst/>
              <a:gdLst/>
              <a:ahLst/>
              <a:cxnLst/>
              <a:rect r="r" b="b" t="t" l="l"/>
              <a:pathLst>
                <a:path h="321513" w="1073340">
                  <a:moveTo>
                    <a:pt x="1073340" y="0"/>
                  </a:moveTo>
                  <a:lnTo>
                    <a:pt x="1073340" y="207213"/>
                  </a:lnTo>
                  <a:lnTo>
                    <a:pt x="536670" y="321513"/>
                  </a:lnTo>
                  <a:lnTo>
                    <a:pt x="0" y="207213"/>
                  </a:lnTo>
                  <a:lnTo>
                    <a:pt x="0" y="0"/>
                  </a:lnTo>
                  <a:lnTo>
                    <a:pt x="1073340" y="0"/>
                  </a:lnTo>
                  <a:close/>
                </a:path>
              </a:pathLst>
            </a:custGeom>
            <a:solidFill>
              <a:srgbClr val="E0B15E"/>
            </a:solidFill>
          </p:spPr>
        </p:sp>
        <p:sp>
          <p:nvSpPr>
            <p:cNvPr name="TextBox 7" id="7"/>
            <p:cNvSpPr txBox="true"/>
            <p:nvPr/>
          </p:nvSpPr>
          <p:spPr>
            <a:xfrm>
              <a:off x="0" y="-28575"/>
              <a:ext cx="1073340" cy="235788"/>
            </a:xfrm>
            <a:prstGeom prst="rect">
              <a:avLst/>
            </a:prstGeom>
          </p:spPr>
          <p:txBody>
            <a:bodyPr anchor="ctr" rtlCol="false" tIns="50800" lIns="50800" bIns="50800" rIns="50800"/>
            <a:lstStyle/>
            <a:p>
              <a:pPr algn="ctr">
                <a:lnSpc>
                  <a:spcPts val="2590"/>
                </a:lnSpc>
              </a:pPr>
            </a:p>
          </p:txBody>
        </p:sp>
      </p:grpSp>
      <p:grpSp>
        <p:nvGrpSpPr>
          <p:cNvPr name="Group 8" id="8"/>
          <p:cNvGrpSpPr/>
          <p:nvPr/>
        </p:nvGrpSpPr>
        <p:grpSpPr>
          <a:xfrm rot="0">
            <a:off x="5504011" y="1028700"/>
            <a:ext cx="6886468" cy="1163460"/>
            <a:chOff x="0" y="0"/>
            <a:chExt cx="1813720" cy="306426"/>
          </a:xfrm>
        </p:grpSpPr>
        <p:sp>
          <p:nvSpPr>
            <p:cNvPr name="Freeform 9" id="9"/>
            <p:cNvSpPr/>
            <p:nvPr/>
          </p:nvSpPr>
          <p:spPr>
            <a:xfrm flipH="false" flipV="false" rot="0">
              <a:off x="0" y="0"/>
              <a:ext cx="1813720" cy="306426"/>
            </a:xfrm>
            <a:custGeom>
              <a:avLst/>
              <a:gdLst/>
              <a:ahLst/>
              <a:cxnLst/>
              <a:rect r="r" b="b" t="t" l="l"/>
              <a:pathLst>
                <a:path h="306426" w="1813720">
                  <a:moveTo>
                    <a:pt x="13491" y="0"/>
                  </a:moveTo>
                  <a:lnTo>
                    <a:pt x="1800229" y="0"/>
                  </a:lnTo>
                  <a:cubicBezTo>
                    <a:pt x="1807680" y="0"/>
                    <a:pt x="1813720" y="6040"/>
                    <a:pt x="1813720" y="13491"/>
                  </a:cubicBezTo>
                  <a:lnTo>
                    <a:pt x="1813720" y="292935"/>
                  </a:lnTo>
                  <a:cubicBezTo>
                    <a:pt x="1813720" y="296513"/>
                    <a:pt x="1812299" y="299944"/>
                    <a:pt x="1809769" y="302474"/>
                  </a:cubicBezTo>
                  <a:cubicBezTo>
                    <a:pt x="1807239" y="305004"/>
                    <a:pt x="1803807" y="306426"/>
                    <a:pt x="1800229" y="306426"/>
                  </a:cubicBezTo>
                  <a:lnTo>
                    <a:pt x="13491" y="306426"/>
                  </a:lnTo>
                  <a:cubicBezTo>
                    <a:pt x="6040" y="306426"/>
                    <a:pt x="0" y="300386"/>
                    <a:pt x="0" y="292935"/>
                  </a:cubicBezTo>
                  <a:lnTo>
                    <a:pt x="0" y="13491"/>
                  </a:lnTo>
                  <a:cubicBezTo>
                    <a:pt x="0" y="6040"/>
                    <a:pt x="6040" y="0"/>
                    <a:pt x="13491" y="0"/>
                  </a:cubicBezTo>
                  <a:close/>
                </a:path>
              </a:pathLst>
            </a:custGeom>
            <a:solidFill>
              <a:srgbClr val="FFFFFF"/>
            </a:solidFill>
            <a:ln cap="sq">
              <a:noFill/>
              <a:prstDash val="solid"/>
              <a:miter/>
            </a:ln>
          </p:spPr>
        </p:sp>
        <p:sp>
          <p:nvSpPr>
            <p:cNvPr name="TextBox 10" id="10"/>
            <p:cNvSpPr txBox="true"/>
            <p:nvPr/>
          </p:nvSpPr>
          <p:spPr>
            <a:xfrm>
              <a:off x="0" y="-66675"/>
              <a:ext cx="1813720" cy="373101"/>
            </a:xfrm>
            <a:prstGeom prst="rect">
              <a:avLst/>
            </a:prstGeom>
          </p:spPr>
          <p:txBody>
            <a:bodyPr anchor="ctr" rtlCol="false" tIns="215900" lIns="215900" bIns="215900" rIns="215900"/>
            <a:lstStyle/>
            <a:p>
              <a:pPr algn="ctr" marL="0" indent="0" lvl="0">
                <a:lnSpc>
                  <a:spcPts val="5179"/>
                </a:lnSpc>
                <a:spcBef>
                  <a:spcPct val="0"/>
                </a:spcBef>
              </a:pPr>
              <a:r>
                <a:rPr lang="en-US" sz="3699">
                  <a:solidFill>
                    <a:srgbClr val="2B1511"/>
                  </a:solidFill>
                  <a:latin typeface="Canva Sans Bold"/>
                  <a:ea typeface="Canva Sans Bold"/>
                  <a:cs typeface="Canva Sans Bold"/>
                  <a:sym typeface="Canva Sans Bold"/>
                </a:rPr>
                <a:t>Teori Belajar Kognitivisme</a:t>
              </a:r>
            </a:p>
          </p:txBody>
        </p:sp>
      </p:grpSp>
      <p:grpSp>
        <p:nvGrpSpPr>
          <p:cNvPr name="Group 11" id="11"/>
          <p:cNvGrpSpPr/>
          <p:nvPr/>
        </p:nvGrpSpPr>
        <p:grpSpPr>
          <a:xfrm rot="0">
            <a:off x="6682750" y="4256796"/>
            <a:ext cx="4918723" cy="5935085"/>
            <a:chOff x="0" y="0"/>
            <a:chExt cx="1295466" cy="1563150"/>
          </a:xfrm>
        </p:grpSpPr>
        <p:sp>
          <p:nvSpPr>
            <p:cNvPr name="Freeform 12" id="12"/>
            <p:cNvSpPr/>
            <p:nvPr/>
          </p:nvSpPr>
          <p:spPr>
            <a:xfrm flipH="false" flipV="false" rot="0">
              <a:off x="0" y="0"/>
              <a:ext cx="1295466" cy="1563150"/>
            </a:xfrm>
            <a:custGeom>
              <a:avLst/>
              <a:gdLst/>
              <a:ahLst/>
              <a:cxnLst/>
              <a:rect r="r" b="b" t="t" l="l"/>
              <a:pathLst>
                <a:path h="1563150" w="1295466">
                  <a:moveTo>
                    <a:pt x="17314" y="0"/>
                  </a:moveTo>
                  <a:lnTo>
                    <a:pt x="1278152" y="0"/>
                  </a:lnTo>
                  <a:cubicBezTo>
                    <a:pt x="1287715" y="0"/>
                    <a:pt x="1295466" y="7752"/>
                    <a:pt x="1295466" y="17314"/>
                  </a:cubicBezTo>
                  <a:lnTo>
                    <a:pt x="1295466" y="1545836"/>
                  </a:lnTo>
                  <a:cubicBezTo>
                    <a:pt x="1295466" y="1555398"/>
                    <a:pt x="1287715" y="1563150"/>
                    <a:pt x="1278152" y="1563150"/>
                  </a:cubicBezTo>
                  <a:lnTo>
                    <a:pt x="17314" y="1563150"/>
                  </a:lnTo>
                  <a:cubicBezTo>
                    <a:pt x="7752" y="1563150"/>
                    <a:pt x="0" y="1555398"/>
                    <a:pt x="0" y="1545836"/>
                  </a:cubicBezTo>
                  <a:lnTo>
                    <a:pt x="0" y="17314"/>
                  </a:lnTo>
                  <a:cubicBezTo>
                    <a:pt x="0" y="7752"/>
                    <a:pt x="7752" y="0"/>
                    <a:pt x="17314" y="0"/>
                  </a:cubicBezTo>
                  <a:close/>
                </a:path>
              </a:pathLst>
            </a:custGeom>
            <a:solidFill>
              <a:srgbClr val="FFFFFF"/>
            </a:solidFill>
          </p:spPr>
        </p:sp>
        <p:sp>
          <p:nvSpPr>
            <p:cNvPr name="TextBox 13" id="13"/>
            <p:cNvSpPr txBox="true"/>
            <p:nvPr/>
          </p:nvSpPr>
          <p:spPr>
            <a:xfrm>
              <a:off x="0" y="-28575"/>
              <a:ext cx="1295466" cy="1591725"/>
            </a:xfrm>
            <a:prstGeom prst="rect">
              <a:avLst/>
            </a:prstGeom>
          </p:spPr>
          <p:txBody>
            <a:bodyPr anchor="ctr" rtlCol="false" tIns="50800" lIns="50800" bIns="50800" rIns="50800"/>
            <a:lstStyle/>
            <a:p>
              <a:pPr algn="ctr">
                <a:lnSpc>
                  <a:spcPts val="2590"/>
                </a:lnSpc>
              </a:pPr>
            </a:p>
          </p:txBody>
        </p:sp>
      </p:grpSp>
      <p:grpSp>
        <p:nvGrpSpPr>
          <p:cNvPr name="Group 14" id="14"/>
          <p:cNvGrpSpPr/>
          <p:nvPr/>
        </p:nvGrpSpPr>
        <p:grpSpPr>
          <a:xfrm rot="-10800000">
            <a:off x="6682750" y="3298178"/>
            <a:ext cx="4918723" cy="1473374"/>
            <a:chOff x="0" y="0"/>
            <a:chExt cx="1073340" cy="321513"/>
          </a:xfrm>
        </p:grpSpPr>
        <p:sp>
          <p:nvSpPr>
            <p:cNvPr name="Freeform 15" id="15"/>
            <p:cNvSpPr/>
            <p:nvPr/>
          </p:nvSpPr>
          <p:spPr>
            <a:xfrm flipH="false" flipV="false" rot="0">
              <a:off x="0" y="0"/>
              <a:ext cx="1073340" cy="321513"/>
            </a:xfrm>
            <a:custGeom>
              <a:avLst/>
              <a:gdLst/>
              <a:ahLst/>
              <a:cxnLst/>
              <a:rect r="r" b="b" t="t" l="l"/>
              <a:pathLst>
                <a:path h="321513" w="1073340">
                  <a:moveTo>
                    <a:pt x="1073340" y="0"/>
                  </a:moveTo>
                  <a:lnTo>
                    <a:pt x="1073340" y="207213"/>
                  </a:lnTo>
                  <a:lnTo>
                    <a:pt x="536670" y="321513"/>
                  </a:lnTo>
                  <a:lnTo>
                    <a:pt x="0" y="207213"/>
                  </a:lnTo>
                  <a:lnTo>
                    <a:pt x="0" y="0"/>
                  </a:lnTo>
                  <a:lnTo>
                    <a:pt x="1073340" y="0"/>
                  </a:lnTo>
                  <a:close/>
                </a:path>
              </a:pathLst>
            </a:custGeom>
            <a:solidFill>
              <a:srgbClr val="E0B15E"/>
            </a:solidFill>
          </p:spPr>
        </p:sp>
        <p:sp>
          <p:nvSpPr>
            <p:cNvPr name="TextBox 16" id="16"/>
            <p:cNvSpPr txBox="true"/>
            <p:nvPr/>
          </p:nvSpPr>
          <p:spPr>
            <a:xfrm>
              <a:off x="0" y="-28575"/>
              <a:ext cx="1073340" cy="235788"/>
            </a:xfrm>
            <a:prstGeom prst="rect">
              <a:avLst/>
            </a:prstGeom>
          </p:spPr>
          <p:txBody>
            <a:bodyPr anchor="ctr" rtlCol="false" tIns="50800" lIns="50800" bIns="50800" rIns="50800"/>
            <a:lstStyle/>
            <a:p>
              <a:pPr algn="ctr">
                <a:lnSpc>
                  <a:spcPts val="2590"/>
                </a:lnSpc>
              </a:pPr>
            </a:p>
          </p:txBody>
        </p:sp>
      </p:grpSp>
      <p:grpSp>
        <p:nvGrpSpPr>
          <p:cNvPr name="Group 17" id="17"/>
          <p:cNvGrpSpPr/>
          <p:nvPr/>
        </p:nvGrpSpPr>
        <p:grpSpPr>
          <a:xfrm rot="0">
            <a:off x="12049148" y="4256796"/>
            <a:ext cx="4918723" cy="5935085"/>
            <a:chOff x="0" y="0"/>
            <a:chExt cx="1295466" cy="1563150"/>
          </a:xfrm>
        </p:grpSpPr>
        <p:sp>
          <p:nvSpPr>
            <p:cNvPr name="Freeform 18" id="18"/>
            <p:cNvSpPr/>
            <p:nvPr/>
          </p:nvSpPr>
          <p:spPr>
            <a:xfrm flipH="false" flipV="false" rot="0">
              <a:off x="0" y="0"/>
              <a:ext cx="1295466" cy="1563150"/>
            </a:xfrm>
            <a:custGeom>
              <a:avLst/>
              <a:gdLst/>
              <a:ahLst/>
              <a:cxnLst/>
              <a:rect r="r" b="b" t="t" l="l"/>
              <a:pathLst>
                <a:path h="1563150" w="1295466">
                  <a:moveTo>
                    <a:pt x="17314" y="0"/>
                  </a:moveTo>
                  <a:lnTo>
                    <a:pt x="1278152" y="0"/>
                  </a:lnTo>
                  <a:cubicBezTo>
                    <a:pt x="1287715" y="0"/>
                    <a:pt x="1295466" y="7752"/>
                    <a:pt x="1295466" y="17314"/>
                  </a:cubicBezTo>
                  <a:lnTo>
                    <a:pt x="1295466" y="1545836"/>
                  </a:lnTo>
                  <a:cubicBezTo>
                    <a:pt x="1295466" y="1555398"/>
                    <a:pt x="1287715" y="1563150"/>
                    <a:pt x="1278152" y="1563150"/>
                  </a:cubicBezTo>
                  <a:lnTo>
                    <a:pt x="17314" y="1563150"/>
                  </a:lnTo>
                  <a:cubicBezTo>
                    <a:pt x="7752" y="1563150"/>
                    <a:pt x="0" y="1555398"/>
                    <a:pt x="0" y="1545836"/>
                  </a:cubicBezTo>
                  <a:lnTo>
                    <a:pt x="0" y="17314"/>
                  </a:lnTo>
                  <a:cubicBezTo>
                    <a:pt x="0" y="7752"/>
                    <a:pt x="7752" y="0"/>
                    <a:pt x="17314" y="0"/>
                  </a:cubicBezTo>
                  <a:close/>
                </a:path>
              </a:pathLst>
            </a:custGeom>
            <a:solidFill>
              <a:srgbClr val="FFFFFF"/>
            </a:solidFill>
          </p:spPr>
        </p:sp>
        <p:sp>
          <p:nvSpPr>
            <p:cNvPr name="TextBox 19" id="19"/>
            <p:cNvSpPr txBox="true"/>
            <p:nvPr/>
          </p:nvSpPr>
          <p:spPr>
            <a:xfrm>
              <a:off x="0" y="-28575"/>
              <a:ext cx="1295466" cy="1591725"/>
            </a:xfrm>
            <a:prstGeom prst="rect">
              <a:avLst/>
            </a:prstGeom>
          </p:spPr>
          <p:txBody>
            <a:bodyPr anchor="ctr" rtlCol="false" tIns="50800" lIns="50800" bIns="50800" rIns="50800"/>
            <a:lstStyle/>
            <a:p>
              <a:pPr algn="ctr">
                <a:lnSpc>
                  <a:spcPts val="2590"/>
                </a:lnSpc>
              </a:pPr>
            </a:p>
          </p:txBody>
        </p:sp>
      </p:grpSp>
      <p:grpSp>
        <p:nvGrpSpPr>
          <p:cNvPr name="Group 20" id="20"/>
          <p:cNvGrpSpPr/>
          <p:nvPr/>
        </p:nvGrpSpPr>
        <p:grpSpPr>
          <a:xfrm rot="-10800000">
            <a:off x="12049148" y="3298178"/>
            <a:ext cx="4918723" cy="1473374"/>
            <a:chOff x="0" y="0"/>
            <a:chExt cx="1073340" cy="321513"/>
          </a:xfrm>
        </p:grpSpPr>
        <p:sp>
          <p:nvSpPr>
            <p:cNvPr name="Freeform 21" id="21"/>
            <p:cNvSpPr/>
            <p:nvPr/>
          </p:nvSpPr>
          <p:spPr>
            <a:xfrm flipH="false" flipV="false" rot="0">
              <a:off x="0" y="0"/>
              <a:ext cx="1073340" cy="321513"/>
            </a:xfrm>
            <a:custGeom>
              <a:avLst/>
              <a:gdLst/>
              <a:ahLst/>
              <a:cxnLst/>
              <a:rect r="r" b="b" t="t" l="l"/>
              <a:pathLst>
                <a:path h="321513" w="1073340">
                  <a:moveTo>
                    <a:pt x="1073340" y="0"/>
                  </a:moveTo>
                  <a:lnTo>
                    <a:pt x="1073340" y="207213"/>
                  </a:lnTo>
                  <a:lnTo>
                    <a:pt x="536670" y="321513"/>
                  </a:lnTo>
                  <a:lnTo>
                    <a:pt x="0" y="207213"/>
                  </a:lnTo>
                  <a:lnTo>
                    <a:pt x="0" y="0"/>
                  </a:lnTo>
                  <a:lnTo>
                    <a:pt x="1073340" y="0"/>
                  </a:lnTo>
                  <a:close/>
                </a:path>
              </a:pathLst>
            </a:custGeom>
            <a:solidFill>
              <a:srgbClr val="E0B15E"/>
            </a:solidFill>
          </p:spPr>
        </p:sp>
        <p:sp>
          <p:nvSpPr>
            <p:cNvPr name="TextBox 22" id="22"/>
            <p:cNvSpPr txBox="true"/>
            <p:nvPr/>
          </p:nvSpPr>
          <p:spPr>
            <a:xfrm>
              <a:off x="0" y="-28575"/>
              <a:ext cx="1073340" cy="235788"/>
            </a:xfrm>
            <a:prstGeom prst="rect">
              <a:avLst/>
            </a:prstGeom>
          </p:spPr>
          <p:txBody>
            <a:bodyPr anchor="ctr" rtlCol="false" tIns="50800" lIns="50800" bIns="50800" rIns="50800"/>
            <a:lstStyle/>
            <a:p>
              <a:pPr algn="ctr">
                <a:lnSpc>
                  <a:spcPts val="2590"/>
                </a:lnSpc>
              </a:pPr>
            </a:p>
          </p:txBody>
        </p:sp>
      </p:grpSp>
      <p:grpSp>
        <p:nvGrpSpPr>
          <p:cNvPr name="Group 23" id="23"/>
          <p:cNvGrpSpPr/>
          <p:nvPr/>
        </p:nvGrpSpPr>
        <p:grpSpPr>
          <a:xfrm rot="0">
            <a:off x="15112735" y="8140435"/>
            <a:ext cx="4293129" cy="4293129"/>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name="TextBox 25" id="25"/>
            <p:cNvSpPr txBox="true"/>
            <p:nvPr/>
          </p:nvSpPr>
          <p:spPr>
            <a:xfrm>
              <a:off x="76200" y="47625"/>
              <a:ext cx="660400" cy="688975"/>
            </a:xfrm>
            <a:prstGeom prst="rect">
              <a:avLst/>
            </a:prstGeom>
          </p:spPr>
          <p:txBody>
            <a:bodyPr anchor="ctr" rtlCol="false" tIns="50800" lIns="50800" bIns="50800" rIns="50800"/>
            <a:lstStyle/>
            <a:p>
              <a:pPr algn="ctr" marL="0" indent="0" lvl="0">
                <a:lnSpc>
                  <a:spcPts val="2590"/>
                </a:lnSpc>
                <a:spcBef>
                  <a:spcPct val="0"/>
                </a:spcBef>
              </a:pPr>
            </a:p>
          </p:txBody>
        </p:sp>
      </p:grpSp>
      <p:grpSp>
        <p:nvGrpSpPr>
          <p:cNvPr name="Group 26" id="26"/>
          <p:cNvGrpSpPr/>
          <p:nvPr/>
        </p:nvGrpSpPr>
        <p:grpSpPr>
          <a:xfrm rot="0">
            <a:off x="-1613155" y="-2146565"/>
            <a:ext cx="4293129" cy="4293129"/>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name="TextBox 28" id="28"/>
            <p:cNvSpPr txBox="true"/>
            <p:nvPr/>
          </p:nvSpPr>
          <p:spPr>
            <a:xfrm>
              <a:off x="76200" y="47625"/>
              <a:ext cx="660400" cy="688975"/>
            </a:xfrm>
            <a:prstGeom prst="rect">
              <a:avLst/>
            </a:prstGeom>
          </p:spPr>
          <p:txBody>
            <a:bodyPr anchor="ctr" rtlCol="false" tIns="50800" lIns="50800" bIns="50800" rIns="50800"/>
            <a:lstStyle/>
            <a:p>
              <a:pPr algn="ctr" marL="0" indent="0" lvl="0">
                <a:lnSpc>
                  <a:spcPts val="2590"/>
                </a:lnSpc>
                <a:spcBef>
                  <a:spcPct val="0"/>
                </a:spcBef>
              </a:pPr>
            </a:p>
          </p:txBody>
        </p:sp>
      </p:grpSp>
      <p:sp>
        <p:nvSpPr>
          <p:cNvPr name="Freeform 29" id="29"/>
          <p:cNvSpPr/>
          <p:nvPr/>
        </p:nvSpPr>
        <p:spPr>
          <a:xfrm flipH="false" flipV="false" rot="0">
            <a:off x="15389711" y="-1175164"/>
            <a:ext cx="4016153" cy="2203864"/>
          </a:xfrm>
          <a:custGeom>
            <a:avLst/>
            <a:gdLst/>
            <a:ahLst/>
            <a:cxnLst/>
            <a:rect r="r" b="b" t="t" l="l"/>
            <a:pathLst>
              <a:path h="2203864" w="4016153">
                <a:moveTo>
                  <a:pt x="0" y="0"/>
                </a:moveTo>
                <a:lnTo>
                  <a:pt x="4016154" y="0"/>
                </a:lnTo>
                <a:lnTo>
                  <a:pt x="4016154" y="2203864"/>
                </a:lnTo>
                <a:lnTo>
                  <a:pt x="0" y="220386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0" id="30"/>
          <p:cNvSpPr txBox="true"/>
          <p:nvPr/>
        </p:nvSpPr>
        <p:spPr>
          <a:xfrm rot="0">
            <a:off x="1743904" y="4009463"/>
            <a:ext cx="4071174" cy="446974"/>
          </a:xfrm>
          <a:prstGeom prst="rect">
            <a:avLst/>
          </a:prstGeom>
        </p:spPr>
        <p:txBody>
          <a:bodyPr anchor="t" rtlCol="false" tIns="0" lIns="0" bIns="0" rIns="0">
            <a:spAutoFit/>
          </a:bodyPr>
          <a:lstStyle/>
          <a:p>
            <a:pPr algn="ctr">
              <a:lnSpc>
                <a:spcPts val="3709"/>
              </a:lnSpc>
              <a:spcBef>
                <a:spcPct val="0"/>
              </a:spcBef>
            </a:pPr>
            <a:r>
              <a:rPr lang="en-US" sz="2649">
                <a:solidFill>
                  <a:srgbClr val="FFFAEB"/>
                </a:solidFill>
                <a:latin typeface="DM Sans Bold"/>
                <a:ea typeface="DM Sans Bold"/>
                <a:cs typeface="DM Sans Bold"/>
                <a:sym typeface="DM Sans Bold"/>
              </a:rPr>
              <a:t>Tahap Perkembangan </a:t>
            </a:r>
          </a:p>
        </p:txBody>
      </p:sp>
      <p:sp>
        <p:nvSpPr>
          <p:cNvPr name="TextBox 31" id="31"/>
          <p:cNvSpPr txBox="true"/>
          <p:nvPr/>
        </p:nvSpPr>
        <p:spPr>
          <a:xfrm rot="0">
            <a:off x="7024081" y="5171603"/>
            <a:ext cx="4236060" cy="5020278"/>
          </a:xfrm>
          <a:prstGeom prst="rect">
            <a:avLst/>
          </a:prstGeom>
        </p:spPr>
        <p:txBody>
          <a:bodyPr anchor="t" rtlCol="false" tIns="0" lIns="0" bIns="0" rIns="0">
            <a:spAutoFit/>
          </a:bodyPr>
          <a:lstStyle/>
          <a:p>
            <a:pPr algn="l" marL="477860" indent="-238930" lvl="1">
              <a:lnSpc>
                <a:spcPts val="3320"/>
              </a:lnSpc>
              <a:buFont typeface="Arial"/>
              <a:buChar char="•"/>
            </a:pPr>
            <a:r>
              <a:rPr lang="en-US" sz="2213">
                <a:solidFill>
                  <a:srgbClr val="000000"/>
                </a:solidFill>
                <a:latin typeface="DM Sans"/>
                <a:ea typeface="DM Sans"/>
                <a:cs typeface="DM Sans"/>
                <a:sym typeface="DM Sans"/>
              </a:rPr>
              <a:t>Peserta didik memproses infromasi dan pelajaran melalui upayanya mengorganisir, menyimpan, dan kemudian menemukan hubungan antara pengetahuan yang barudenganpengetahuan yang telah ada. Model ini menekankan pada bagaimana informasi diproses.</a:t>
            </a:r>
          </a:p>
        </p:txBody>
      </p:sp>
      <p:sp>
        <p:nvSpPr>
          <p:cNvPr name="TextBox 32" id="32"/>
          <p:cNvSpPr txBox="true"/>
          <p:nvPr/>
        </p:nvSpPr>
        <p:spPr>
          <a:xfrm rot="0">
            <a:off x="7106524" y="4009463"/>
            <a:ext cx="4071174" cy="446974"/>
          </a:xfrm>
          <a:prstGeom prst="rect">
            <a:avLst/>
          </a:prstGeom>
        </p:spPr>
        <p:txBody>
          <a:bodyPr anchor="t" rtlCol="false" tIns="0" lIns="0" bIns="0" rIns="0">
            <a:spAutoFit/>
          </a:bodyPr>
          <a:lstStyle/>
          <a:p>
            <a:pPr algn="ctr">
              <a:lnSpc>
                <a:spcPts val="3709"/>
              </a:lnSpc>
              <a:spcBef>
                <a:spcPct val="0"/>
              </a:spcBef>
            </a:pPr>
            <a:r>
              <a:rPr lang="en-US" sz="2649">
                <a:solidFill>
                  <a:srgbClr val="FFFAEB"/>
                </a:solidFill>
                <a:latin typeface="DM Sans Bold"/>
                <a:ea typeface="DM Sans Bold"/>
                <a:cs typeface="DM Sans Bold"/>
                <a:sym typeface="DM Sans Bold"/>
              </a:rPr>
              <a:t>Pandangan Teori</a:t>
            </a:r>
          </a:p>
        </p:txBody>
      </p:sp>
      <p:sp>
        <p:nvSpPr>
          <p:cNvPr name="TextBox 33" id="33"/>
          <p:cNvSpPr txBox="true"/>
          <p:nvPr/>
        </p:nvSpPr>
        <p:spPr>
          <a:xfrm rot="0">
            <a:off x="12472922" y="4009463"/>
            <a:ext cx="4071174" cy="446974"/>
          </a:xfrm>
          <a:prstGeom prst="rect">
            <a:avLst/>
          </a:prstGeom>
        </p:spPr>
        <p:txBody>
          <a:bodyPr anchor="t" rtlCol="false" tIns="0" lIns="0" bIns="0" rIns="0">
            <a:spAutoFit/>
          </a:bodyPr>
          <a:lstStyle/>
          <a:p>
            <a:pPr algn="ctr">
              <a:lnSpc>
                <a:spcPts val="3709"/>
              </a:lnSpc>
              <a:spcBef>
                <a:spcPct val="0"/>
              </a:spcBef>
            </a:pPr>
            <a:r>
              <a:rPr lang="en-US" sz="2649">
                <a:solidFill>
                  <a:srgbClr val="FFFAEB"/>
                </a:solidFill>
                <a:latin typeface="DM Sans Bold"/>
                <a:ea typeface="DM Sans Bold"/>
                <a:cs typeface="DM Sans Bold"/>
                <a:sym typeface="DM Sans Bold"/>
              </a:rPr>
              <a:t>Penerapan </a:t>
            </a:r>
          </a:p>
        </p:txBody>
      </p:sp>
      <p:sp>
        <p:nvSpPr>
          <p:cNvPr name="Freeform 34" id="34"/>
          <p:cNvSpPr/>
          <p:nvPr/>
        </p:nvSpPr>
        <p:spPr>
          <a:xfrm flipH="false" flipV="false" rot="0">
            <a:off x="-1474667" y="9379003"/>
            <a:ext cx="4016153" cy="2203864"/>
          </a:xfrm>
          <a:custGeom>
            <a:avLst/>
            <a:gdLst/>
            <a:ahLst/>
            <a:cxnLst/>
            <a:rect r="r" b="b" t="t" l="l"/>
            <a:pathLst>
              <a:path h="2203864" w="4016153">
                <a:moveTo>
                  <a:pt x="0" y="0"/>
                </a:moveTo>
                <a:lnTo>
                  <a:pt x="4016153" y="0"/>
                </a:lnTo>
                <a:lnTo>
                  <a:pt x="4016153" y="2203864"/>
                </a:lnTo>
                <a:lnTo>
                  <a:pt x="0" y="220386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5" id="35"/>
          <p:cNvSpPr txBox="true"/>
          <p:nvPr/>
        </p:nvSpPr>
        <p:spPr>
          <a:xfrm rot="0">
            <a:off x="12390479" y="5181128"/>
            <a:ext cx="4236060" cy="4941534"/>
          </a:xfrm>
          <a:prstGeom prst="rect">
            <a:avLst/>
          </a:prstGeom>
        </p:spPr>
        <p:txBody>
          <a:bodyPr anchor="t" rtlCol="false" tIns="0" lIns="0" bIns="0" rIns="0">
            <a:spAutoFit/>
          </a:bodyPr>
          <a:lstStyle/>
          <a:p>
            <a:pPr algn="l" marL="434681" indent="-217341" lvl="1">
              <a:lnSpc>
                <a:spcPts val="3020"/>
              </a:lnSpc>
              <a:buFont typeface="Arial"/>
              <a:buChar char="•"/>
            </a:pPr>
            <a:r>
              <a:rPr lang="en-US" sz="2013">
                <a:solidFill>
                  <a:srgbClr val="000000"/>
                </a:solidFill>
                <a:latin typeface="DM Sans"/>
                <a:ea typeface="DM Sans"/>
                <a:cs typeface="DM Sans"/>
                <a:sym typeface="DM Sans"/>
              </a:rPr>
              <a:t>Dalam matematika, guru dapat menggunakan strategi seperti pemetaan konsep atau diagram alur untuk membantu siswa memahami hubungan antara berbagai konsep matematika. Misalnya, dalam pembelajaran pecahan, guru dapat membantu siswa melihat bagaimana pecahan, desimal, dan persentase saling berhubungan melalui visualisasi dan analogi yang relevan. </a:t>
            </a:r>
          </a:p>
        </p:txBody>
      </p:sp>
      <p:sp>
        <p:nvSpPr>
          <p:cNvPr name="TextBox 36" id="36"/>
          <p:cNvSpPr txBox="true"/>
          <p:nvPr/>
        </p:nvSpPr>
        <p:spPr>
          <a:xfrm rot="0">
            <a:off x="1661461" y="5181128"/>
            <a:ext cx="4236060" cy="2385928"/>
          </a:xfrm>
          <a:prstGeom prst="rect">
            <a:avLst/>
          </a:prstGeom>
        </p:spPr>
        <p:txBody>
          <a:bodyPr anchor="t" rtlCol="false" tIns="0" lIns="0" bIns="0" rIns="0">
            <a:spAutoFit/>
          </a:bodyPr>
          <a:lstStyle/>
          <a:p>
            <a:pPr algn="l" marL="456271" indent="-228135" lvl="1">
              <a:lnSpc>
                <a:spcPts val="3170"/>
              </a:lnSpc>
              <a:buFont typeface="Arial"/>
              <a:buChar char="•"/>
            </a:pPr>
            <a:r>
              <a:rPr lang="en-US" sz="2113">
                <a:solidFill>
                  <a:srgbClr val="000000"/>
                </a:solidFill>
                <a:latin typeface="DM Sans"/>
                <a:ea typeface="DM Sans"/>
                <a:cs typeface="DM Sans"/>
                <a:sym typeface="DM Sans"/>
              </a:rPr>
              <a:t>  Teoribelajarkognitif mulai berkembang pada abad terakhir sebagai protes terhadap teori perilaku yang telah berkembang sebelumnya.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DAGNnO7DShA</dc:identifier>
  <dcterms:modified xsi:type="dcterms:W3CDTF">2011-08-01T06:04:30Z</dcterms:modified>
  <cp:revision>1</cp:revision>
  <dc:title>teori dalam pembelajaran matematika &amp; penerapannya</dc:title>
</cp:coreProperties>
</file>