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Lato Bold" charset="1" panose="020F0502020204030203"/>
      <p:regular r:id="rId23"/>
    </p:embeddedFont>
    <p:embeddedFont>
      <p:font typeface="League Spartan" charset="1" panose="00000800000000000000"/>
      <p:regular r:id="rId24"/>
    </p:embeddedFont>
    <p:embeddedFont>
      <p:font typeface="Poppins" charset="1" panose="00000500000000000000"/>
      <p:regular r:id="rId25"/>
    </p:embeddedFont>
    <p:embeddedFont>
      <p:font typeface="Archivo Black" charset="1" panose="020B0A03020202020B04"/>
      <p:regular r:id="rId26"/>
    </p:embeddedFont>
    <p:embeddedFont>
      <p:font typeface="Poppins Italics" charset="1" panose="00000500000000000000"/>
      <p:regular r:id="rId27"/>
    </p:embeddedFont>
    <p:embeddedFont>
      <p:font typeface="Lato Heavy" charset="1" panose="020F0502020204030203"/>
      <p:regular r:id="rId28"/>
    </p:embeddedFont>
    <p:embeddedFont>
      <p:font typeface="Poppins Bold" charset="1" panose="00000800000000000000"/>
      <p:regular r:id="rId29"/>
    </p:embeddedFont>
    <p:embeddedFont>
      <p:font typeface="Canva Sans" charset="1" panose="020B0503030501040103"/>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 Id="rId4" Target="../media/image4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 Id="rId9" Target="../media/image2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4.png" Type="http://schemas.openxmlformats.org/officeDocument/2006/relationships/image"/><Relationship Id="rId4" Target="../media/image25.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12966700" y="-130175"/>
            <a:ext cx="5943600" cy="10547350"/>
            <a:chOff x="0" y="0"/>
            <a:chExt cx="1565393" cy="2777903"/>
          </a:xfrm>
        </p:grpSpPr>
        <p:sp>
          <p:nvSpPr>
            <p:cNvPr name="Freeform 4" id="4"/>
            <p:cNvSpPr/>
            <p:nvPr/>
          </p:nvSpPr>
          <p:spPr>
            <a:xfrm flipH="false" flipV="false" rot="0">
              <a:off x="0" y="0"/>
              <a:ext cx="1565393" cy="2777903"/>
            </a:xfrm>
            <a:custGeom>
              <a:avLst/>
              <a:gdLst/>
              <a:ahLst/>
              <a:cxnLst/>
              <a:rect r="r" b="b" t="t" l="l"/>
              <a:pathLst>
                <a:path h="2777903" w="1565393">
                  <a:moveTo>
                    <a:pt x="66431" y="0"/>
                  </a:moveTo>
                  <a:lnTo>
                    <a:pt x="1498962" y="0"/>
                  </a:lnTo>
                  <a:cubicBezTo>
                    <a:pt x="1535651" y="0"/>
                    <a:pt x="1565393" y="29742"/>
                    <a:pt x="1565393" y="66431"/>
                  </a:cubicBezTo>
                  <a:lnTo>
                    <a:pt x="1565393" y="2711472"/>
                  </a:lnTo>
                  <a:cubicBezTo>
                    <a:pt x="1565393" y="2729091"/>
                    <a:pt x="1558394" y="2745988"/>
                    <a:pt x="1545935" y="2758446"/>
                  </a:cubicBezTo>
                  <a:cubicBezTo>
                    <a:pt x="1533477" y="2770904"/>
                    <a:pt x="1516580" y="2777903"/>
                    <a:pt x="1498962" y="2777903"/>
                  </a:cubicBezTo>
                  <a:lnTo>
                    <a:pt x="66431" y="2777903"/>
                  </a:lnTo>
                  <a:cubicBezTo>
                    <a:pt x="29742" y="2777903"/>
                    <a:pt x="0" y="2748161"/>
                    <a:pt x="0" y="2711472"/>
                  </a:cubicBezTo>
                  <a:lnTo>
                    <a:pt x="0" y="66431"/>
                  </a:lnTo>
                  <a:cubicBezTo>
                    <a:pt x="0" y="48812"/>
                    <a:pt x="6999" y="31915"/>
                    <a:pt x="19457" y="19457"/>
                  </a:cubicBezTo>
                  <a:cubicBezTo>
                    <a:pt x="31915" y="6999"/>
                    <a:pt x="48812" y="0"/>
                    <a:pt x="66431" y="0"/>
                  </a:cubicBez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47625"/>
              <a:ext cx="1565393" cy="2825528"/>
            </a:xfrm>
            <a:prstGeom prst="rect">
              <a:avLst/>
            </a:prstGeom>
          </p:spPr>
          <p:txBody>
            <a:bodyPr anchor="ctr" rtlCol="false" tIns="50800" lIns="50800" bIns="50800" rIns="50800"/>
            <a:lstStyle/>
            <a:p>
              <a:pPr algn="ctr">
                <a:lnSpc>
                  <a:spcPts val="2659"/>
                </a:lnSpc>
              </a:pPr>
            </a:p>
          </p:txBody>
        </p:sp>
      </p:grpSp>
      <p:grpSp>
        <p:nvGrpSpPr>
          <p:cNvPr name="Group 6" id="6"/>
          <p:cNvGrpSpPr>
            <a:grpSpLocks noChangeAspect="true"/>
          </p:cNvGrpSpPr>
          <p:nvPr/>
        </p:nvGrpSpPr>
        <p:grpSpPr>
          <a:xfrm rot="0">
            <a:off x="9813325" y="1102366"/>
            <a:ext cx="8113963" cy="8082268"/>
            <a:chOff x="0" y="0"/>
            <a:chExt cx="6502400" cy="6477000"/>
          </a:xfrm>
        </p:grpSpPr>
        <p:sp>
          <p:nvSpPr>
            <p:cNvPr name="Freeform 7" id="7"/>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23" t="-16665" r="223" b="-16665"/>
              </a:stretch>
            </a:blipFill>
          </p:spPr>
        </p:sp>
        <p:sp>
          <p:nvSpPr>
            <p:cNvPr name="Freeform 8" id="8"/>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FFFFFF"/>
            </a:solidFill>
          </p:spPr>
        </p:sp>
      </p:grpSp>
      <p:sp>
        <p:nvSpPr>
          <p:cNvPr name="Freeform 9" id="9"/>
          <p:cNvSpPr/>
          <p:nvPr/>
        </p:nvSpPr>
        <p:spPr>
          <a:xfrm flipH="false" flipV="false" rot="0">
            <a:off x="-23438" y="0"/>
            <a:ext cx="12990138" cy="2116952"/>
          </a:xfrm>
          <a:custGeom>
            <a:avLst/>
            <a:gdLst/>
            <a:ahLst/>
            <a:cxnLst/>
            <a:rect r="r" b="b" t="t" l="l"/>
            <a:pathLst>
              <a:path h="2116952" w="12990138">
                <a:moveTo>
                  <a:pt x="0" y="0"/>
                </a:moveTo>
                <a:lnTo>
                  <a:pt x="12990138" y="0"/>
                </a:lnTo>
                <a:lnTo>
                  <a:pt x="12990138" y="2116952"/>
                </a:lnTo>
                <a:lnTo>
                  <a:pt x="0" y="2116952"/>
                </a:lnTo>
                <a:lnTo>
                  <a:pt x="0" y="0"/>
                </a:lnTo>
                <a:close/>
              </a:path>
            </a:pathLst>
          </a:custGeom>
          <a:blipFill>
            <a:blip r:embed="rId4"/>
            <a:stretch>
              <a:fillRect l="0" t="-49774" r="0" b="-61820"/>
            </a:stretch>
          </a:blipFill>
        </p:spPr>
      </p:sp>
      <p:sp>
        <p:nvSpPr>
          <p:cNvPr name="TextBox 10" id="10"/>
          <p:cNvSpPr txBox="true"/>
          <p:nvPr/>
        </p:nvSpPr>
        <p:spPr>
          <a:xfrm rot="0">
            <a:off x="1028700" y="3320888"/>
            <a:ext cx="5630627" cy="902645"/>
          </a:xfrm>
          <a:prstGeom prst="rect">
            <a:avLst/>
          </a:prstGeom>
        </p:spPr>
        <p:txBody>
          <a:bodyPr anchor="t" rtlCol="false" tIns="0" lIns="0" bIns="0" rIns="0">
            <a:spAutoFit/>
          </a:bodyPr>
          <a:lstStyle/>
          <a:p>
            <a:pPr algn="l">
              <a:lnSpc>
                <a:spcPts val="7345"/>
              </a:lnSpc>
              <a:spcBef>
                <a:spcPct val="0"/>
              </a:spcBef>
            </a:pPr>
            <a:r>
              <a:rPr lang="en-US" sz="5247">
                <a:solidFill>
                  <a:srgbClr val="000000"/>
                </a:solidFill>
                <a:latin typeface="Lato Bold"/>
                <a:ea typeface="Lato Bold"/>
                <a:cs typeface="Lato Bold"/>
                <a:sym typeface="Lato Bold"/>
              </a:rPr>
              <a:t>MATERI </a:t>
            </a:r>
          </a:p>
        </p:txBody>
      </p:sp>
      <p:sp>
        <p:nvSpPr>
          <p:cNvPr name="TextBox 11" id="11"/>
          <p:cNvSpPr txBox="true"/>
          <p:nvPr/>
        </p:nvSpPr>
        <p:spPr>
          <a:xfrm rot="0">
            <a:off x="1028700" y="4473776"/>
            <a:ext cx="8784625" cy="669724"/>
          </a:xfrm>
          <a:prstGeom prst="rect">
            <a:avLst/>
          </a:prstGeom>
        </p:spPr>
        <p:txBody>
          <a:bodyPr anchor="t" rtlCol="false" tIns="0" lIns="0" bIns="0" rIns="0">
            <a:spAutoFit/>
          </a:bodyPr>
          <a:lstStyle/>
          <a:p>
            <a:pPr algn="l">
              <a:lnSpc>
                <a:spcPts val="5607"/>
              </a:lnSpc>
              <a:spcBef>
                <a:spcPct val="0"/>
              </a:spcBef>
            </a:pPr>
            <a:r>
              <a:rPr lang="en-US" sz="4005">
                <a:solidFill>
                  <a:srgbClr val="004AAD"/>
                </a:solidFill>
                <a:latin typeface="League Spartan"/>
                <a:ea typeface="League Spartan"/>
                <a:cs typeface="League Spartan"/>
                <a:sym typeface="League Spartan"/>
              </a:rPr>
              <a:t>KONSEP PECAHAN SEDERHANA</a:t>
            </a:r>
          </a:p>
        </p:txBody>
      </p:sp>
      <p:sp>
        <p:nvSpPr>
          <p:cNvPr name="TextBox 12" id="12"/>
          <p:cNvSpPr txBox="true"/>
          <p:nvPr/>
        </p:nvSpPr>
        <p:spPr>
          <a:xfrm rot="0">
            <a:off x="1028700" y="5067300"/>
            <a:ext cx="7654653" cy="1765774"/>
          </a:xfrm>
          <a:prstGeom prst="rect">
            <a:avLst/>
          </a:prstGeom>
        </p:spPr>
        <p:txBody>
          <a:bodyPr anchor="t" rtlCol="false" tIns="0" lIns="0" bIns="0" rIns="0">
            <a:spAutoFit/>
          </a:bodyPr>
          <a:lstStyle/>
          <a:p>
            <a:pPr algn="l">
              <a:lnSpc>
                <a:spcPts val="3464"/>
              </a:lnSpc>
              <a:spcBef>
                <a:spcPct val="0"/>
              </a:spcBef>
            </a:pPr>
            <a:r>
              <a:rPr lang="en-US" sz="2474">
                <a:solidFill>
                  <a:srgbClr val="000000"/>
                </a:solidFill>
                <a:latin typeface="Poppins"/>
                <a:ea typeface="Poppins"/>
                <a:cs typeface="Poppins"/>
                <a:sym typeface="Poppins"/>
              </a:rPr>
              <a:t>Pecahan sederhana adalah pecahan yang tidak bisa disederhanakan lagi, artinya pembilang dan penyebutnya hanya memiliki faktor persekutuan terbesar (FPB) yaitu 1.</a:t>
            </a:r>
          </a:p>
        </p:txBody>
      </p:sp>
      <p:sp>
        <p:nvSpPr>
          <p:cNvPr name="TextBox 13" id="13"/>
          <p:cNvSpPr txBox="true"/>
          <p:nvPr/>
        </p:nvSpPr>
        <p:spPr>
          <a:xfrm rot="0">
            <a:off x="1028700" y="7382734"/>
            <a:ext cx="5630627" cy="539164"/>
          </a:xfrm>
          <a:prstGeom prst="rect">
            <a:avLst/>
          </a:prstGeom>
        </p:spPr>
        <p:txBody>
          <a:bodyPr anchor="t" rtlCol="false" tIns="0" lIns="0" bIns="0" rIns="0">
            <a:spAutoFit/>
          </a:bodyPr>
          <a:lstStyle/>
          <a:p>
            <a:pPr algn="l">
              <a:lnSpc>
                <a:spcPts val="4406"/>
              </a:lnSpc>
              <a:spcBef>
                <a:spcPct val="0"/>
              </a:spcBef>
            </a:pPr>
            <a:r>
              <a:rPr lang="en-US" sz="3147">
                <a:solidFill>
                  <a:srgbClr val="000000"/>
                </a:solidFill>
                <a:latin typeface="Lato Bold"/>
                <a:ea typeface="Lato Bold"/>
                <a:cs typeface="Lato Bold"/>
                <a:sym typeface="Lato Bold"/>
              </a:rPr>
              <a:t>BY. DR. MUTIAWATI, M.PD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a:grpSpLocks noChangeAspect="true"/>
          </p:cNvGrpSpPr>
          <p:nvPr/>
        </p:nvGrpSpPr>
        <p:grpSpPr>
          <a:xfrm rot="0">
            <a:off x="8840953" y="1343418"/>
            <a:ext cx="4217299" cy="4200825"/>
            <a:chOff x="0" y="0"/>
            <a:chExt cx="6502400" cy="6477000"/>
          </a:xfrm>
        </p:grpSpPr>
        <p:sp>
          <p:nvSpPr>
            <p:cNvPr name="Freeform 4" id="4"/>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125043" t="0" r="-8347" b="0"/>
              </a:stretch>
            </a:blipFill>
          </p:spPr>
        </p:sp>
        <p:sp>
          <p:nvSpPr>
            <p:cNvPr name="Freeform 5" id="5"/>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adFill rotWithShape="true">
              <a:gsLst>
                <a:gs pos="0">
                  <a:srgbClr val="000000">
                    <a:alpha val="100000"/>
                  </a:srgbClr>
                </a:gs>
                <a:gs pos="100000">
                  <a:srgbClr val="3533CD">
                    <a:alpha val="100000"/>
                  </a:srgbClr>
                </a:gs>
              </a:gsLst>
              <a:lin ang="0"/>
            </a:gradFill>
          </p:spPr>
        </p:sp>
      </p:grpSp>
      <p:grpSp>
        <p:nvGrpSpPr>
          <p:cNvPr name="Group 6" id="6"/>
          <p:cNvGrpSpPr>
            <a:grpSpLocks noChangeAspect="true"/>
          </p:cNvGrpSpPr>
          <p:nvPr/>
        </p:nvGrpSpPr>
        <p:grpSpPr>
          <a:xfrm rot="0">
            <a:off x="12606808" y="1676403"/>
            <a:ext cx="4217299" cy="4200825"/>
            <a:chOff x="0" y="0"/>
            <a:chExt cx="6502400" cy="6477000"/>
          </a:xfrm>
        </p:grpSpPr>
        <p:sp>
          <p:nvSpPr>
            <p:cNvPr name="Freeform 7" id="7"/>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7804" t="-1171" r="-2303" b="-2631"/>
              </a:stretch>
            </a:blipFill>
          </p:spPr>
        </p:sp>
        <p:sp>
          <p:nvSpPr>
            <p:cNvPr name="Freeform 8" id="8"/>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adFill rotWithShape="true">
              <a:gsLst>
                <a:gs pos="0">
                  <a:srgbClr val="000000">
                    <a:alpha val="100000"/>
                  </a:srgbClr>
                </a:gs>
                <a:gs pos="100000">
                  <a:srgbClr val="3533CD">
                    <a:alpha val="100000"/>
                  </a:srgbClr>
                </a:gs>
              </a:gsLst>
              <a:lin ang="0"/>
            </a:gradFill>
          </p:spPr>
        </p:sp>
      </p:grpSp>
      <p:grpSp>
        <p:nvGrpSpPr>
          <p:cNvPr name="Group 9" id="9"/>
          <p:cNvGrpSpPr>
            <a:grpSpLocks noChangeAspect="true"/>
          </p:cNvGrpSpPr>
          <p:nvPr/>
        </p:nvGrpSpPr>
        <p:grpSpPr>
          <a:xfrm rot="0">
            <a:off x="10498158" y="4534441"/>
            <a:ext cx="4217299" cy="4200825"/>
            <a:chOff x="0" y="0"/>
            <a:chExt cx="6502400" cy="6477000"/>
          </a:xfrm>
        </p:grpSpPr>
        <p:sp>
          <p:nvSpPr>
            <p:cNvPr name="Freeform 10" id="10"/>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10326" t="-2986" r="-13916" b="-5857"/>
              </a:stretch>
            </a:blipFill>
          </p:spPr>
        </p:sp>
        <p:sp>
          <p:nvSpPr>
            <p:cNvPr name="Freeform 11" id="11"/>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gradFill rotWithShape="true">
              <a:gsLst>
                <a:gs pos="0">
                  <a:srgbClr val="000000">
                    <a:alpha val="100000"/>
                  </a:srgbClr>
                </a:gs>
                <a:gs pos="100000">
                  <a:srgbClr val="3533CD">
                    <a:alpha val="100000"/>
                  </a:srgbClr>
                </a:gs>
              </a:gsLst>
              <a:lin ang="0"/>
            </a:gradFill>
          </p:spPr>
        </p:sp>
      </p:grpSp>
      <p:sp>
        <p:nvSpPr>
          <p:cNvPr name="TextBox 12" id="12"/>
          <p:cNvSpPr txBox="true"/>
          <p:nvPr/>
        </p:nvSpPr>
        <p:spPr>
          <a:xfrm rot="0">
            <a:off x="1028700" y="1590678"/>
            <a:ext cx="6342280" cy="761622"/>
          </a:xfrm>
          <a:prstGeom prst="rect">
            <a:avLst/>
          </a:prstGeom>
        </p:spPr>
        <p:txBody>
          <a:bodyPr anchor="t" rtlCol="false" tIns="0" lIns="0" bIns="0" rIns="0">
            <a:spAutoFit/>
          </a:bodyPr>
          <a:lstStyle/>
          <a:p>
            <a:pPr algn="l">
              <a:lnSpc>
                <a:spcPts val="6235"/>
              </a:lnSpc>
              <a:spcBef>
                <a:spcPct val="0"/>
              </a:spcBef>
            </a:pPr>
            <a:r>
              <a:rPr lang="en-US" sz="4453">
                <a:solidFill>
                  <a:srgbClr val="004AAD"/>
                </a:solidFill>
                <a:latin typeface="League Spartan"/>
                <a:ea typeface="League Spartan"/>
                <a:cs typeface="League Spartan"/>
                <a:sym typeface="League Spartan"/>
              </a:rPr>
              <a:t>KONSEP PECAHAN </a:t>
            </a:r>
          </a:p>
        </p:txBody>
      </p:sp>
      <p:sp>
        <p:nvSpPr>
          <p:cNvPr name="TextBox 13" id="13"/>
          <p:cNvSpPr txBox="true"/>
          <p:nvPr/>
        </p:nvSpPr>
        <p:spPr>
          <a:xfrm rot="0">
            <a:off x="1028700" y="2619919"/>
            <a:ext cx="7019497" cy="1581147"/>
          </a:xfrm>
          <a:prstGeom prst="rect">
            <a:avLst/>
          </a:prstGeom>
        </p:spPr>
        <p:txBody>
          <a:bodyPr anchor="t" rtlCol="false" tIns="0" lIns="0" bIns="0" rIns="0">
            <a:spAutoFit/>
          </a:bodyPr>
          <a:lstStyle/>
          <a:p>
            <a:pPr algn="l">
              <a:lnSpc>
                <a:spcPts val="3176"/>
              </a:lnSpc>
              <a:spcBef>
                <a:spcPct val="0"/>
              </a:spcBef>
            </a:pPr>
            <a:r>
              <a:rPr lang="en-US" sz="2269">
                <a:solidFill>
                  <a:srgbClr val="000000"/>
                </a:solidFill>
                <a:latin typeface="Poppins"/>
                <a:ea typeface="Poppins"/>
                <a:cs typeface="Poppins"/>
                <a:sym typeface="Poppins"/>
              </a:rPr>
              <a:t>Konsep pecahan akan berarti dengan soal cerita yang menggunakan obyek-obyek nyata misalnya buah Apel, Sawo, Tomat, atau Kue: Cake, Apem, Dll. </a:t>
            </a:r>
          </a:p>
        </p:txBody>
      </p:sp>
      <p:sp>
        <p:nvSpPr>
          <p:cNvPr name="TextBox 14" id="14"/>
          <p:cNvSpPr txBox="true"/>
          <p:nvPr/>
        </p:nvSpPr>
        <p:spPr>
          <a:xfrm rot="0">
            <a:off x="1028700" y="4467766"/>
            <a:ext cx="7019497" cy="1974174"/>
          </a:xfrm>
          <a:prstGeom prst="rect">
            <a:avLst/>
          </a:prstGeom>
        </p:spPr>
        <p:txBody>
          <a:bodyPr anchor="t" rtlCol="false" tIns="0" lIns="0" bIns="0" rIns="0">
            <a:spAutoFit/>
          </a:bodyPr>
          <a:lstStyle/>
          <a:p>
            <a:pPr algn="l">
              <a:lnSpc>
                <a:spcPts val="3176"/>
              </a:lnSpc>
              <a:spcBef>
                <a:spcPct val="0"/>
              </a:spcBef>
            </a:pPr>
            <a:r>
              <a:rPr lang="en-US" sz="2269">
                <a:solidFill>
                  <a:srgbClr val="000000"/>
                </a:solidFill>
                <a:latin typeface="Poppins"/>
                <a:ea typeface="Poppins"/>
                <a:cs typeface="Poppins"/>
                <a:sym typeface="Poppins"/>
              </a:rPr>
              <a:t>Selanjjutnya dapat berupa daerah-daerah bangun datar beraturan misalnya persegi, persegi panjang, atau lingkaran yang akan sangat membantu dalam memperagakan konsep pecahan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6395774" y="9258300"/>
            <a:ext cx="4053826" cy="3086100"/>
            <a:chOff x="0" y="0"/>
            <a:chExt cx="1067674" cy="812800"/>
          </a:xfrm>
        </p:grpSpPr>
        <p:sp>
          <p:nvSpPr>
            <p:cNvPr name="Freeform 4" id="4"/>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72228" y="-2293069"/>
            <a:ext cx="4053826" cy="3086100"/>
            <a:chOff x="0" y="0"/>
            <a:chExt cx="1067674" cy="812800"/>
          </a:xfrm>
        </p:grpSpPr>
        <p:sp>
          <p:nvSpPr>
            <p:cNvPr name="Freeform 7" id="7"/>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431508" y="911775"/>
            <a:ext cx="7372244" cy="9081452"/>
          </a:xfrm>
          <a:custGeom>
            <a:avLst/>
            <a:gdLst/>
            <a:ahLst/>
            <a:cxnLst/>
            <a:rect r="r" b="b" t="t" l="l"/>
            <a:pathLst>
              <a:path h="9081452" w="7372244">
                <a:moveTo>
                  <a:pt x="0" y="0"/>
                </a:moveTo>
                <a:lnTo>
                  <a:pt x="7372245" y="0"/>
                </a:lnTo>
                <a:lnTo>
                  <a:pt x="7372245" y="9081451"/>
                </a:lnTo>
                <a:lnTo>
                  <a:pt x="0" y="9081451"/>
                </a:lnTo>
                <a:lnTo>
                  <a:pt x="0" y="0"/>
                </a:lnTo>
                <a:close/>
              </a:path>
            </a:pathLst>
          </a:custGeom>
          <a:blipFill>
            <a:blip r:embed="rId3"/>
            <a:stretch>
              <a:fillRect l="0" t="0" r="0" b="0"/>
            </a:stretch>
          </a:blipFill>
        </p:spPr>
      </p:sp>
      <p:sp>
        <p:nvSpPr>
          <p:cNvPr name="TextBox 10" id="10"/>
          <p:cNvSpPr txBox="true"/>
          <p:nvPr/>
        </p:nvSpPr>
        <p:spPr>
          <a:xfrm rot="0">
            <a:off x="431508" y="87129"/>
            <a:ext cx="15467632" cy="705901"/>
          </a:xfrm>
          <a:prstGeom prst="rect">
            <a:avLst/>
          </a:prstGeom>
        </p:spPr>
        <p:txBody>
          <a:bodyPr anchor="t" rtlCol="false" tIns="0" lIns="0" bIns="0" rIns="0">
            <a:spAutoFit/>
          </a:bodyPr>
          <a:lstStyle/>
          <a:p>
            <a:pPr algn="l">
              <a:lnSpc>
                <a:spcPts val="5721"/>
              </a:lnSpc>
              <a:spcBef>
                <a:spcPct val="0"/>
              </a:spcBef>
            </a:pPr>
            <a:r>
              <a:rPr lang="en-US" sz="4086">
                <a:solidFill>
                  <a:srgbClr val="004AAD"/>
                </a:solidFill>
                <a:latin typeface="League Spartan"/>
                <a:ea typeface="League Spartan"/>
                <a:cs typeface="League Spartan"/>
                <a:sym typeface="League Spartan"/>
              </a:rPr>
              <a:t>CONTOH PENERAPAN</a:t>
            </a:r>
          </a:p>
        </p:txBody>
      </p:sp>
      <p:sp>
        <p:nvSpPr>
          <p:cNvPr name="TextBox 11" id="11"/>
          <p:cNvSpPr txBox="true"/>
          <p:nvPr/>
        </p:nvSpPr>
        <p:spPr>
          <a:xfrm rot="0">
            <a:off x="8165325" y="716831"/>
            <a:ext cx="8888256" cy="3787330"/>
          </a:xfrm>
          <a:prstGeom prst="rect">
            <a:avLst/>
          </a:prstGeom>
        </p:spPr>
        <p:txBody>
          <a:bodyPr anchor="t" rtlCol="false" tIns="0" lIns="0" bIns="0" rIns="0">
            <a:spAutoFit/>
          </a:bodyPr>
          <a:lstStyle/>
          <a:p>
            <a:pPr algn="ctr">
              <a:lnSpc>
                <a:spcPts val="3316"/>
              </a:lnSpc>
              <a:spcBef>
                <a:spcPct val="0"/>
              </a:spcBef>
            </a:pPr>
            <a:r>
              <a:rPr lang="en-US" sz="2369">
                <a:solidFill>
                  <a:srgbClr val="000000"/>
                </a:solidFill>
                <a:latin typeface="Poppins"/>
                <a:ea typeface="Poppins"/>
                <a:cs typeface="Poppins"/>
                <a:sym typeface="Poppins"/>
              </a:rPr>
              <a:t>Melalui Pembelajaran penerapan ini, maka siswa juga akan mempelajari bahwa jika siswa menggunakan penyebut hingga 14 dalam penyelidikan pecahan menggunakan garis bilangan, siswa akan melihat bahwa ada pecahan ekivalen di 1/6 dan 1/7, dimana sebelumnya tidak ada pecahan ekivalen. Sehingga siswa dapat menggunakan hasil ini juga  untuk belajar bahwa semua pecahan, termasuk 1/9 dan 1/11. memiliki pecahan yang setara. </a:t>
            </a:r>
          </a:p>
        </p:txBody>
      </p:sp>
      <p:sp>
        <p:nvSpPr>
          <p:cNvPr name="TextBox 12" id="12"/>
          <p:cNvSpPr txBox="true"/>
          <p:nvPr/>
        </p:nvSpPr>
        <p:spPr>
          <a:xfrm rot="0">
            <a:off x="8165325" y="4968350"/>
            <a:ext cx="8888256" cy="1692160"/>
          </a:xfrm>
          <a:prstGeom prst="rect">
            <a:avLst/>
          </a:prstGeom>
        </p:spPr>
        <p:txBody>
          <a:bodyPr anchor="t" rtlCol="false" tIns="0" lIns="0" bIns="0" rIns="0">
            <a:spAutoFit/>
          </a:bodyPr>
          <a:lstStyle/>
          <a:p>
            <a:pPr algn="ctr">
              <a:lnSpc>
                <a:spcPts val="3316"/>
              </a:lnSpc>
            </a:pPr>
            <a:r>
              <a:rPr lang="en-US" sz="2369">
                <a:solidFill>
                  <a:srgbClr val="000000"/>
                </a:solidFill>
                <a:latin typeface="Poppins Bold"/>
                <a:ea typeface="Poppins Bold"/>
                <a:cs typeface="Poppins Bold"/>
                <a:sym typeface="Poppins Bold"/>
              </a:rPr>
              <a:t>Kesimpulan: </a:t>
            </a:r>
          </a:p>
          <a:p>
            <a:pPr algn="l" marL="511489" indent="-255744" lvl="1">
              <a:lnSpc>
                <a:spcPts val="3316"/>
              </a:lnSpc>
              <a:buAutoNum type="arabicPeriod" startAt="1"/>
            </a:pPr>
            <a:r>
              <a:rPr lang="en-US" sz="2369">
                <a:solidFill>
                  <a:srgbClr val="000000"/>
                </a:solidFill>
                <a:latin typeface="Poppins"/>
                <a:ea typeface="Poppins"/>
                <a:cs typeface="Poppins"/>
                <a:sym typeface="Poppins"/>
              </a:rPr>
              <a:t> Untuk Pecahan apa pun dengan penyebut, ada pecahan yang setara </a:t>
            </a:r>
          </a:p>
          <a:p>
            <a:pPr algn="l" marL="511489" indent="-255744" lvl="1">
              <a:lnSpc>
                <a:spcPts val="3316"/>
              </a:lnSpc>
              <a:spcBef>
                <a:spcPct val="0"/>
              </a:spcBef>
              <a:buAutoNum type="arabicPeriod" startAt="1"/>
            </a:pPr>
            <a:r>
              <a:rPr lang="en-US" sz="2369">
                <a:solidFill>
                  <a:srgbClr val="000000"/>
                </a:solidFill>
                <a:latin typeface="Poppins"/>
                <a:ea typeface="Poppins"/>
                <a:cs typeface="Poppins"/>
                <a:sym typeface="Poppins"/>
              </a:rPr>
              <a:t>untuk setiap pecahan, ada banyak pecahan setara. </a:t>
            </a:r>
          </a:p>
        </p:txBody>
      </p:sp>
      <p:sp>
        <p:nvSpPr>
          <p:cNvPr name="TextBox 13" id="13"/>
          <p:cNvSpPr txBox="true"/>
          <p:nvPr/>
        </p:nvSpPr>
        <p:spPr>
          <a:xfrm rot="0">
            <a:off x="8422686" y="7124700"/>
            <a:ext cx="8888256" cy="2530228"/>
          </a:xfrm>
          <a:prstGeom prst="rect">
            <a:avLst/>
          </a:prstGeom>
        </p:spPr>
        <p:txBody>
          <a:bodyPr anchor="t" rtlCol="false" tIns="0" lIns="0" bIns="0" rIns="0">
            <a:spAutoFit/>
          </a:bodyPr>
          <a:lstStyle/>
          <a:p>
            <a:pPr algn="ctr">
              <a:lnSpc>
                <a:spcPts val="3316"/>
              </a:lnSpc>
              <a:spcBef>
                <a:spcPct val="0"/>
              </a:spcBef>
            </a:pPr>
            <a:r>
              <a:rPr lang="en-US" sz="2369">
                <a:solidFill>
                  <a:srgbClr val="000000"/>
                </a:solidFill>
                <a:latin typeface="Poppins Bold"/>
                <a:ea typeface="Poppins Bold"/>
                <a:cs typeface="Poppins Bold"/>
                <a:sym typeface="Poppins Bold"/>
              </a:rPr>
              <a:t>Selain itu, siswa akan memperoleh cara baru dalam memandang sesuatu, mereka memiliki dasar untuk berpikir tentang pecahan komutatif, perkiraan, membandingkan pecahan penyebut yang berbeda, dan menjumlahkan serta mengurangi pecahan penyebut yang berbeda.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95774" y="9258300"/>
            <a:ext cx="4053826" cy="3086100"/>
            <a:chOff x="0" y="0"/>
            <a:chExt cx="1067674" cy="812800"/>
          </a:xfrm>
        </p:grpSpPr>
        <p:sp>
          <p:nvSpPr>
            <p:cNvPr name="Freeform 3" id="3"/>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4" id="4"/>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872228" y="-2293069"/>
            <a:ext cx="4053826" cy="3086100"/>
            <a:chOff x="0" y="0"/>
            <a:chExt cx="1067674" cy="812800"/>
          </a:xfrm>
        </p:grpSpPr>
        <p:sp>
          <p:nvSpPr>
            <p:cNvPr name="Freeform 6" id="6"/>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7" id="7"/>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431508" y="1837014"/>
            <a:ext cx="6037381" cy="8031033"/>
          </a:xfrm>
          <a:custGeom>
            <a:avLst/>
            <a:gdLst/>
            <a:ahLst/>
            <a:cxnLst/>
            <a:rect r="r" b="b" t="t" l="l"/>
            <a:pathLst>
              <a:path h="8031033" w="6037381">
                <a:moveTo>
                  <a:pt x="0" y="0"/>
                </a:moveTo>
                <a:lnTo>
                  <a:pt x="6037381" y="0"/>
                </a:lnTo>
                <a:lnTo>
                  <a:pt x="6037381" y="8031033"/>
                </a:lnTo>
                <a:lnTo>
                  <a:pt x="0" y="8031033"/>
                </a:lnTo>
                <a:lnTo>
                  <a:pt x="0" y="0"/>
                </a:lnTo>
                <a:close/>
              </a:path>
            </a:pathLst>
          </a:custGeom>
          <a:blipFill>
            <a:blip r:embed="rId2"/>
            <a:stretch>
              <a:fillRect l="0" t="0" r="0" b="0"/>
            </a:stretch>
          </a:blipFill>
        </p:spPr>
      </p:sp>
      <p:sp>
        <p:nvSpPr>
          <p:cNvPr name="TextBox 9" id="9"/>
          <p:cNvSpPr txBox="true"/>
          <p:nvPr/>
        </p:nvSpPr>
        <p:spPr>
          <a:xfrm rot="0">
            <a:off x="431508" y="87129"/>
            <a:ext cx="15467632" cy="705901"/>
          </a:xfrm>
          <a:prstGeom prst="rect">
            <a:avLst/>
          </a:prstGeom>
        </p:spPr>
        <p:txBody>
          <a:bodyPr anchor="t" rtlCol="false" tIns="0" lIns="0" bIns="0" rIns="0">
            <a:spAutoFit/>
          </a:bodyPr>
          <a:lstStyle/>
          <a:p>
            <a:pPr algn="l">
              <a:lnSpc>
                <a:spcPts val="5721"/>
              </a:lnSpc>
              <a:spcBef>
                <a:spcPct val="0"/>
              </a:spcBef>
            </a:pPr>
            <a:r>
              <a:rPr lang="en-US" sz="4086">
                <a:solidFill>
                  <a:srgbClr val="004AAD"/>
                </a:solidFill>
                <a:latin typeface="League Spartan"/>
                <a:ea typeface="League Spartan"/>
                <a:cs typeface="League Spartan"/>
                <a:sym typeface="League Spartan"/>
              </a:rPr>
              <a:t>CONTOH PENERAPAN</a:t>
            </a:r>
          </a:p>
        </p:txBody>
      </p:sp>
      <p:sp>
        <p:nvSpPr>
          <p:cNvPr name="TextBox 10" id="10"/>
          <p:cNvSpPr txBox="true"/>
          <p:nvPr/>
        </p:nvSpPr>
        <p:spPr>
          <a:xfrm rot="0">
            <a:off x="255744" y="952500"/>
            <a:ext cx="5700372" cy="854093"/>
          </a:xfrm>
          <a:prstGeom prst="rect">
            <a:avLst/>
          </a:prstGeom>
        </p:spPr>
        <p:txBody>
          <a:bodyPr anchor="t" rtlCol="false" tIns="0" lIns="0" bIns="0" rIns="0">
            <a:spAutoFit/>
          </a:bodyPr>
          <a:lstStyle/>
          <a:p>
            <a:pPr algn="ctr">
              <a:lnSpc>
                <a:spcPts val="3316"/>
              </a:lnSpc>
              <a:spcBef>
                <a:spcPct val="0"/>
              </a:spcBef>
            </a:pPr>
            <a:r>
              <a:rPr lang="en-US" sz="2369">
                <a:solidFill>
                  <a:srgbClr val="000000"/>
                </a:solidFill>
                <a:latin typeface="Poppins Bold"/>
                <a:ea typeface="Poppins Bold"/>
                <a:cs typeface="Poppins Bold"/>
                <a:sym typeface="Poppins Bold"/>
              </a:rPr>
              <a:t>Eksplorasi Pecahan yang senilai dengan garis bilangan </a:t>
            </a:r>
          </a:p>
        </p:txBody>
      </p:sp>
      <p:sp>
        <p:nvSpPr>
          <p:cNvPr name="TextBox 11" id="11"/>
          <p:cNvSpPr txBox="true"/>
          <p:nvPr/>
        </p:nvSpPr>
        <p:spPr>
          <a:xfrm rot="0">
            <a:off x="7129448" y="5681226"/>
            <a:ext cx="10129852" cy="2949262"/>
          </a:xfrm>
          <a:prstGeom prst="rect">
            <a:avLst/>
          </a:prstGeom>
        </p:spPr>
        <p:txBody>
          <a:bodyPr anchor="t" rtlCol="false" tIns="0" lIns="0" bIns="0" rIns="0">
            <a:spAutoFit/>
          </a:bodyPr>
          <a:lstStyle/>
          <a:p>
            <a:pPr algn="ctr">
              <a:lnSpc>
                <a:spcPts val="3316"/>
              </a:lnSpc>
            </a:pPr>
            <a:r>
              <a:rPr lang="en-US" sz="2369">
                <a:solidFill>
                  <a:srgbClr val="000000"/>
                </a:solidFill>
                <a:latin typeface="Poppins Bold"/>
                <a:ea typeface="Poppins Bold"/>
                <a:cs typeface="Poppins Bold"/>
                <a:sym typeface="Poppins Bold"/>
              </a:rPr>
              <a:t>Diaggran dan Garis Angka </a:t>
            </a:r>
          </a:p>
          <a:p>
            <a:pPr algn="just">
              <a:lnSpc>
                <a:spcPts val="3316"/>
              </a:lnSpc>
              <a:spcBef>
                <a:spcPct val="0"/>
              </a:spcBef>
            </a:pPr>
            <a:r>
              <a:rPr lang="en-US" sz="2369">
                <a:solidFill>
                  <a:srgbClr val="000000"/>
                </a:solidFill>
                <a:latin typeface="Poppins"/>
                <a:ea typeface="Poppins"/>
                <a:cs typeface="Poppins"/>
                <a:sym typeface="Poppins"/>
              </a:rPr>
              <a:t>Penggunaan model luas dan garis bilangan sangat efektif dalam menangkap ukuran pecahan dan membandingkan pecahan dengan ukuran yang berbeda. Namun, visualisasi saja tidak cukup untuk memperdalam pemahaman. Menghitung skala pada diagram dan garis bilangan, serta mewarnai pada area 2/3 dan 3/4 akan mengarah pada pemahaman yang lebih dalam.</a:t>
            </a:r>
          </a:p>
        </p:txBody>
      </p:sp>
      <p:sp>
        <p:nvSpPr>
          <p:cNvPr name="TextBox 12" id="12"/>
          <p:cNvSpPr txBox="true"/>
          <p:nvPr/>
        </p:nvSpPr>
        <p:spPr>
          <a:xfrm rot="0">
            <a:off x="7129448" y="1341446"/>
            <a:ext cx="10129852" cy="3787330"/>
          </a:xfrm>
          <a:prstGeom prst="rect">
            <a:avLst/>
          </a:prstGeom>
        </p:spPr>
        <p:txBody>
          <a:bodyPr anchor="t" rtlCol="false" tIns="0" lIns="0" bIns="0" rIns="0">
            <a:spAutoFit/>
          </a:bodyPr>
          <a:lstStyle/>
          <a:p>
            <a:pPr algn="ctr">
              <a:lnSpc>
                <a:spcPts val="3316"/>
              </a:lnSpc>
            </a:pPr>
            <a:r>
              <a:rPr lang="en-US" sz="2369">
                <a:solidFill>
                  <a:srgbClr val="000000"/>
                </a:solidFill>
                <a:latin typeface="Poppins"/>
                <a:ea typeface="Poppins"/>
                <a:cs typeface="Poppins"/>
                <a:sym typeface="Poppins"/>
              </a:rPr>
              <a:t>Untuk mencari </a:t>
            </a:r>
            <a:r>
              <a:rPr lang="en-US" sz="2369">
                <a:solidFill>
                  <a:srgbClr val="000000"/>
                </a:solidFill>
                <a:latin typeface="Poppins Bold"/>
                <a:ea typeface="Poppins Bold"/>
                <a:cs typeface="Poppins Bold"/>
                <a:sym typeface="Poppins Bold"/>
              </a:rPr>
              <a:t>pecahan yang berukuran sama, </a:t>
            </a:r>
            <a:r>
              <a:rPr lang="en-US" sz="2369">
                <a:solidFill>
                  <a:srgbClr val="000000"/>
                </a:solidFill>
                <a:latin typeface="Poppins"/>
                <a:ea typeface="Poppins"/>
                <a:cs typeface="Poppins"/>
                <a:sym typeface="Poppins"/>
              </a:rPr>
              <a:t>penggaris dapat diletakkan pada garis bilangan dan bandingkan hasilnya.</a:t>
            </a:r>
          </a:p>
          <a:p>
            <a:pPr algn="ctr">
              <a:lnSpc>
                <a:spcPts val="3316"/>
              </a:lnSpc>
            </a:pPr>
            <a:r>
              <a:rPr lang="en-US" sz="2369">
                <a:solidFill>
                  <a:srgbClr val="000000"/>
                </a:solidFill>
                <a:latin typeface="Poppins"/>
                <a:ea typeface="Poppins"/>
                <a:cs typeface="Poppins"/>
                <a:sym typeface="Poppins"/>
              </a:rPr>
              <a:t>Pecahan yang besarnya sama disebut "</a:t>
            </a:r>
            <a:r>
              <a:rPr lang="en-US" sz="2369">
                <a:solidFill>
                  <a:srgbClr val="000000"/>
                </a:solidFill>
                <a:latin typeface="Poppins Bold"/>
                <a:ea typeface="Poppins Bold"/>
                <a:cs typeface="Poppins Bold"/>
                <a:sym typeface="Poppins Bold"/>
              </a:rPr>
              <a:t>pecahan yang setara".</a:t>
            </a:r>
          </a:p>
          <a:p>
            <a:pPr algn="ctr">
              <a:lnSpc>
                <a:spcPts val="3316"/>
              </a:lnSpc>
            </a:pPr>
            <a:r>
              <a:rPr lang="en-US" sz="2369">
                <a:solidFill>
                  <a:srgbClr val="000000"/>
                </a:solidFill>
                <a:latin typeface="Poppins"/>
                <a:ea typeface="Poppins"/>
                <a:cs typeface="Poppins"/>
                <a:sym typeface="Poppins"/>
              </a:rPr>
              <a:t>Namun, begitu mereka mulai menemukan pecahan yang</a:t>
            </a:r>
          </a:p>
          <a:p>
            <a:pPr algn="ctr">
              <a:lnSpc>
                <a:spcPts val="3316"/>
              </a:lnSpc>
            </a:pPr>
            <a:r>
              <a:rPr lang="en-US" sz="2369">
                <a:solidFill>
                  <a:srgbClr val="000000"/>
                </a:solidFill>
                <a:latin typeface="Poppins"/>
                <a:ea typeface="Poppins"/>
                <a:cs typeface="Poppins"/>
                <a:sym typeface="Poppins"/>
              </a:rPr>
              <a:t>setara, beberapa peserta didik akan mencoba mencari lebih</a:t>
            </a:r>
          </a:p>
          <a:p>
            <a:pPr algn="ctr">
              <a:lnSpc>
                <a:spcPts val="3316"/>
              </a:lnSpc>
            </a:pPr>
            <a:r>
              <a:rPr lang="en-US" sz="2369">
                <a:solidFill>
                  <a:srgbClr val="000000"/>
                </a:solidFill>
                <a:latin typeface="Poppins"/>
                <a:ea typeface="Poppins"/>
                <a:cs typeface="Poppins"/>
                <a:sym typeface="Poppins"/>
              </a:rPr>
              <a:t>banyak dan menemukan lebih banyak. Untuk</a:t>
            </a:r>
          </a:p>
          <a:p>
            <a:pPr algn="ctr">
              <a:lnSpc>
                <a:spcPts val="3316"/>
              </a:lnSpc>
            </a:pPr>
            <a:r>
              <a:rPr lang="en-US" sz="2369">
                <a:solidFill>
                  <a:srgbClr val="000000"/>
                </a:solidFill>
                <a:latin typeface="Poppins"/>
                <a:ea typeface="Poppins"/>
                <a:cs typeface="Poppins"/>
                <a:sym typeface="Poppins"/>
              </a:rPr>
              <a:t>mengembangkan minat dan motivasi ini, Guru selanjutnya dapat</a:t>
            </a:r>
          </a:p>
          <a:p>
            <a:pPr algn="ctr">
              <a:lnSpc>
                <a:spcPts val="3316"/>
              </a:lnSpc>
            </a:pPr>
            <a:r>
              <a:rPr lang="en-US" sz="2369">
                <a:solidFill>
                  <a:srgbClr val="000000"/>
                </a:solidFill>
                <a:latin typeface="Poppins"/>
                <a:ea typeface="Poppins"/>
                <a:cs typeface="Poppins"/>
                <a:sym typeface="Poppins"/>
              </a:rPr>
              <a:t>menyiapkan garis bilangan tanpa skala dan biarkan peserta</a:t>
            </a:r>
          </a:p>
          <a:p>
            <a:pPr algn="just">
              <a:lnSpc>
                <a:spcPts val="3316"/>
              </a:lnSpc>
              <a:spcBef>
                <a:spcPct val="0"/>
              </a:spcBef>
            </a:pPr>
            <a:r>
              <a:rPr lang="en-US" sz="2369">
                <a:solidFill>
                  <a:srgbClr val="000000"/>
                </a:solidFill>
                <a:latin typeface="Poppins"/>
                <a:ea typeface="Poppins"/>
                <a:cs typeface="Poppins"/>
                <a:sym typeface="Poppins"/>
              </a:rPr>
              <a:t>didik memeriksanya dengan menandai sendiri skala tersebut.</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95774" y="9258300"/>
            <a:ext cx="4053826" cy="3086100"/>
            <a:chOff x="0" y="0"/>
            <a:chExt cx="1067674" cy="812800"/>
          </a:xfrm>
        </p:grpSpPr>
        <p:sp>
          <p:nvSpPr>
            <p:cNvPr name="Freeform 3" id="3"/>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4" id="4"/>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872228" y="-2293069"/>
            <a:ext cx="4053826" cy="3086100"/>
            <a:chOff x="0" y="0"/>
            <a:chExt cx="1067674" cy="812800"/>
          </a:xfrm>
        </p:grpSpPr>
        <p:sp>
          <p:nvSpPr>
            <p:cNvPr name="Freeform 6" id="6"/>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7" id="7"/>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202063" y="1028700"/>
            <a:ext cx="10459513" cy="2867405"/>
          </a:xfrm>
          <a:custGeom>
            <a:avLst/>
            <a:gdLst/>
            <a:ahLst/>
            <a:cxnLst/>
            <a:rect r="r" b="b" t="t" l="l"/>
            <a:pathLst>
              <a:path h="2867405" w="10459513">
                <a:moveTo>
                  <a:pt x="0" y="0"/>
                </a:moveTo>
                <a:lnTo>
                  <a:pt x="10459513" y="0"/>
                </a:lnTo>
                <a:lnTo>
                  <a:pt x="10459513" y="2867405"/>
                </a:lnTo>
                <a:lnTo>
                  <a:pt x="0" y="2867405"/>
                </a:lnTo>
                <a:lnTo>
                  <a:pt x="0" y="0"/>
                </a:lnTo>
                <a:close/>
              </a:path>
            </a:pathLst>
          </a:custGeom>
          <a:blipFill>
            <a:blip r:embed="rId2"/>
            <a:stretch>
              <a:fillRect l="0" t="0" r="0" b="0"/>
            </a:stretch>
          </a:blipFill>
        </p:spPr>
      </p:sp>
      <p:sp>
        <p:nvSpPr>
          <p:cNvPr name="Freeform 9" id="9"/>
          <p:cNvSpPr/>
          <p:nvPr/>
        </p:nvSpPr>
        <p:spPr>
          <a:xfrm flipH="false" flipV="false" rot="0">
            <a:off x="9969760" y="7293004"/>
            <a:ext cx="7956293" cy="2252857"/>
          </a:xfrm>
          <a:custGeom>
            <a:avLst/>
            <a:gdLst/>
            <a:ahLst/>
            <a:cxnLst/>
            <a:rect r="r" b="b" t="t" l="l"/>
            <a:pathLst>
              <a:path h="2252857" w="7956293">
                <a:moveTo>
                  <a:pt x="0" y="0"/>
                </a:moveTo>
                <a:lnTo>
                  <a:pt x="7956294" y="0"/>
                </a:lnTo>
                <a:lnTo>
                  <a:pt x="7956294" y="2252857"/>
                </a:lnTo>
                <a:lnTo>
                  <a:pt x="0" y="2252857"/>
                </a:lnTo>
                <a:lnTo>
                  <a:pt x="0" y="0"/>
                </a:lnTo>
                <a:close/>
              </a:path>
            </a:pathLst>
          </a:custGeom>
          <a:blipFill>
            <a:blip r:embed="rId3"/>
            <a:stretch>
              <a:fillRect l="0" t="0" r="0" b="0"/>
            </a:stretch>
          </a:blipFill>
        </p:spPr>
      </p:sp>
      <p:sp>
        <p:nvSpPr>
          <p:cNvPr name="Freeform 10" id="10"/>
          <p:cNvSpPr/>
          <p:nvPr/>
        </p:nvSpPr>
        <p:spPr>
          <a:xfrm flipH="false" flipV="false" rot="0">
            <a:off x="431508" y="6894087"/>
            <a:ext cx="8997966" cy="2903940"/>
          </a:xfrm>
          <a:custGeom>
            <a:avLst/>
            <a:gdLst/>
            <a:ahLst/>
            <a:cxnLst/>
            <a:rect r="r" b="b" t="t" l="l"/>
            <a:pathLst>
              <a:path h="2903940" w="8997966">
                <a:moveTo>
                  <a:pt x="0" y="0"/>
                </a:moveTo>
                <a:lnTo>
                  <a:pt x="8997967" y="0"/>
                </a:lnTo>
                <a:lnTo>
                  <a:pt x="8997967" y="2903940"/>
                </a:lnTo>
                <a:lnTo>
                  <a:pt x="0" y="2903940"/>
                </a:lnTo>
                <a:lnTo>
                  <a:pt x="0" y="0"/>
                </a:lnTo>
                <a:close/>
              </a:path>
            </a:pathLst>
          </a:custGeom>
          <a:blipFill>
            <a:blip r:embed="rId4"/>
            <a:stretch>
              <a:fillRect l="-2678" t="-11135" r="0" b="-6163"/>
            </a:stretch>
          </a:blipFill>
        </p:spPr>
      </p:sp>
      <p:sp>
        <p:nvSpPr>
          <p:cNvPr name="TextBox 11" id="11"/>
          <p:cNvSpPr txBox="true"/>
          <p:nvPr/>
        </p:nvSpPr>
        <p:spPr>
          <a:xfrm rot="0">
            <a:off x="431508" y="337507"/>
            <a:ext cx="15467632" cy="455524"/>
          </a:xfrm>
          <a:prstGeom prst="rect">
            <a:avLst/>
          </a:prstGeom>
        </p:spPr>
        <p:txBody>
          <a:bodyPr anchor="t" rtlCol="false" tIns="0" lIns="0" bIns="0" rIns="0">
            <a:spAutoFit/>
          </a:bodyPr>
          <a:lstStyle/>
          <a:p>
            <a:pPr algn="l">
              <a:lnSpc>
                <a:spcPts val="3761"/>
              </a:lnSpc>
              <a:spcBef>
                <a:spcPct val="0"/>
              </a:spcBef>
            </a:pPr>
            <a:r>
              <a:rPr lang="en-US" sz="2686">
                <a:solidFill>
                  <a:srgbClr val="004AAD"/>
                </a:solidFill>
                <a:latin typeface="League Spartan"/>
                <a:ea typeface="League Spartan"/>
                <a:cs typeface="League Spartan"/>
                <a:sym typeface="League Spartan"/>
              </a:rPr>
              <a:t>MEMBANDINGKAN PECAHAN </a:t>
            </a:r>
          </a:p>
        </p:txBody>
      </p:sp>
      <p:sp>
        <p:nvSpPr>
          <p:cNvPr name="TextBox 12" id="12"/>
          <p:cNvSpPr txBox="true"/>
          <p:nvPr/>
        </p:nvSpPr>
        <p:spPr>
          <a:xfrm rot="0">
            <a:off x="319747" y="4544768"/>
            <a:ext cx="7545989" cy="2111194"/>
          </a:xfrm>
          <a:prstGeom prst="rect">
            <a:avLst/>
          </a:prstGeom>
        </p:spPr>
        <p:txBody>
          <a:bodyPr anchor="t" rtlCol="false" tIns="0" lIns="0" bIns="0" rIns="0">
            <a:spAutoFit/>
          </a:bodyPr>
          <a:lstStyle/>
          <a:p>
            <a:pPr algn="ctr">
              <a:lnSpc>
                <a:spcPts val="3316"/>
              </a:lnSpc>
              <a:spcBef>
                <a:spcPct val="0"/>
              </a:spcBef>
            </a:pPr>
            <a:r>
              <a:rPr lang="en-US" sz="2369">
                <a:solidFill>
                  <a:srgbClr val="000000"/>
                </a:solidFill>
                <a:latin typeface="Poppins"/>
                <a:ea typeface="Poppins"/>
                <a:cs typeface="Poppins"/>
                <a:sym typeface="Poppins"/>
              </a:rPr>
              <a:t>Dengan menyajikan pecahan dengan penyebut </a:t>
            </a:r>
            <a:r>
              <a:rPr lang="en-US" sz="2369">
                <a:solidFill>
                  <a:srgbClr val="000000"/>
                </a:solidFill>
                <a:latin typeface="Poppins"/>
                <a:ea typeface="Poppins"/>
                <a:cs typeface="Poppins"/>
                <a:sym typeface="Poppins"/>
              </a:rPr>
              <a:t>dan pembilang yang sama, peserta didik dapat melihat bahwa mereka dapat membandingkan ukuran dengan cara mencocokkan penyebut dan pembilangnya.</a:t>
            </a:r>
          </a:p>
        </p:txBody>
      </p:sp>
      <p:sp>
        <p:nvSpPr>
          <p:cNvPr name="TextBox 13" id="13"/>
          <p:cNvSpPr txBox="true"/>
          <p:nvPr/>
        </p:nvSpPr>
        <p:spPr>
          <a:xfrm rot="0">
            <a:off x="11122692" y="2386203"/>
            <a:ext cx="6136608" cy="3787330"/>
          </a:xfrm>
          <a:prstGeom prst="rect">
            <a:avLst/>
          </a:prstGeom>
        </p:spPr>
        <p:txBody>
          <a:bodyPr anchor="t" rtlCol="false" tIns="0" lIns="0" bIns="0" rIns="0">
            <a:spAutoFit/>
          </a:bodyPr>
          <a:lstStyle/>
          <a:p>
            <a:pPr algn="ctr">
              <a:lnSpc>
                <a:spcPts val="3316"/>
              </a:lnSpc>
            </a:pPr>
            <a:r>
              <a:rPr lang="en-US" sz="2369">
                <a:solidFill>
                  <a:srgbClr val="000000"/>
                </a:solidFill>
                <a:latin typeface="Poppins Bold"/>
                <a:ea typeface="Poppins Bold"/>
                <a:cs typeface="Poppins Bold"/>
                <a:sym typeface="Poppins Bold"/>
              </a:rPr>
              <a:t>Langkah yang harus ditempuh siswa: </a:t>
            </a:r>
          </a:p>
          <a:p>
            <a:pPr algn="ctr">
              <a:lnSpc>
                <a:spcPts val="3316"/>
              </a:lnSpc>
              <a:spcBef>
                <a:spcPct val="0"/>
              </a:spcBef>
            </a:pPr>
            <a:r>
              <a:rPr lang="en-US" sz="2369">
                <a:solidFill>
                  <a:srgbClr val="000000"/>
                </a:solidFill>
                <a:latin typeface="Poppins"/>
                <a:ea typeface="Poppins"/>
                <a:cs typeface="Poppins"/>
                <a:sym typeface="Poppins"/>
              </a:rPr>
              <a:t>Untuk pecahan yang berukuran sama, maka siswa harus berpikir berapa kali penyebut dan pembilangnya dikalikan dan dibagi. </a:t>
            </a:r>
            <a:r>
              <a:rPr lang="en-US" sz="2369">
                <a:solidFill>
                  <a:srgbClr val="000000"/>
                </a:solidFill>
                <a:latin typeface="Poppins Bold"/>
                <a:ea typeface="Poppins Bold"/>
                <a:cs typeface="Poppins Bold"/>
                <a:sym typeface="Poppins Bold"/>
              </a:rPr>
              <a:t>Sehingga, </a:t>
            </a:r>
            <a:r>
              <a:rPr lang="en-US" sz="2369">
                <a:solidFill>
                  <a:srgbClr val="000000"/>
                </a:solidFill>
                <a:latin typeface="Poppins"/>
                <a:ea typeface="Poppins"/>
                <a:cs typeface="Poppins"/>
                <a:sym typeface="Poppins"/>
              </a:rPr>
              <a:t>Pecahan yang besarnya sama dikalikan dengan bilangan yang sama pada penyebut dan pembilangnya, atau dibagi dengan bilangan yang sama.</a:t>
            </a:r>
          </a:p>
        </p:txBody>
      </p:sp>
      <p:sp>
        <p:nvSpPr>
          <p:cNvPr name="TextBox 14" id="14"/>
          <p:cNvSpPr txBox="true"/>
          <p:nvPr/>
        </p:nvSpPr>
        <p:spPr>
          <a:xfrm rot="0">
            <a:off x="9429475" y="6476946"/>
            <a:ext cx="6136608" cy="435059"/>
          </a:xfrm>
          <a:prstGeom prst="rect">
            <a:avLst/>
          </a:prstGeom>
        </p:spPr>
        <p:txBody>
          <a:bodyPr anchor="t" rtlCol="false" tIns="0" lIns="0" bIns="0" rIns="0">
            <a:spAutoFit/>
          </a:bodyPr>
          <a:lstStyle/>
          <a:p>
            <a:pPr algn="ctr">
              <a:lnSpc>
                <a:spcPts val="3316"/>
              </a:lnSpc>
              <a:spcBef>
                <a:spcPct val="0"/>
              </a:spcBef>
            </a:pPr>
            <a:r>
              <a:rPr lang="en-US" sz="2369">
                <a:solidFill>
                  <a:srgbClr val="000000"/>
                </a:solidFill>
                <a:latin typeface="Poppins Bold"/>
                <a:ea typeface="Poppins Bold"/>
                <a:cs typeface="Poppins Bold"/>
                <a:sym typeface="Poppins Bold"/>
              </a:rPr>
              <a:t>Contohnya: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95774" y="9258300"/>
            <a:ext cx="4053826" cy="3086100"/>
            <a:chOff x="0" y="0"/>
            <a:chExt cx="1067674" cy="812800"/>
          </a:xfrm>
        </p:grpSpPr>
        <p:sp>
          <p:nvSpPr>
            <p:cNvPr name="Freeform 3" id="3"/>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4" id="4"/>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872228" y="-2293069"/>
            <a:ext cx="4053826" cy="3086100"/>
            <a:chOff x="0" y="0"/>
            <a:chExt cx="1067674" cy="812800"/>
          </a:xfrm>
        </p:grpSpPr>
        <p:sp>
          <p:nvSpPr>
            <p:cNvPr name="Freeform 6" id="6"/>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7" id="7"/>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431508" y="1089080"/>
            <a:ext cx="11287761" cy="8169220"/>
          </a:xfrm>
          <a:custGeom>
            <a:avLst/>
            <a:gdLst/>
            <a:ahLst/>
            <a:cxnLst/>
            <a:rect r="r" b="b" t="t" l="l"/>
            <a:pathLst>
              <a:path h="8169220" w="11287761">
                <a:moveTo>
                  <a:pt x="0" y="0"/>
                </a:moveTo>
                <a:lnTo>
                  <a:pt x="11287761" y="0"/>
                </a:lnTo>
                <a:lnTo>
                  <a:pt x="11287761" y="8169220"/>
                </a:lnTo>
                <a:lnTo>
                  <a:pt x="0" y="8169220"/>
                </a:lnTo>
                <a:lnTo>
                  <a:pt x="0" y="0"/>
                </a:lnTo>
                <a:close/>
              </a:path>
            </a:pathLst>
          </a:custGeom>
          <a:blipFill>
            <a:blip r:embed="rId2"/>
            <a:stretch>
              <a:fillRect l="0" t="0" r="0" b="0"/>
            </a:stretch>
          </a:blipFill>
        </p:spPr>
      </p:sp>
      <p:sp>
        <p:nvSpPr>
          <p:cNvPr name="TextBox 9" id="9"/>
          <p:cNvSpPr txBox="true"/>
          <p:nvPr/>
        </p:nvSpPr>
        <p:spPr>
          <a:xfrm rot="0">
            <a:off x="431508" y="87129"/>
            <a:ext cx="15467632" cy="705901"/>
          </a:xfrm>
          <a:prstGeom prst="rect">
            <a:avLst/>
          </a:prstGeom>
        </p:spPr>
        <p:txBody>
          <a:bodyPr anchor="t" rtlCol="false" tIns="0" lIns="0" bIns="0" rIns="0">
            <a:spAutoFit/>
          </a:bodyPr>
          <a:lstStyle/>
          <a:p>
            <a:pPr algn="l">
              <a:lnSpc>
                <a:spcPts val="5721"/>
              </a:lnSpc>
              <a:spcBef>
                <a:spcPct val="0"/>
              </a:spcBef>
            </a:pPr>
            <a:r>
              <a:rPr lang="en-US" sz="4086">
                <a:solidFill>
                  <a:srgbClr val="004AAD"/>
                </a:solidFill>
                <a:latin typeface="League Spartan"/>
                <a:ea typeface="League Spartan"/>
                <a:cs typeface="League Spartan"/>
                <a:sym typeface="League Spartan"/>
              </a:rPr>
              <a:t>CONTOH PENERAPAN</a:t>
            </a:r>
          </a:p>
        </p:txBody>
      </p:sp>
      <p:sp>
        <p:nvSpPr>
          <p:cNvPr name="TextBox 10" id="10"/>
          <p:cNvSpPr txBox="true"/>
          <p:nvPr/>
        </p:nvSpPr>
        <p:spPr>
          <a:xfrm rot="0">
            <a:off x="11991519" y="2583184"/>
            <a:ext cx="5267781" cy="5044431"/>
          </a:xfrm>
          <a:prstGeom prst="rect">
            <a:avLst/>
          </a:prstGeom>
        </p:spPr>
        <p:txBody>
          <a:bodyPr anchor="t" rtlCol="false" tIns="0" lIns="0" bIns="0" rIns="0">
            <a:spAutoFit/>
          </a:bodyPr>
          <a:lstStyle/>
          <a:p>
            <a:pPr algn="ctr">
              <a:lnSpc>
                <a:spcPts val="3316"/>
              </a:lnSpc>
            </a:pPr>
            <a:r>
              <a:rPr lang="en-US" sz="2369">
                <a:solidFill>
                  <a:srgbClr val="000000"/>
                </a:solidFill>
                <a:latin typeface="Poppins Bold"/>
                <a:ea typeface="Poppins Bold"/>
                <a:cs typeface="Poppins Bold"/>
                <a:sym typeface="Poppins Bold"/>
              </a:rPr>
              <a:t>Alur Pembelajarannya: </a:t>
            </a:r>
          </a:p>
          <a:p>
            <a:pPr algn="ctr">
              <a:lnSpc>
                <a:spcPts val="3316"/>
              </a:lnSpc>
            </a:pPr>
            <a:r>
              <a:rPr lang="en-US" sz="2369">
                <a:solidFill>
                  <a:srgbClr val="000000"/>
                </a:solidFill>
                <a:latin typeface="Poppins"/>
                <a:ea typeface="Poppins"/>
                <a:cs typeface="Poppins"/>
                <a:sym typeface="Poppins"/>
              </a:rPr>
              <a:t>Tugaskasn siswa untuk membandingkan ukuran 2/3 dan 3/4 dengan melipat selembar kertas. Selanjutnya lipat kembali selembar kertas menjadi 12 yang sama besar, dan bandingkan ukurannya. </a:t>
            </a:r>
          </a:p>
          <a:p>
            <a:pPr algn="ctr">
              <a:lnSpc>
                <a:spcPts val="3316"/>
              </a:lnSpc>
              <a:spcBef>
                <a:spcPct val="0"/>
              </a:spcBef>
            </a:pPr>
            <a:r>
              <a:rPr lang="en-US" sz="2369">
                <a:solidFill>
                  <a:srgbClr val="000000"/>
                </a:solidFill>
                <a:latin typeface="Poppins"/>
                <a:ea typeface="Poppins"/>
                <a:cs typeface="Poppins"/>
                <a:sym typeface="Poppins"/>
              </a:rPr>
              <a:t>Dari sini siswa dapat mmelipat selembar kertas untuk membandingkan ukuran berbagai pecahan.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95774" y="9258300"/>
            <a:ext cx="4053826" cy="3086100"/>
            <a:chOff x="0" y="0"/>
            <a:chExt cx="1067674" cy="812800"/>
          </a:xfrm>
        </p:grpSpPr>
        <p:sp>
          <p:nvSpPr>
            <p:cNvPr name="Freeform 3" id="3"/>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4" id="4"/>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872228" y="-2293069"/>
            <a:ext cx="4053826" cy="3086100"/>
            <a:chOff x="0" y="0"/>
            <a:chExt cx="1067674" cy="812800"/>
          </a:xfrm>
        </p:grpSpPr>
        <p:sp>
          <p:nvSpPr>
            <p:cNvPr name="Freeform 6" id="6"/>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7" id="7"/>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431508" y="793031"/>
            <a:ext cx="8997966" cy="3064786"/>
          </a:xfrm>
          <a:custGeom>
            <a:avLst/>
            <a:gdLst/>
            <a:ahLst/>
            <a:cxnLst/>
            <a:rect r="r" b="b" t="t" l="l"/>
            <a:pathLst>
              <a:path h="3064786" w="8997966">
                <a:moveTo>
                  <a:pt x="0" y="0"/>
                </a:moveTo>
                <a:lnTo>
                  <a:pt x="8997967" y="0"/>
                </a:lnTo>
                <a:lnTo>
                  <a:pt x="8997967" y="3064786"/>
                </a:lnTo>
                <a:lnTo>
                  <a:pt x="0" y="3064786"/>
                </a:lnTo>
                <a:lnTo>
                  <a:pt x="0" y="0"/>
                </a:lnTo>
                <a:close/>
              </a:path>
            </a:pathLst>
          </a:custGeom>
          <a:blipFill>
            <a:blip r:embed="rId2"/>
            <a:stretch>
              <a:fillRect l="0" t="0" r="-119223" b="-23597"/>
            </a:stretch>
          </a:blipFill>
        </p:spPr>
      </p:sp>
      <p:sp>
        <p:nvSpPr>
          <p:cNvPr name="Freeform 9" id="9"/>
          <p:cNvSpPr/>
          <p:nvPr/>
        </p:nvSpPr>
        <p:spPr>
          <a:xfrm flipH="false" flipV="false" rot="0">
            <a:off x="9262193" y="1468631"/>
            <a:ext cx="7117801" cy="2993996"/>
          </a:xfrm>
          <a:custGeom>
            <a:avLst/>
            <a:gdLst/>
            <a:ahLst/>
            <a:cxnLst/>
            <a:rect r="r" b="b" t="t" l="l"/>
            <a:pathLst>
              <a:path h="2993996" w="7117801">
                <a:moveTo>
                  <a:pt x="0" y="0"/>
                </a:moveTo>
                <a:lnTo>
                  <a:pt x="7117801" y="0"/>
                </a:lnTo>
                <a:lnTo>
                  <a:pt x="7117801" y="2993996"/>
                </a:lnTo>
                <a:lnTo>
                  <a:pt x="0" y="2993996"/>
                </a:lnTo>
                <a:lnTo>
                  <a:pt x="0" y="0"/>
                </a:lnTo>
                <a:close/>
              </a:path>
            </a:pathLst>
          </a:custGeom>
          <a:blipFill>
            <a:blip r:embed="rId3"/>
            <a:stretch>
              <a:fillRect l="0" t="0" r="0" b="0"/>
            </a:stretch>
          </a:blipFill>
        </p:spPr>
      </p:sp>
      <p:sp>
        <p:nvSpPr>
          <p:cNvPr name="Freeform 10" id="10"/>
          <p:cNvSpPr/>
          <p:nvPr/>
        </p:nvSpPr>
        <p:spPr>
          <a:xfrm flipH="false" flipV="false" rot="0">
            <a:off x="11860469" y="6942092"/>
            <a:ext cx="4519525" cy="2645656"/>
          </a:xfrm>
          <a:custGeom>
            <a:avLst/>
            <a:gdLst/>
            <a:ahLst/>
            <a:cxnLst/>
            <a:rect r="r" b="b" t="t" l="l"/>
            <a:pathLst>
              <a:path h="2645656" w="4519525">
                <a:moveTo>
                  <a:pt x="0" y="0"/>
                </a:moveTo>
                <a:lnTo>
                  <a:pt x="4519525" y="0"/>
                </a:lnTo>
                <a:lnTo>
                  <a:pt x="4519525" y="2645656"/>
                </a:lnTo>
                <a:lnTo>
                  <a:pt x="0" y="2645656"/>
                </a:lnTo>
                <a:lnTo>
                  <a:pt x="0" y="0"/>
                </a:lnTo>
                <a:close/>
              </a:path>
            </a:pathLst>
          </a:custGeom>
          <a:blipFill>
            <a:blip r:embed="rId4"/>
            <a:stretch>
              <a:fillRect l="0" t="-9558" r="-11668" b="0"/>
            </a:stretch>
          </a:blipFill>
        </p:spPr>
      </p:sp>
      <p:sp>
        <p:nvSpPr>
          <p:cNvPr name="TextBox 11" id="11"/>
          <p:cNvSpPr txBox="true"/>
          <p:nvPr/>
        </p:nvSpPr>
        <p:spPr>
          <a:xfrm rot="0">
            <a:off x="431508" y="337507"/>
            <a:ext cx="15467632" cy="455524"/>
          </a:xfrm>
          <a:prstGeom prst="rect">
            <a:avLst/>
          </a:prstGeom>
        </p:spPr>
        <p:txBody>
          <a:bodyPr anchor="t" rtlCol="false" tIns="0" lIns="0" bIns="0" rIns="0">
            <a:spAutoFit/>
          </a:bodyPr>
          <a:lstStyle/>
          <a:p>
            <a:pPr algn="l">
              <a:lnSpc>
                <a:spcPts val="3761"/>
              </a:lnSpc>
              <a:spcBef>
                <a:spcPct val="0"/>
              </a:spcBef>
            </a:pPr>
            <a:r>
              <a:rPr lang="en-US" sz="2686">
                <a:solidFill>
                  <a:srgbClr val="004AAD"/>
                </a:solidFill>
                <a:latin typeface="League Spartan"/>
                <a:ea typeface="League Spartan"/>
                <a:cs typeface="League Spartan"/>
                <a:sym typeface="League Spartan"/>
              </a:rPr>
              <a:t>PENYEBUT YANG SAMA </a:t>
            </a:r>
          </a:p>
        </p:txBody>
      </p:sp>
      <p:sp>
        <p:nvSpPr>
          <p:cNvPr name="TextBox 12" id="12"/>
          <p:cNvSpPr txBox="true"/>
          <p:nvPr/>
        </p:nvSpPr>
        <p:spPr>
          <a:xfrm rot="0">
            <a:off x="619336" y="3634704"/>
            <a:ext cx="7545989" cy="1273126"/>
          </a:xfrm>
          <a:prstGeom prst="rect">
            <a:avLst/>
          </a:prstGeom>
        </p:spPr>
        <p:txBody>
          <a:bodyPr anchor="t" rtlCol="false" tIns="0" lIns="0" bIns="0" rIns="0">
            <a:spAutoFit/>
          </a:bodyPr>
          <a:lstStyle/>
          <a:p>
            <a:pPr algn="ctr">
              <a:lnSpc>
                <a:spcPts val="3316"/>
              </a:lnSpc>
              <a:spcBef>
                <a:spcPct val="0"/>
              </a:spcBef>
            </a:pPr>
            <a:r>
              <a:rPr lang="en-US" sz="2369">
                <a:solidFill>
                  <a:srgbClr val="000000"/>
                </a:solidFill>
                <a:latin typeface="Poppins"/>
                <a:ea typeface="Poppins"/>
                <a:cs typeface="Poppins"/>
                <a:sym typeface="Poppins"/>
              </a:rPr>
              <a:t>Pecahan dengan</a:t>
            </a:r>
            <a:r>
              <a:rPr lang="en-US" sz="2369">
                <a:solidFill>
                  <a:srgbClr val="000000"/>
                </a:solidFill>
                <a:latin typeface="Poppins Bold"/>
                <a:ea typeface="Poppins Bold"/>
                <a:cs typeface="Poppins Bold"/>
                <a:sym typeface="Poppins Bold"/>
              </a:rPr>
              <a:t> penyebut yang berbeda</a:t>
            </a:r>
            <a:r>
              <a:rPr lang="en-US" sz="2369">
                <a:solidFill>
                  <a:srgbClr val="000000"/>
                </a:solidFill>
                <a:latin typeface="Poppins"/>
                <a:ea typeface="Poppins"/>
                <a:cs typeface="Poppins"/>
                <a:sym typeface="Poppins"/>
              </a:rPr>
              <a:t> dapat dibandingkan dengan </a:t>
            </a:r>
            <a:r>
              <a:rPr lang="en-US" sz="2369">
                <a:solidFill>
                  <a:srgbClr val="000000"/>
                </a:solidFill>
                <a:latin typeface="Poppins"/>
                <a:ea typeface="Poppins"/>
                <a:cs typeface="Poppins"/>
                <a:sym typeface="Poppins"/>
              </a:rPr>
              <a:t>mengubahnya menjadi pecahan yang memiliki </a:t>
            </a:r>
            <a:r>
              <a:rPr lang="en-US" sz="2369">
                <a:solidFill>
                  <a:srgbClr val="000000"/>
                </a:solidFill>
                <a:latin typeface="Poppins Bold"/>
                <a:ea typeface="Poppins Bold"/>
                <a:cs typeface="Poppins Bold"/>
                <a:sym typeface="Poppins Bold"/>
              </a:rPr>
              <a:t>penyebut yang sama.</a:t>
            </a:r>
          </a:p>
        </p:txBody>
      </p:sp>
      <p:sp>
        <p:nvSpPr>
          <p:cNvPr name="TextBox 13" id="13"/>
          <p:cNvSpPr txBox="true"/>
          <p:nvPr/>
        </p:nvSpPr>
        <p:spPr>
          <a:xfrm rot="0">
            <a:off x="9144000" y="981075"/>
            <a:ext cx="4590549" cy="316073"/>
          </a:xfrm>
          <a:prstGeom prst="rect">
            <a:avLst/>
          </a:prstGeom>
        </p:spPr>
        <p:txBody>
          <a:bodyPr anchor="t" rtlCol="false" tIns="0" lIns="0" bIns="0" rIns="0">
            <a:spAutoFit/>
          </a:bodyPr>
          <a:lstStyle/>
          <a:p>
            <a:pPr algn="ctr">
              <a:lnSpc>
                <a:spcPts val="2481"/>
              </a:lnSpc>
              <a:spcBef>
                <a:spcPct val="0"/>
              </a:spcBef>
            </a:pPr>
            <a:r>
              <a:rPr lang="en-US" sz="1772">
                <a:solidFill>
                  <a:srgbClr val="000000"/>
                </a:solidFill>
                <a:latin typeface="Poppins Bold"/>
                <a:ea typeface="Poppins Bold"/>
                <a:cs typeface="Poppins Bold"/>
                <a:sym typeface="Poppins Bold"/>
              </a:rPr>
              <a:t>Contohnya: </a:t>
            </a:r>
          </a:p>
        </p:txBody>
      </p:sp>
      <p:sp>
        <p:nvSpPr>
          <p:cNvPr name="TextBox 14" id="14"/>
          <p:cNvSpPr txBox="true"/>
          <p:nvPr/>
        </p:nvSpPr>
        <p:spPr>
          <a:xfrm rot="0">
            <a:off x="619336" y="5069756"/>
            <a:ext cx="7545989" cy="1692160"/>
          </a:xfrm>
          <a:prstGeom prst="rect">
            <a:avLst/>
          </a:prstGeom>
        </p:spPr>
        <p:txBody>
          <a:bodyPr anchor="t" rtlCol="false" tIns="0" lIns="0" bIns="0" rIns="0">
            <a:spAutoFit/>
          </a:bodyPr>
          <a:lstStyle/>
          <a:p>
            <a:pPr algn="ctr">
              <a:lnSpc>
                <a:spcPts val="3316"/>
              </a:lnSpc>
              <a:spcBef>
                <a:spcPct val="0"/>
              </a:spcBef>
            </a:pPr>
            <a:r>
              <a:rPr lang="en-US" sz="2369">
                <a:solidFill>
                  <a:srgbClr val="000000"/>
                </a:solidFill>
                <a:latin typeface="Poppins"/>
                <a:ea typeface="Poppins"/>
                <a:cs typeface="Poppins"/>
                <a:sym typeface="Poppins"/>
              </a:rPr>
              <a:t>Menemukan</a:t>
            </a:r>
            <a:r>
              <a:rPr lang="en-US" sz="2369">
                <a:solidFill>
                  <a:srgbClr val="000000"/>
                </a:solidFill>
                <a:latin typeface="Poppins Bold"/>
                <a:ea typeface="Poppins Bold"/>
                <a:cs typeface="Poppins Bold"/>
                <a:sym typeface="Poppins Bold"/>
              </a:rPr>
              <a:t> penyebut yang sama berarti</a:t>
            </a:r>
            <a:r>
              <a:rPr lang="en-US" sz="2369">
                <a:solidFill>
                  <a:srgbClr val="000000"/>
                </a:solidFill>
                <a:latin typeface="Poppins"/>
                <a:ea typeface="Poppins"/>
                <a:cs typeface="Poppins"/>
                <a:sym typeface="Poppins"/>
              </a:rPr>
              <a:t> mengubah pecahan dengan </a:t>
            </a:r>
            <a:r>
              <a:rPr lang="en-US" sz="2369">
                <a:solidFill>
                  <a:srgbClr val="000000"/>
                </a:solidFill>
                <a:latin typeface="Poppins"/>
                <a:ea typeface="Poppins"/>
                <a:cs typeface="Poppins"/>
                <a:sym typeface="Poppins"/>
              </a:rPr>
              <a:t>penyebut yang berbeda menjadi pecahan senilai dengan penyebut yang sama.</a:t>
            </a:r>
          </a:p>
        </p:txBody>
      </p:sp>
      <p:sp>
        <p:nvSpPr>
          <p:cNvPr name="TextBox 15" id="15"/>
          <p:cNvSpPr txBox="true"/>
          <p:nvPr/>
        </p:nvSpPr>
        <p:spPr>
          <a:xfrm rot="0">
            <a:off x="9429475" y="4853874"/>
            <a:ext cx="6136608" cy="2111194"/>
          </a:xfrm>
          <a:prstGeom prst="rect">
            <a:avLst/>
          </a:prstGeom>
        </p:spPr>
        <p:txBody>
          <a:bodyPr anchor="t" rtlCol="false" tIns="0" lIns="0" bIns="0" rIns="0">
            <a:spAutoFit/>
          </a:bodyPr>
          <a:lstStyle/>
          <a:p>
            <a:pPr algn="ctr">
              <a:lnSpc>
                <a:spcPts val="3316"/>
              </a:lnSpc>
            </a:pPr>
            <a:r>
              <a:rPr lang="en-US" sz="2369">
                <a:solidFill>
                  <a:srgbClr val="000000"/>
                </a:solidFill>
                <a:latin typeface="Poppins Bold"/>
                <a:ea typeface="Poppins Bold"/>
                <a:cs typeface="Poppins Bold"/>
                <a:sym typeface="Poppins Bold"/>
              </a:rPr>
              <a:t>Langkah yang harus ditempuh siswa: </a:t>
            </a:r>
          </a:p>
          <a:p>
            <a:pPr algn="l" marL="511489" indent="-255744" lvl="1">
              <a:lnSpc>
                <a:spcPts val="3316"/>
              </a:lnSpc>
              <a:buAutoNum type="arabicPeriod" startAt="1"/>
            </a:pPr>
            <a:r>
              <a:rPr lang="en-US" sz="2369">
                <a:solidFill>
                  <a:srgbClr val="000000"/>
                </a:solidFill>
                <a:latin typeface="Poppins"/>
                <a:ea typeface="Poppins"/>
                <a:cs typeface="Poppins"/>
                <a:sym typeface="Poppins"/>
              </a:rPr>
              <a:t> Membuat pecahan dengan membuat pecahan berukuran sama </a:t>
            </a:r>
          </a:p>
          <a:p>
            <a:pPr algn="l" marL="511489" indent="-255744" lvl="1">
              <a:lnSpc>
                <a:spcPts val="3316"/>
              </a:lnSpc>
              <a:spcBef>
                <a:spcPct val="0"/>
              </a:spcBef>
              <a:buAutoNum type="arabicPeriod" startAt="1"/>
            </a:pPr>
            <a:r>
              <a:rPr lang="en-US" sz="2369">
                <a:solidFill>
                  <a:srgbClr val="000000"/>
                </a:solidFill>
                <a:latin typeface="Poppins"/>
                <a:ea typeface="Poppins"/>
                <a:cs typeface="Poppins"/>
                <a:sym typeface="Poppins"/>
              </a:rPr>
              <a:t>Menyamakan Penyebut dengan langkah: </a:t>
            </a:r>
          </a:p>
        </p:txBody>
      </p:sp>
      <p:sp>
        <p:nvSpPr>
          <p:cNvPr name="TextBox 16" id="16"/>
          <p:cNvSpPr txBox="true"/>
          <p:nvPr/>
        </p:nvSpPr>
        <p:spPr>
          <a:xfrm rot="0">
            <a:off x="1028700" y="7092835"/>
            <a:ext cx="10410574" cy="2111194"/>
          </a:xfrm>
          <a:prstGeom prst="rect">
            <a:avLst/>
          </a:prstGeom>
        </p:spPr>
        <p:txBody>
          <a:bodyPr anchor="t" rtlCol="false" tIns="0" lIns="0" bIns="0" rIns="0">
            <a:spAutoFit/>
          </a:bodyPr>
          <a:lstStyle/>
          <a:p>
            <a:pPr algn="ctr">
              <a:lnSpc>
                <a:spcPts val="3316"/>
              </a:lnSpc>
            </a:pPr>
            <a:r>
              <a:rPr lang="en-US" sz="2369">
                <a:solidFill>
                  <a:srgbClr val="000000"/>
                </a:solidFill>
                <a:latin typeface="Poppins Bold"/>
                <a:ea typeface="Poppins Bold"/>
                <a:cs typeface="Poppins Bold"/>
                <a:sym typeface="Poppins Bold"/>
              </a:rPr>
              <a:t>Catatan</a:t>
            </a:r>
            <a:r>
              <a:rPr lang="en-US" sz="2369">
                <a:solidFill>
                  <a:srgbClr val="000000"/>
                </a:solidFill>
                <a:latin typeface="Poppins"/>
                <a:ea typeface="Poppins"/>
                <a:cs typeface="Poppins"/>
                <a:sym typeface="Poppins"/>
              </a:rPr>
              <a:t>: </a:t>
            </a:r>
          </a:p>
          <a:p>
            <a:pPr algn="ctr">
              <a:lnSpc>
                <a:spcPts val="3316"/>
              </a:lnSpc>
              <a:spcBef>
                <a:spcPct val="0"/>
              </a:spcBef>
            </a:pPr>
            <a:r>
              <a:rPr lang="en-US" sz="2369">
                <a:solidFill>
                  <a:srgbClr val="000000"/>
                </a:solidFill>
                <a:latin typeface="Poppins"/>
                <a:ea typeface="Poppins"/>
                <a:cs typeface="Poppins"/>
                <a:sym typeface="Poppins"/>
              </a:rPr>
              <a:t>Pecahan dengan penyebut berbeda dapat dibandingkan dengan mengubahnya menjadi pecahan dengan penyebut yang sama. untuk mengubah beberapa pecahan menjadi penyebut yang sama tanp mengubah ukuran setiap pecahan </a:t>
            </a:r>
            <a:r>
              <a:rPr lang="en-US" sz="2369">
                <a:solidFill>
                  <a:srgbClr val="000000"/>
                </a:solidFill>
                <a:latin typeface="Poppins Bold"/>
                <a:ea typeface="Poppins Bold"/>
                <a:cs typeface="Poppins Bold"/>
                <a:sym typeface="Poppins Bold"/>
              </a:rPr>
              <a:t>disebut komuter.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95774" y="9258300"/>
            <a:ext cx="4053826" cy="3086100"/>
            <a:chOff x="0" y="0"/>
            <a:chExt cx="1067674" cy="812800"/>
          </a:xfrm>
        </p:grpSpPr>
        <p:sp>
          <p:nvSpPr>
            <p:cNvPr name="Freeform 3" id="3"/>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4" id="4"/>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3872228" y="-2293069"/>
            <a:ext cx="4053826" cy="3086100"/>
            <a:chOff x="0" y="0"/>
            <a:chExt cx="1067674" cy="812800"/>
          </a:xfrm>
        </p:grpSpPr>
        <p:sp>
          <p:nvSpPr>
            <p:cNvPr name="Freeform 6" id="6"/>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7" id="7"/>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679776" y="396515"/>
            <a:ext cx="6048143" cy="9493969"/>
          </a:xfrm>
          <a:custGeom>
            <a:avLst/>
            <a:gdLst/>
            <a:ahLst/>
            <a:cxnLst/>
            <a:rect r="r" b="b" t="t" l="l"/>
            <a:pathLst>
              <a:path h="9493969" w="6048143">
                <a:moveTo>
                  <a:pt x="0" y="0"/>
                </a:moveTo>
                <a:lnTo>
                  <a:pt x="6048144" y="0"/>
                </a:lnTo>
                <a:lnTo>
                  <a:pt x="6048144" y="9493970"/>
                </a:lnTo>
                <a:lnTo>
                  <a:pt x="0" y="9493970"/>
                </a:lnTo>
                <a:lnTo>
                  <a:pt x="0" y="0"/>
                </a:lnTo>
                <a:close/>
              </a:path>
            </a:pathLst>
          </a:custGeom>
          <a:blipFill>
            <a:blip r:embed="rId2"/>
            <a:stretch>
              <a:fillRect l="0" t="0" r="0" b="0"/>
            </a:stretch>
          </a:blipFill>
        </p:spPr>
      </p:sp>
      <p:sp>
        <p:nvSpPr>
          <p:cNvPr name="Freeform 9" id="9"/>
          <p:cNvSpPr/>
          <p:nvPr/>
        </p:nvSpPr>
        <p:spPr>
          <a:xfrm flipH="false" flipV="false" rot="0">
            <a:off x="9144000" y="396515"/>
            <a:ext cx="6032321" cy="7235348"/>
          </a:xfrm>
          <a:custGeom>
            <a:avLst/>
            <a:gdLst/>
            <a:ahLst/>
            <a:cxnLst/>
            <a:rect r="r" b="b" t="t" l="l"/>
            <a:pathLst>
              <a:path h="7235348" w="6032321">
                <a:moveTo>
                  <a:pt x="0" y="0"/>
                </a:moveTo>
                <a:lnTo>
                  <a:pt x="6032321" y="0"/>
                </a:lnTo>
                <a:lnTo>
                  <a:pt x="6032321" y="7235348"/>
                </a:lnTo>
                <a:lnTo>
                  <a:pt x="0" y="7235348"/>
                </a:lnTo>
                <a:lnTo>
                  <a:pt x="0" y="0"/>
                </a:lnTo>
                <a:close/>
              </a:path>
            </a:pathLst>
          </a:custGeom>
          <a:blipFill>
            <a:blip r:embed="rId3"/>
            <a:stretch>
              <a:fillRect l="0" t="0" r="0" b="0"/>
            </a:stretch>
          </a:blipFill>
        </p:spPr>
      </p:sp>
      <p:sp>
        <p:nvSpPr>
          <p:cNvPr name="TextBox 10" id="10"/>
          <p:cNvSpPr txBox="true"/>
          <p:nvPr/>
        </p:nvSpPr>
        <p:spPr>
          <a:xfrm rot="0">
            <a:off x="9713311" y="7940246"/>
            <a:ext cx="7545989" cy="1692160"/>
          </a:xfrm>
          <a:prstGeom prst="rect">
            <a:avLst/>
          </a:prstGeom>
        </p:spPr>
        <p:txBody>
          <a:bodyPr anchor="t" rtlCol="false" tIns="0" lIns="0" bIns="0" rIns="0">
            <a:spAutoFit/>
          </a:bodyPr>
          <a:lstStyle/>
          <a:p>
            <a:pPr algn="ctr">
              <a:lnSpc>
                <a:spcPts val="3316"/>
              </a:lnSpc>
            </a:pPr>
            <a:r>
              <a:rPr lang="en-US" sz="2369">
                <a:solidFill>
                  <a:srgbClr val="000000"/>
                </a:solidFill>
                <a:latin typeface="Poppins Bold"/>
                <a:ea typeface="Poppins Bold"/>
                <a:cs typeface="Poppins Bold"/>
                <a:sym typeface="Poppins Bold"/>
              </a:rPr>
              <a:t>Menyederhanakan pecahan berarti </a:t>
            </a:r>
            <a:r>
              <a:rPr lang="en-US" sz="2369">
                <a:solidFill>
                  <a:srgbClr val="000000"/>
                </a:solidFill>
                <a:latin typeface="Poppins"/>
                <a:ea typeface="Poppins"/>
                <a:cs typeface="Poppins"/>
                <a:sym typeface="Poppins"/>
              </a:rPr>
              <a:t>membagi pembilang dan </a:t>
            </a:r>
            <a:r>
              <a:rPr lang="en-US" sz="2369">
                <a:solidFill>
                  <a:srgbClr val="000000"/>
                </a:solidFill>
                <a:latin typeface="Poppins"/>
                <a:ea typeface="Poppins"/>
                <a:cs typeface="Poppins"/>
                <a:sym typeface="Poppins"/>
              </a:rPr>
              <a:t>penyebut dengan faktor persekutuan agar menghasilkan pecahan yang</a:t>
            </a:r>
          </a:p>
          <a:p>
            <a:pPr algn="ctr">
              <a:lnSpc>
                <a:spcPts val="3316"/>
              </a:lnSpc>
              <a:spcBef>
                <a:spcPct val="0"/>
              </a:spcBef>
            </a:pPr>
            <a:r>
              <a:rPr lang="en-US" sz="2369">
                <a:solidFill>
                  <a:srgbClr val="000000"/>
                </a:solidFill>
                <a:latin typeface="Poppins"/>
                <a:ea typeface="Poppins"/>
                <a:cs typeface="Poppins"/>
                <a:sym typeface="Poppins"/>
              </a:rPr>
              <a:t>lebih sederhana.</a:t>
            </a:r>
          </a:p>
        </p:txBody>
      </p:sp>
    </p:spTree>
  </p:cSld>
  <p:clrMapOvr>
    <a:masterClrMapping/>
  </p:clrMapOvr>
</p:sld>
</file>

<file path=ppt/slides/slide17.xml><?xml version="1.0" encoding="utf-8"?>
<p:sld xmlns:p="http://schemas.openxmlformats.org/presentationml/2006/main" xmlns:a="http://schemas.openxmlformats.org/drawingml/2006/main">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0" y="3334811"/>
            <a:ext cx="18288000" cy="3617379"/>
            <a:chOff x="0" y="0"/>
            <a:chExt cx="4816593" cy="952725"/>
          </a:xfrm>
        </p:grpSpPr>
        <p:sp>
          <p:nvSpPr>
            <p:cNvPr name="Freeform 3" id="3"/>
            <p:cNvSpPr/>
            <p:nvPr/>
          </p:nvSpPr>
          <p:spPr>
            <a:xfrm flipH="false" flipV="false" rot="0">
              <a:off x="0" y="0"/>
              <a:ext cx="4816592" cy="952725"/>
            </a:xfrm>
            <a:custGeom>
              <a:avLst/>
              <a:gdLst/>
              <a:ahLst/>
              <a:cxnLst/>
              <a:rect r="r" b="b" t="t" l="l"/>
              <a:pathLst>
                <a:path h="952725" w="4816592">
                  <a:moveTo>
                    <a:pt x="0" y="0"/>
                  </a:moveTo>
                  <a:lnTo>
                    <a:pt x="4816592" y="0"/>
                  </a:lnTo>
                  <a:lnTo>
                    <a:pt x="4816592" y="952725"/>
                  </a:lnTo>
                  <a:lnTo>
                    <a:pt x="0" y="952725"/>
                  </a:lnTo>
                  <a:close/>
                </a:path>
              </a:pathLst>
            </a:custGeom>
            <a:solidFill>
              <a:srgbClr val="EAEAEA"/>
            </a:solidFill>
          </p:spPr>
        </p:sp>
        <p:sp>
          <p:nvSpPr>
            <p:cNvPr name="TextBox 4" id="4"/>
            <p:cNvSpPr txBox="true"/>
            <p:nvPr/>
          </p:nvSpPr>
          <p:spPr>
            <a:xfrm>
              <a:off x="0" y="-47625"/>
              <a:ext cx="4816593" cy="100035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3008157" y="4177811"/>
            <a:ext cx="12271686" cy="1022774"/>
          </a:xfrm>
          <a:prstGeom prst="rect">
            <a:avLst/>
          </a:prstGeom>
        </p:spPr>
        <p:txBody>
          <a:bodyPr anchor="t" rtlCol="false" tIns="0" lIns="0" bIns="0" rIns="0">
            <a:spAutoFit/>
          </a:bodyPr>
          <a:lstStyle/>
          <a:p>
            <a:pPr algn="ctr">
              <a:lnSpc>
                <a:spcPts val="8382"/>
              </a:lnSpc>
              <a:spcBef>
                <a:spcPct val="0"/>
              </a:spcBef>
            </a:pPr>
            <a:r>
              <a:rPr lang="en-US" sz="5987">
                <a:solidFill>
                  <a:srgbClr val="004AAD"/>
                </a:solidFill>
                <a:latin typeface="League Spartan"/>
                <a:ea typeface="League Spartan"/>
                <a:cs typeface="League Spartan"/>
                <a:sym typeface="League Spartan"/>
              </a:rPr>
              <a:t>TERIMONG GEUNASEH</a:t>
            </a:r>
          </a:p>
        </p:txBody>
      </p:sp>
      <p:sp>
        <p:nvSpPr>
          <p:cNvPr name="TextBox 6" id="6"/>
          <p:cNvSpPr txBox="true"/>
          <p:nvPr/>
        </p:nvSpPr>
        <p:spPr>
          <a:xfrm rot="0">
            <a:off x="5586887" y="5694360"/>
            <a:ext cx="7114225" cy="706730"/>
          </a:xfrm>
          <a:prstGeom prst="rect">
            <a:avLst/>
          </a:prstGeom>
        </p:spPr>
        <p:txBody>
          <a:bodyPr anchor="t" rtlCol="false" tIns="0" lIns="0" bIns="0" rIns="0">
            <a:spAutoFit/>
          </a:bodyPr>
          <a:lstStyle/>
          <a:p>
            <a:pPr algn="ctr" marL="0" indent="0" lvl="0">
              <a:lnSpc>
                <a:spcPts val="5885"/>
              </a:lnSpc>
              <a:spcBef>
                <a:spcPct val="0"/>
              </a:spcBef>
            </a:pPr>
            <a:r>
              <a:rPr lang="en-US" sz="4204">
                <a:solidFill>
                  <a:srgbClr val="000000"/>
                </a:solidFill>
                <a:latin typeface="Canva Sans"/>
                <a:ea typeface="Canva Sans"/>
                <a:cs typeface="Canva Sans"/>
                <a:sym typeface="Canva Sans"/>
              </a:rPr>
              <a:t>mutia@uui.ac.id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0" y="6207219"/>
            <a:ext cx="18288000" cy="4209956"/>
            <a:chOff x="0" y="0"/>
            <a:chExt cx="4816593" cy="1108795"/>
          </a:xfrm>
        </p:grpSpPr>
        <p:sp>
          <p:nvSpPr>
            <p:cNvPr name="Freeform 4" id="4"/>
            <p:cNvSpPr/>
            <p:nvPr/>
          </p:nvSpPr>
          <p:spPr>
            <a:xfrm flipH="false" flipV="false" rot="0">
              <a:off x="0" y="0"/>
              <a:ext cx="4816592" cy="1108795"/>
            </a:xfrm>
            <a:custGeom>
              <a:avLst/>
              <a:gdLst/>
              <a:ahLst/>
              <a:cxnLst/>
              <a:rect r="r" b="b" t="t" l="l"/>
              <a:pathLst>
                <a:path h="1108795" w="4816592">
                  <a:moveTo>
                    <a:pt x="21590" y="0"/>
                  </a:moveTo>
                  <a:lnTo>
                    <a:pt x="4795002" y="0"/>
                  </a:lnTo>
                  <a:cubicBezTo>
                    <a:pt x="4800728" y="0"/>
                    <a:pt x="4806220" y="2275"/>
                    <a:pt x="4810269" y="6324"/>
                  </a:cubicBezTo>
                  <a:cubicBezTo>
                    <a:pt x="4814318" y="10372"/>
                    <a:pt x="4816592" y="15864"/>
                    <a:pt x="4816592" y="21590"/>
                  </a:cubicBezTo>
                  <a:lnTo>
                    <a:pt x="4816592" y="1087205"/>
                  </a:lnTo>
                  <a:cubicBezTo>
                    <a:pt x="4816592" y="1099129"/>
                    <a:pt x="4806926" y="1108795"/>
                    <a:pt x="4795002" y="1108795"/>
                  </a:cubicBezTo>
                  <a:lnTo>
                    <a:pt x="21590" y="1108795"/>
                  </a:lnTo>
                  <a:cubicBezTo>
                    <a:pt x="15864" y="1108795"/>
                    <a:pt x="10372" y="1106520"/>
                    <a:pt x="6324" y="1102471"/>
                  </a:cubicBezTo>
                  <a:cubicBezTo>
                    <a:pt x="2275" y="1098422"/>
                    <a:pt x="0" y="1092931"/>
                    <a:pt x="0" y="1087205"/>
                  </a:cubicBezTo>
                  <a:lnTo>
                    <a:pt x="0" y="21590"/>
                  </a:lnTo>
                  <a:cubicBezTo>
                    <a:pt x="0" y="9666"/>
                    <a:pt x="9666" y="0"/>
                    <a:pt x="21590" y="0"/>
                  </a:cubicBez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47625"/>
              <a:ext cx="4816593" cy="115642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2880436" y="3904038"/>
            <a:ext cx="5657850" cy="565785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9749714" y="3904038"/>
            <a:ext cx="5657850" cy="565785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070216" y="3960960"/>
            <a:ext cx="5297340" cy="529734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9929970" y="3960960"/>
            <a:ext cx="5297340" cy="529734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3980913" y="2024044"/>
            <a:ext cx="10896636" cy="925819"/>
          </a:xfrm>
          <a:prstGeom prst="rect">
            <a:avLst/>
          </a:prstGeom>
        </p:spPr>
        <p:txBody>
          <a:bodyPr anchor="t" rtlCol="false" tIns="0" lIns="0" bIns="0" rIns="0">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INDIKATOR KEBERHASILAN </a:t>
            </a:r>
          </a:p>
        </p:txBody>
      </p:sp>
      <p:sp>
        <p:nvSpPr>
          <p:cNvPr name="TextBox 19" id="19"/>
          <p:cNvSpPr txBox="true"/>
          <p:nvPr/>
        </p:nvSpPr>
        <p:spPr>
          <a:xfrm rot="0">
            <a:off x="3729904" y="4598332"/>
            <a:ext cx="3958914" cy="1608887"/>
          </a:xfrm>
          <a:prstGeom prst="rect">
            <a:avLst/>
          </a:prstGeom>
        </p:spPr>
        <p:txBody>
          <a:bodyPr anchor="t" rtlCol="false" tIns="0" lIns="0" bIns="0" rIns="0">
            <a:spAutoFit/>
          </a:bodyPr>
          <a:lstStyle/>
          <a:p>
            <a:pPr algn="ctr">
              <a:lnSpc>
                <a:spcPts val="3176"/>
              </a:lnSpc>
              <a:spcBef>
                <a:spcPct val="0"/>
              </a:spcBef>
            </a:pPr>
            <a:r>
              <a:rPr lang="en-US" sz="2269">
                <a:solidFill>
                  <a:srgbClr val="000000"/>
                </a:solidFill>
                <a:latin typeface="Poppins"/>
                <a:ea typeface="Poppins"/>
                <a:cs typeface="Poppins"/>
                <a:sym typeface="Poppins"/>
              </a:rPr>
              <a:t>Mahasiswa mampu mendefinisikan pecahan sederhana dan menjelaskan ciri-cirinya </a:t>
            </a:r>
          </a:p>
        </p:txBody>
      </p:sp>
      <p:sp>
        <p:nvSpPr>
          <p:cNvPr name="TextBox 20" id="20"/>
          <p:cNvSpPr txBox="true"/>
          <p:nvPr/>
        </p:nvSpPr>
        <p:spPr>
          <a:xfrm rot="0">
            <a:off x="10599183" y="4556800"/>
            <a:ext cx="3958914" cy="2176162"/>
          </a:xfrm>
          <a:prstGeom prst="rect">
            <a:avLst/>
          </a:prstGeom>
        </p:spPr>
        <p:txBody>
          <a:bodyPr anchor="t" rtlCol="false" tIns="0" lIns="0" bIns="0" rIns="0">
            <a:spAutoFit/>
          </a:bodyPr>
          <a:lstStyle/>
          <a:p>
            <a:pPr algn="ctr">
              <a:lnSpc>
                <a:spcPts val="2896"/>
              </a:lnSpc>
              <a:spcBef>
                <a:spcPct val="0"/>
              </a:spcBef>
            </a:pPr>
            <a:r>
              <a:rPr lang="en-US" sz="2069">
                <a:solidFill>
                  <a:srgbClr val="000000"/>
                </a:solidFill>
                <a:latin typeface="Poppins"/>
                <a:ea typeface="Poppins"/>
                <a:cs typeface="Poppins"/>
                <a:sym typeface="Poppins"/>
              </a:rPr>
              <a:t>Mahasiswa mampu membandingkan pecahan yang diberikan dan menentukan mana yang merupakan pecahan sederhana</a:t>
            </a:r>
          </a:p>
        </p:txBody>
      </p:sp>
      <p:sp>
        <p:nvSpPr>
          <p:cNvPr name="TextBox 21" id="21"/>
          <p:cNvSpPr txBox="true"/>
          <p:nvPr/>
        </p:nvSpPr>
        <p:spPr>
          <a:xfrm rot="0">
            <a:off x="3729904" y="6540947"/>
            <a:ext cx="3958914" cy="2008849"/>
          </a:xfrm>
          <a:prstGeom prst="rect">
            <a:avLst/>
          </a:prstGeom>
        </p:spPr>
        <p:txBody>
          <a:bodyPr anchor="t" rtlCol="false" tIns="0" lIns="0" bIns="0" rIns="0">
            <a:spAutoFit/>
          </a:bodyPr>
          <a:lstStyle/>
          <a:p>
            <a:pPr algn="ctr">
              <a:lnSpc>
                <a:spcPts val="3176"/>
              </a:lnSpc>
              <a:spcBef>
                <a:spcPct val="0"/>
              </a:spcBef>
            </a:pPr>
            <a:r>
              <a:rPr lang="en-US" sz="2269">
                <a:solidFill>
                  <a:srgbClr val="000000"/>
                </a:solidFill>
                <a:latin typeface="Poppins"/>
                <a:ea typeface="Poppins"/>
                <a:cs typeface="Poppins"/>
                <a:sym typeface="Poppins"/>
              </a:rPr>
              <a:t>Mahasiswa mampu mengindentifikasi pecahan sederhana dari beberapa pecahan yang diberikan tanpa bantuan</a:t>
            </a:r>
          </a:p>
        </p:txBody>
      </p:sp>
      <p:sp>
        <p:nvSpPr>
          <p:cNvPr name="TextBox 22" id="22"/>
          <p:cNvSpPr txBox="true"/>
          <p:nvPr/>
        </p:nvSpPr>
        <p:spPr>
          <a:xfrm rot="0">
            <a:off x="10599183" y="6949993"/>
            <a:ext cx="3958914" cy="1721414"/>
          </a:xfrm>
          <a:prstGeom prst="rect">
            <a:avLst/>
          </a:prstGeom>
        </p:spPr>
        <p:txBody>
          <a:bodyPr anchor="t" rtlCol="false" tIns="0" lIns="0" bIns="0" rIns="0">
            <a:spAutoFit/>
          </a:bodyPr>
          <a:lstStyle/>
          <a:p>
            <a:pPr algn="ctr">
              <a:lnSpc>
                <a:spcPts val="2756"/>
              </a:lnSpc>
              <a:spcBef>
                <a:spcPct val="0"/>
              </a:spcBef>
            </a:pPr>
            <a:r>
              <a:rPr lang="en-US" sz="1969">
                <a:solidFill>
                  <a:srgbClr val="000000"/>
                </a:solidFill>
                <a:latin typeface="Poppins"/>
                <a:ea typeface="Poppins"/>
                <a:cs typeface="Poppins"/>
                <a:sym typeface="Poppins"/>
              </a:rPr>
              <a:t>Mahasiswa mampu dengan tepat dan konsisten menemukenali pecahan sederhana dalam berbagai set pecahan yang diberikan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255272" y="-896443"/>
            <a:ext cx="1378419" cy="12079887"/>
            <a:chOff x="0" y="0"/>
            <a:chExt cx="363040" cy="3181534"/>
          </a:xfrm>
        </p:grpSpPr>
        <p:sp>
          <p:nvSpPr>
            <p:cNvPr name="Freeform 3" id="3"/>
            <p:cNvSpPr/>
            <p:nvPr/>
          </p:nvSpPr>
          <p:spPr>
            <a:xfrm flipH="false" flipV="false" rot="0">
              <a:off x="0" y="0"/>
              <a:ext cx="363040" cy="3181534"/>
            </a:xfrm>
            <a:custGeom>
              <a:avLst/>
              <a:gdLst/>
              <a:ahLst/>
              <a:cxnLst/>
              <a:rect r="r" b="b" t="t" l="l"/>
              <a:pathLst>
                <a:path h="3181534" w="363040">
                  <a:moveTo>
                    <a:pt x="181520" y="0"/>
                  </a:moveTo>
                  <a:lnTo>
                    <a:pt x="181520" y="0"/>
                  </a:lnTo>
                  <a:cubicBezTo>
                    <a:pt x="281771" y="0"/>
                    <a:pt x="363040" y="81269"/>
                    <a:pt x="363040" y="181520"/>
                  </a:cubicBezTo>
                  <a:lnTo>
                    <a:pt x="363040" y="3000014"/>
                  </a:lnTo>
                  <a:cubicBezTo>
                    <a:pt x="363040" y="3100265"/>
                    <a:pt x="281771" y="3181534"/>
                    <a:pt x="181520" y="3181534"/>
                  </a:cubicBezTo>
                  <a:lnTo>
                    <a:pt x="181520" y="3181534"/>
                  </a:lnTo>
                  <a:cubicBezTo>
                    <a:pt x="81269" y="3181534"/>
                    <a:pt x="0" y="3100265"/>
                    <a:pt x="0" y="3000014"/>
                  </a:cubicBezTo>
                  <a:lnTo>
                    <a:pt x="0" y="181520"/>
                  </a:lnTo>
                  <a:cubicBezTo>
                    <a:pt x="0" y="81269"/>
                    <a:pt x="81269" y="0"/>
                    <a:pt x="181520" y="0"/>
                  </a:cubicBezTo>
                  <a:close/>
                </a:path>
              </a:pathLst>
            </a:custGeom>
            <a:gradFill rotWithShape="true">
              <a:gsLst>
                <a:gs pos="0">
                  <a:srgbClr val="000000">
                    <a:alpha val="100000"/>
                  </a:srgbClr>
                </a:gs>
                <a:gs pos="100000">
                  <a:srgbClr val="3533CD">
                    <a:alpha val="100000"/>
                  </a:srgbClr>
                </a:gs>
              </a:gsLst>
              <a:lin ang="0"/>
            </a:gradFill>
          </p:spPr>
        </p:sp>
        <p:sp>
          <p:nvSpPr>
            <p:cNvPr name="TextBox 4" id="4"/>
            <p:cNvSpPr txBox="true"/>
            <p:nvPr/>
          </p:nvSpPr>
          <p:spPr>
            <a:xfrm>
              <a:off x="0" y="-47625"/>
              <a:ext cx="363040" cy="3229159"/>
            </a:xfrm>
            <a:prstGeom prst="rect">
              <a:avLst/>
            </a:prstGeom>
          </p:spPr>
          <p:txBody>
            <a:bodyPr anchor="ctr" rtlCol="false" tIns="50800" lIns="50800" bIns="50800" rIns="50800"/>
            <a:lstStyle/>
            <a:p>
              <a:pPr algn="ctr">
                <a:lnSpc>
                  <a:spcPts val="2659"/>
                </a:lnSpc>
              </a:pPr>
            </a:p>
          </p:txBody>
        </p:sp>
      </p:grpSp>
      <p:grpSp>
        <p:nvGrpSpPr>
          <p:cNvPr name="Group 5" id="5"/>
          <p:cNvGrpSpPr>
            <a:grpSpLocks noChangeAspect="true"/>
          </p:cNvGrpSpPr>
          <p:nvPr/>
        </p:nvGrpSpPr>
        <p:grpSpPr>
          <a:xfrm rot="0">
            <a:off x="13331169" y="5040823"/>
            <a:ext cx="4182953" cy="4320154"/>
            <a:chOff x="0" y="0"/>
            <a:chExt cx="6350000" cy="6558280"/>
          </a:xfrm>
        </p:grpSpPr>
        <p:sp>
          <p:nvSpPr>
            <p:cNvPr name="Freeform 6" id="6"/>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a:stretch>
                <a:fillRect l="-22295" t="0" r="-22295" b="0"/>
              </a:stretch>
            </a:blipFill>
          </p:spPr>
        </p:sp>
        <p:sp>
          <p:nvSpPr>
            <p:cNvPr name="Freeform 7" id="7"/>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sp>
      </p:grpSp>
      <p:grpSp>
        <p:nvGrpSpPr>
          <p:cNvPr name="Group 8" id="8"/>
          <p:cNvGrpSpPr>
            <a:grpSpLocks noChangeAspect="true"/>
          </p:cNvGrpSpPr>
          <p:nvPr/>
        </p:nvGrpSpPr>
        <p:grpSpPr>
          <a:xfrm rot="0">
            <a:off x="10665562" y="926023"/>
            <a:ext cx="4182953" cy="4320154"/>
            <a:chOff x="0" y="0"/>
            <a:chExt cx="6350000" cy="6558280"/>
          </a:xfrm>
        </p:grpSpPr>
        <p:sp>
          <p:nvSpPr>
            <p:cNvPr name="Freeform 9" id="9"/>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33547" t="0" r="-33547" b="0"/>
              </a:stretch>
            </a:blipFill>
          </p:spPr>
        </p:sp>
        <p:sp>
          <p:nvSpPr>
            <p:cNvPr name="Freeform 10" id="10"/>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574874"/>
            </a:solidFill>
          </p:spPr>
        </p:sp>
      </p:grpSp>
      <p:grpSp>
        <p:nvGrpSpPr>
          <p:cNvPr name="Group 11" id="11"/>
          <p:cNvGrpSpPr/>
          <p:nvPr/>
        </p:nvGrpSpPr>
        <p:grpSpPr>
          <a:xfrm rot="0">
            <a:off x="6505147" y="9258300"/>
            <a:ext cx="3086100" cy="308610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0000">
                    <a:alpha val="100000"/>
                  </a:srgbClr>
                </a:gs>
                <a:gs pos="100000">
                  <a:srgbClr val="3533CD">
                    <a:alpha val="100000"/>
                  </a:srgbClr>
                </a:gs>
              </a:gsLst>
              <a:lin ang="0"/>
            </a:gradFill>
          </p:spPr>
        </p:sp>
        <p:sp>
          <p:nvSpPr>
            <p:cNvPr name="TextBox 13" id="13"/>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028700" y="7200900"/>
            <a:ext cx="11575938" cy="1173370"/>
            <a:chOff x="0" y="0"/>
            <a:chExt cx="3048807" cy="309036"/>
          </a:xfrm>
        </p:grpSpPr>
        <p:sp>
          <p:nvSpPr>
            <p:cNvPr name="Freeform 15" id="15"/>
            <p:cNvSpPr/>
            <p:nvPr/>
          </p:nvSpPr>
          <p:spPr>
            <a:xfrm flipH="false" flipV="false" rot="0">
              <a:off x="0" y="0"/>
              <a:ext cx="3048807" cy="309036"/>
            </a:xfrm>
            <a:custGeom>
              <a:avLst/>
              <a:gdLst/>
              <a:ahLst/>
              <a:cxnLst/>
              <a:rect r="r" b="b" t="t" l="l"/>
              <a:pathLst>
                <a:path h="309036" w="3048807">
                  <a:moveTo>
                    <a:pt x="34109" y="0"/>
                  </a:moveTo>
                  <a:lnTo>
                    <a:pt x="3014698" y="0"/>
                  </a:lnTo>
                  <a:cubicBezTo>
                    <a:pt x="3023745" y="0"/>
                    <a:pt x="3032420" y="3594"/>
                    <a:pt x="3038817" y="9990"/>
                  </a:cubicBezTo>
                  <a:cubicBezTo>
                    <a:pt x="3045213" y="16387"/>
                    <a:pt x="3048807" y="25062"/>
                    <a:pt x="3048807" y="34109"/>
                  </a:cubicBezTo>
                  <a:lnTo>
                    <a:pt x="3048807" y="274927"/>
                  </a:lnTo>
                  <a:cubicBezTo>
                    <a:pt x="3048807" y="293765"/>
                    <a:pt x="3033536" y="309036"/>
                    <a:pt x="3014698" y="309036"/>
                  </a:cubicBezTo>
                  <a:lnTo>
                    <a:pt x="34109" y="309036"/>
                  </a:lnTo>
                  <a:cubicBezTo>
                    <a:pt x="15271" y="309036"/>
                    <a:pt x="0" y="293765"/>
                    <a:pt x="0" y="274927"/>
                  </a:cubicBezTo>
                  <a:lnTo>
                    <a:pt x="0" y="34109"/>
                  </a:lnTo>
                  <a:cubicBezTo>
                    <a:pt x="0" y="15271"/>
                    <a:pt x="15271" y="0"/>
                    <a:pt x="34109" y="0"/>
                  </a:cubicBezTo>
                  <a:close/>
                </a:path>
              </a:pathLst>
            </a:custGeom>
            <a:solidFill>
              <a:srgbClr val="004AAD"/>
            </a:solidFill>
          </p:spPr>
        </p:sp>
        <p:sp>
          <p:nvSpPr>
            <p:cNvPr name="TextBox 16" id="16"/>
            <p:cNvSpPr txBox="true"/>
            <p:nvPr/>
          </p:nvSpPr>
          <p:spPr>
            <a:xfrm>
              <a:off x="0" y="-66675"/>
              <a:ext cx="3048807" cy="375711"/>
            </a:xfrm>
            <a:prstGeom prst="rect">
              <a:avLst/>
            </a:prstGeom>
          </p:spPr>
          <p:txBody>
            <a:bodyPr anchor="ctr" rtlCol="false" tIns="50800" lIns="50800" bIns="50800" rIns="50800"/>
            <a:lstStyle/>
            <a:p>
              <a:pPr algn="ctr">
                <a:lnSpc>
                  <a:spcPts val="4479"/>
                </a:lnSpc>
              </a:pPr>
              <a:r>
                <a:rPr lang="en-US" sz="3199">
                  <a:solidFill>
                    <a:srgbClr val="FFFFFF"/>
                  </a:solidFill>
                  <a:latin typeface="Archivo Black"/>
                  <a:ea typeface="Archivo Black"/>
                  <a:cs typeface="Archivo Black"/>
                  <a:sym typeface="Archivo Black"/>
                </a:rPr>
                <a:t>Pecahan adalah beberapa bagian dari Keseluruhan </a:t>
              </a:r>
            </a:p>
          </p:txBody>
        </p:sp>
      </p:grpSp>
      <p:sp>
        <p:nvSpPr>
          <p:cNvPr name="Freeform 17" id="17"/>
          <p:cNvSpPr/>
          <p:nvPr/>
        </p:nvSpPr>
        <p:spPr>
          <a:xfrm flipH="false" flipV="false" rot="0">
            <a:off x="0" y="1259103"/>
            <a:ext cx="10573168" cy="5941797"/>
          </a:xfrm>
          <a:custGeom>
            <a:avLst/>
            <a:gdLst/>
            <a:ahLst/>
            <a:cxnLst/>
            <a:rect r="r" b="b" t="t" l="l"/>
            <a:pathLst>
              <a:path h="5941797" w="10573168">
                <a:moveTo>
                  <a:pt x="0" y="0"/>
                </a:moveTo>
                <a:lnTo>
                  <a:pt x="10573168" y="0"/>
                </a:lnTo>
                <a:lnTo>
                  <a:pt x="10573168" y="5941797"/>
                </a:lnTo>
                <a:lnTo>
                  <a:pt x="0" y="5941797"/>
                </a:lnTo>
                <a:lnTo>
                  <a:pt x="0" y="0"/>
                </a:lnTo>
                <a:close/>
              </a:path>
            </a:pathLst>
          </a:custGeom>
          <a:blipFill>
            <a:blip r:embed="rId4"/>
            <a:stretch>
              <a:fillRect l="0" t="0" r="0" b="0"/>
            </a:stretch>
          </a:blipFill>
        </p:spPr>
      </p:sp>
      <p:sp>
        <p:nvSpPr>
          <p:cNvPr name="TextBox 18" id="18"/>
          <p:cNvSpPr txBox="true"/>
          <p:nvPr/>
        </p:nvSpPr>
        <p:spPr>
          <a:xfrm rot="0">
            <a:off x="391123" y="281004"/>
            <a:ext cx="11180525" cy="645019"/>
          </a:xfrm>
          <a:prstGeom prst="rect">
            <a:avLst/>
          </a:prstGeom>
        </p:spPr>
        <p:txBody>
          <a:bodyPr anchor="t" rtlCol="false" tIns="0" lIns="0" bIns="0" rIns="0">
            <a:spAutoFit/>
          </a:bodyPr>
          <a:lstStyle/>
          <a:p>
            <a:pPr algn="l">
              <a:lnSpc>
                <a:spcPts val="5395"/>
              </a:lnSpc>
              <a:spcBef>
                <a:spcPct val="0"/>
              </a:spcBef>
            </a:pPr>
            <a:r>
              <a:rPr lang="en-US" sz="3853">
                <a:solidFill>
                  <a:srgbClr val="004AAD"/>
                </a:solidFill>
                <a:latin typeface="League Spartan"/>
                <a:ea typeface="League Spartan"/>
                <a:cs typeface="League Spartan"/>
                <a:sym typeface="League Spartan"/>
              </a:rPr>
              <a:t>PETA KONSEP PECAHAN DI KELAS TINGGI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1583731" y="2245418"/>
            <a:ext cx="8512731" cy="1952904"/>
            <a:chOff x="0" y="0"/>
            <a:chExt cx="2242036" cy="514345"/>
          </a:xfrm>
        </p:grpSpPr>
        <p:sp>
          <p:nvSpPr>
            <p:cNvPr name="Freeform 4" id="4"/>
            <p:cNvSpPr/>
            <p:nvPr/>
          </p:nvSpPr>
          <p:spPr>
            <a:xfrm flipH="false" flipV="false" rot="0">
              <a:off x="0" y="0"/>
              <a:ext cx="2242036" cy="514345"/>
            </a:xfrm>
            <a:custGeom>
              <a:avLst/>
              <a:gdLst/>
              <a:ahLst/>
              <a:cxnLst/>
              <a:rect r="r" b="b" t="t" l="l"/>
              <a:pathLst>
                <a:path h="514345" w="2242036">
                  <a:moveTo>
                    <a:pt x="0" y="0"/>
                  </a:moveTo>
                  <a:lnTo>
                    <a:pt x="2242036" y="0"/>
                  </a:lnTo>
                  <a:lnTo>
                    <a:pt x="2242036" y="514345"/>
                  </a:lnTo>
                  <a:lnTo>
                    <a:pt x="0" y="514345"/>
                  </a:ln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0" y="-47625"/>
              <a:ext cx="2242036" cy="56197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583731" y="5078715"/>
            <a:ext cx="8512731" cy="1881287"/>
            <a:chOff x="0" y="0"/>
            <a:chExt cx="2242036" cy="495483"/>
          </a:xfrm>
        </p:grpSpPr>
        <p:sp>
          <p:nvSpPr>
            <p:cNvPr name="Freeform 7" id="7"/>
            <p:cNvSpPr/>
            <p:nvPr/>
          </p:nvSpPr>
          <p:spPr>
            <a:xfrm flipH="false" flipV="false" rot="0">
              <a:off x="0" y="0"/>
              <a:ext cx="2242036" cy="495483"/>
            </a:xfrm>
            <a:custGeom>
              <a:avLst/>
              <a:gdLst/>
              <a:ahLst/>
              <a:cxnLst/>
              <a:rect r="r" b="b" t="t" l="l"/>
              <a:pathLst>
                <a:path h="495483" w="2242036">
                  <a:moveTo>
                    <a:pt x="0" y="0"/>
                  </a:moveTo>
                  <a:lnTo>
                    <a:pt x="2242036" y="0"/>
                  </a:lnTo>
                  <a:lnTo>
                    <a:pt x="2242036" y="495483"/>
                  </a:lnTo>
                  <a:lnTo>
                    <a:pt x="0" y="495483"/>
                  </a:ln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0" y="-47625"/>
              <a:ext cx="2242036" cy="54310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535981" y="2450345"/>
            <a:ext cx="1543050" cy="154305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535981" y="5075134"/>
            <a:ext cx="1543050" cy="154305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7564224" y="9418474"/>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0000">
                    <a:alpha val="100000"/>
                  </a:srgbClr>
                </a:gs>
                <a:gs pos="100000">
                  <a:srgbClr val="3533CD">
                    <a:alpha val="100000"/>
                  </a:srgbClr>
                </a:gs>
              </a:gsLst>
              <a:lin ang="0"/>
            </a:gra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1824919" y="962025"/>
            <a:ext cx="7637676" cy="605014"/>
          </a:xfrm>
          <a:prstGeom prst="rect">
            <a:avLst/>
          </a:prstGeom>
        </p:spPr>
        <p:txBody>
          <a:bodyPr anchor="t" rtlCol="false" tIns="0" lIns="0" bIns="0" rIns="0">
            <a:spAutoFit/>
          </a:bodyPr>
          <a:lstStyle/>
          <a:p>
            <a:pPr algn="l">
              <a:lnSpc>
                <a:spcPts val="4975"/>
              </a:lnSpc>
              <a:spcBef>
                <a:spcPct val="0"/>
              </a:spcBef>
            </a:pPr>
            <a:r>
              <a:rPr lang="en-US" sz="3553">
                <a:solidFill>
                  <a:srgbClr val="004AAD"/>
                </a:solidFill>
                <a:latin typeface="League Spartan"/>
                <a:ea typeface="League Spartan"/>
                <a:cs typeface="League Spartan"/>
                <a:sym typeface="League Spartan"/>
              </a:rPr>
              <a:t>DEFINISI PECAHAN SEDERHANA</a:t>
            </a:r>
          </a:p>
        </p:txBody>
      </p:sp>
      <p:sp>
        <p:nvSpPr>
          <p:cNvPr name="TextBox 19" id="19"/>
          <p:cNvSpPr txBox="true"/>
          <p:nvPr/>
        </p:nvSpPr>
        <p:spPr>
          <a:xfrm rot="0">
            <a:off x="281869" y="2805760"/>
            <a:ext cx="2051275" cy="925878"/>
          </a:xfrm>
          <a:prstGeom prst="rect">
            <a:avLst/>
          </a:prstGeom>
        </p:spPr>
        <p:txBody>
          <a:bodyPr anchor="t" rtlCol="false" tIns="0" lIns="0" bIns="0" rIns="0">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01</a:t>
            </a:r>
          </a:p>
        </p:txBody>
      </p:sp>
      <p:sp>
        <p:nvSpPr>
          <p:cNvPr name="TextBox 20" id="20"/>
          <p:cNvSpPr txBox="true"/>
          <p:nvPr/>
        </p:nvSpPr>
        <p:spPr>
          <a:xfrm rot="0">
            <a:off x="281869" y="5397031"/>
            <a:ext cx="2051275" cy="925878"/>
          </a:xfrm>
          <a:prstGeom prst="rect">
            <a:avLst/>
          </a:prstGeom>
        </p:spPr>
        <p:txBody>
          <a:bodyPr anchor="t" rtlCol="false" tIns="0" lIns="0" bIns="0" rIns="0">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02</a:t>
            </a:r>
          </a:p>
        </p:txBody>
      </p:sp>
      <p:sp>
        <p:nvSpPr>
          <p:cNvPr name="TextBox 21" id="21"/>
          <p:cNvSpPr txBox="true"/>
          <p:nvPr/>
        </p:nvSpPr>
        <p:spPr>
          <a:xfrm rot="0">
            <a:off x="2391816" y="2307456"/>
            <a:ext cx="6503883" cy="1722216"/>
          </a:xfrm>
          <a:prstGeom prst="rect">
            <a:avLst/>
          </a:prstGeom>
        </p:spPr>
        <p:txBody>
          <a:bodyPr anchor="t" rtlCol="false" tIns="0" lIns="0" bIns="0" rIns="0">
            <a:spAutoFit/>
          </a:bodyPr>
          <a:lstStyle/>
          <a:p>
            <a:pPr algn="l">
              <a:lnSpc>
                <a:spcPts val="2712"/>
              </a:lnSpc>
              <a:spcBef>
                <a:spcPct val="0"/>
              </a:spcBef>
            </a:pPr>
            <a:r>
              <a:rPr lang="en-US" sz="1937">
                <a:solidFill>
                  <a:srgbClr val="FFFFFF"/>
                </a:solidFill>
                <a:latin typeface="Poppins"/>
                <a:ea typeface="Poppins"/>
                <a:cs typeface="Poppins"/>
                <a:sym typeface="Poppins"/>
              </a:rPr>
              <a:t>Pecahan adalah bagian dari keseluruhan (</a:t>
            </a:r>
            <a:r>
              <a:rPr lang="en-US" sz="1937">
                <a:solidFill>
                  <a:srgbClr val="FFFFFF"/>
                </a:solidFill>
                <a:latin typeface="Poppins Italics"/>
                <a:ea typeface="Poppins Italics"/>
                <a:cs typeface="Poppins Italics"/>
                <a:sym typeface="Poppins Italics"/>
              </a:rPr>
              <a:t>Part of a whole) </a:t>
            </a:r>
            <a:r>
              <a:rPr lang="en-US" sz="1937">
                <a:solidFill>
                  <a:srgbClr val="FFFFFF"/>
                </a:solidFill>
                <a:latin typeface="Poppins"/>
                <a:ea typeface="Poppins"/>
                <a:cs typeface="Poppins"/>
                <a:sym typeface="Poppins"/>
              </a:rPr>
              <a:t>yang dinyatakan dalam bentuk a/b mana a adalah pembilang (bagian dari keseluruhan) dan b adalah penyebut (jumlah bagian yang membentuk keseluruhan).</a:t>
            </a:r>
          </a:p>
        </p:txBody>
      </p:sp>
      <p:sp>
        <p:nvSpPr>
          <p:cNvPr name="TextBox 22" id="22"/>
          <p:cNvSpPr txBox="true"/>
          <p:nvPr/>
        </p:nvSpPr>
        <p:spPr>
          <a:xfrm rot="0">
            <a:off x="2391816" y="5208613"/>
            <a:ext cx="6228756" cy="1350338"/>
          </a:xfrm>
          <a:prstGeom prst="rect">
            <a:avLst/>
          </a:prstGeom>
        </p:spPr>
        <p:txBody>
          <a:bodyPr anchor="t" rtlCol="false" tIns="0" lIns="0" bIns="0" rIns="0">
            <a:spAutoFit/>
          </a:bodyPr>
          <a:lstStyle/>
          <a:p>
            <a:pPr algn="l">
              <a:lnSpc>
                <a:spcPts val="2712"/>
              </a:lnSpc>
              <a:spcBef>
                <a:spcPct val="0"/>
              </a:spcBef>
            </a:pPr>
            <a:r>
              <a:rPr lang="en-US" sz="1937">
                <a:solidFill>
                  <a:srgbClr val="FFFFFF"/>
                </a:solidFill>
                <a:latin typeface="Poppins"/>
                <a:ea typeface="Poppins"/>
                <a:cs typeface="Poppins"/>
                <a:sym typeface="Poppins"/>
              </a:rPr>
              <a:t>Pecahan Sederhana adalah pecahan di mana pembilang dan penyebut tidak memiliki faktor persekutuan selain 1. Dengan kata lain, pecahan ini sudah dalam bentuk paling sederhana.</a:t>
            </a:r>
          </a:p>
        </p:txBody>
      </p:sp>
      <p:grpSp>
        <p:nvGrpSpPr>
          <p:cNvPr name="Group 23" id="23"/>
          <p:cNvGrpSpPr/>
          <p:nvPr/>
        </p:nvGrpSpPr>
        <p:grpSpPr>
          <a:xfrm rot="0">
            <a:off x="13788379" y="-2057400"/>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0000">
                    <a:alpha val="100000"/>
                  </a:srgbClr>
                </a:gs>
                <a:gs pos="100000">
                  <a:srgbClr val="3533CD">
                    <a:alpha val="100000"/>
                  </a:srgbClr>
                </a:gs>
              </a:gsLst>
              <a:lin ang="0"/>
            </a:gradFill>
          </p:spPr>
        </p:sp>
        <p:sp>
          <p:nvSpPr>
            <p:cNvPr name="TextBox 25" id="25"/>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0650324" y="4824550"/>
            <a:ext cx="7019497" cy="592306"/>
          </a:xfrm>
          <a:prstGeom prst="rect">
            <a:avLst/>
          </a:prstGeom>
        </p:spPr>
        <p:txBody>
          <a:bodyPr anchor="t" rtlCol="false" tIns="0" lIns="0" bIns="0" rIns="0">
            <a:spAutoFit/>
          </a:bodyPr>
          <a:lstStyle/>
          <a:p>
            <a:pPr algn="l">
              <a:lnSpc>
                <a:spcPts val="4839"/>
              </a:lnSpc>
              <a:spcBef>
                <a:spcPct val="0"/>
              </a:spcBef>
            </a:pPr>
            <a:r>
              <a:rPr lang="en-US" sz="3456">
                <a:solidFill>
                  <a:srgbClr val="000000"/>
                </a:solidFill>
                <a:latin typeface="Lato Bold"/>
                <a:ea typeface="Lato Bold"/>
                <a:cs typeface="Lato Bold"/>
                <a:sym typeface="Lato Bold"/>
              </a:rPr>
              <a:t>MENYEDERHANAKAN PECAHAN </a:t>
            </a:r>
          </a:p>
        </p:txBody>
      </p:sp>
      <p:sp>
        <p:nvSpPr>
          <p:cNvPr name="TextBox 27" id="27"/>
          <p:cNvSpPr txBox="true"/>
          <p:nvPr/>
        </p:nvSpPr>
        <p:spPr>
          <a:xfrm rot="0">
            <a:off x="10918777" y="5771232"/>
            <a:ext cx="7019497" cy="1188120"/>
          </a:xfrm>
          <a:prstGeom prst="rect">
            <a:avLst/>
          </a:prstGeom>
        </p:spPr>
        <p:txBody>
          <a:bodyPr anchor="t" rtlCol="false" tIns="0" lIns="0" bIns="0" rIns="0">
            <a:spAutoFit/>
          </a:bodyPr>
          <a:lstStyle/>
          <a:p>
            <a:pPr algn="l">
              <a:lnSpc>
                <a:spcPts val="3176"/>
              </a:lnSpc>
              <a:spcBef>
                <a:spcPct val="0"/>
              </a:spcBef>
            </a:pPr>
            <a:r>
              <a:rPr lang="en-US" sz="2269">
                <a:solidFill>
                  <a:srgbClr val="000000"/>
                </a:solidFill>
                <a:latin typeface="Poppins"/>
                <a:ea typeface="Poppins"/>
                <a:cs typeface="Poppins"/>
                <a:sym typeface="Poppins"/>
              </a:rPr>
              <a:t>Temukan FPB (Faktor Persekutuan Terbesar): Cari faktor persekutuan terbesar dari pembilang dan penyebut.</a:t>
            </a:r>
          </a:p>
        </p:txBody>
      </p:sp>
      <p:sp>
        <p:nvSpPr>
          <p:cNvPr name="TextBox 28" id="28"/>
          <p:cNvSpPr txBox="true"/>
          <p:nvPr/>
        </p:nvSpPr>
        <p:spPr>
          <a:xfrm rot="0">
            <a:off x="10918777" y="7447632"/>
            <a:ext cx="7019497" cy="1581147"/>
          </a:xfrm>
          <a:prstGeom prst="rect">
            <a:avLst/>
          </a:prstGeom>
        </p:spPr>
        <p:txBody>
          <a:bodyPr anchor="t" rtlCol="false" tIns="0" lIns="0" bIns="0" rIns="0">
            <a:spAutoFit/>
          </a:bodyPr>
          <a:lstStyle/>
          <a:p>
            <a:pPr algn="l">
              <a:lnSpc>
                <a:spcPts val="3176"/>
              </a:lnSpc>
              <a:spcBef>
                <a:spcPct val="0"/>
              </a:spcBef>
            </a:pPr>
            <a:r>
              <a:rPr lang="en-US" sz="2269">
                <a:solidFill>
                  <a:srgbClr val="000000"/>
                </a:solidFill>
                <a:latin typeface="Poppins"/>
                <a:ea typeface="Poppins"/>
                <a:cs typeface="Poppins"/>
                <a:sym typeface="Poppins"/>
              </a:rPr>
              <a:t>Bagi Pembilang dan Penyebut dengan FPB: Sederhanakan pecahan dengan membagi pembilang dan penyebut dengan FPB yang telah ditemukan.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000">
                <a:alpha val="100000"/>
              </a:srgbClr>
            </a:gs>
            <a:gs pos="100000">
              <a:srgbClr val="3533CD">
                <a:alpha val="100000"/>
              </a:srgbClr>
            </a:gs>
          </a:gsLst>
          <a:lin ang="0"/>
        </a:gra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10528" y="5541398"/>
            <a:ext cx="4076396" cy="3059418"/>
            <a:chOff x="0" y="0"/>
            <a:chExt cx="8909050" cy="6686423"/>
          </a:xfrm>
        </p:grpSpPr>
        <p:sp>
          <p:nvSpPr>
            <p:cNvPr name="Freeform 3" id="3"/>
            <p:cNvSpPr/>
            <p:nvPr/>
          </p:nvSpPr>
          <p:spPr>
            <a:xfrm flipH="false" flipV="false" rot="0">
              <a:off x="9525" y="9525"/>
              <a:ext cx="8890000" cy="6667373"/>
            </a:xfrm>
            <a:custGeom>
              <a:avLst/>
              <a:gdLst/>
              <a:ahLst/>
              <a:cxnLst/>
              <a:rect r="r" b="b" t="t" l="l"/>
              <a:pathLst>
                <a:path h="6667373" w="8890000">
                  <a:moveTo>
                    <a:pt x="0" y="0"/>
                  </a:moveTo>
                  <a:lnTo>
                    <a:pt x="8890000" y="0"/>
                  </a:lnTo>
                  <a:lnTo>
                    <a:pt x="8890000" y="6667373"/>
                  </a:lnTo>
                  <a:lnTo>
                    <a:pt x="0" y="6667373"/>
                  </a:lnTo>
                  <a:close/>
                </a:path>
              </a:pathLst>
            </a:custGeom>
            <a:solidFill>
              <a:srgbClr val="004AAD"/>
            </a:solidFill>
          </p:spPr>
        </p:sp>
        <p:sp>
          <p:nvSpPr>
            <p:cNvPr name="Freeform 4" id="4"/>
            <p:cNvSpPr/>
            <p:nvPr/>
          </p:nvSpPr>
          <p:spPr>
            <a:xfrm flipH="false" flipV="false" rot="0">
              <a:off x="182372" y="372872"/>
              <a:ext cx="8544306" cy="5940679"/>
            </a:xfrm>
            <a:custGeom>
              <a:avLst/>
              <a:gdLst/>
              <a:ahLst/>
              <a:cxnLst/>
              <a:rect r="r" b="b" t="t" l="l"/>
              <a:pathLst>
                <a:path h="5940679" w="8544306">
                  <a:moveTo>
                    <a:pt x="0" y="0"/>
                  </a:moveTo>
                  <a:lnTo>
                    <a:pt x="8544306" y="0"/>
                  </a:lnTo>
                  <a:lnTo>
                    <a:pt x="8544306" y="5940679"/>
                  </a:lnTo>
                  <a:lnTo>
                    <a:pt x="0" y="5940679"/>
                  </a:lnTo>
                  <a:close/>
                </a:path>
              </a:pathLst>
            </a:custGeom>
            <a:blipFill>
              <a:blip r:embed="rId2"/>
              <a:stretch>
                <a:fillRect l="-14059" t="0" r="-38204" b="-191828"/>
              </a:stretch>
            </a:blipFill>
          </p:spPr>
        </p:sp>
        <p:sp>
          <p:nvSpPr>
            <p:cNvPr name="Freeform 5" id="5"/>
            <p:cNvSpPr/>
            <p:nvPr/>
          </p:nvSpPr>
          <p:spPr>
            <a:xfrm flipH="false" flipV="false" rot="0">
              <a:off x="0" y="0"/>
              <a:ext cx="8909050" cy="6686423"/>
            </a:xfrm>
            <a:custGeom>
              <a:avLst/>
              <a:gdLst/>
              <a:ahLst/>
              <a:cxnLst/>
              <a:rect r="r" b="b" t="t" l="l"/>
              <a:pathLst>
                <a:path h="6686423" w="8909050">
                  <a:moveTo>
                    <a:pt x="8909050" y="6686423"/>
                  </a:moveTo>
                  <a:lnTo>
                    <a:pt x="0" y="6686423"/>
                  </a:lnTo>
                  <a:lnTo>
                    <a:pt x="0" y="0"/>
                  </a:lnTo>
                  <a:lnTo>
                    <a:pt x="8909050" y="0"/>
                  </a:lnTo>
                  <a:lnTo>
                    <a:pt x="8909050" y="6686423"/>
                  </a:lnTo>
                  <a:close/>
                  <a:moveTo>
                    <a:pt x="19050" y="6667373"/>
                  </a:moveTo>
                  <a:lnTo>
                    <a:pt x="8890000" y="6667373"/>
                  </a:lnTo>
                  <a:lnTo>
                    <a:pt x="8890000" y="19050"/>
                  </a:lnTo>
                  <a:lnTo>
                    <a:pt x="19050" y="19050"/>
                  </a:lnTo>
                  <a:lnTo>
                    <a:pt x="19050" y="6667373"/>
                  </a:lnTo>
                  <a:close/>
                  <a:moveTo>
                    <a:pt x="8736203" y="6323076"/>
                  </a:moveTo>
                  <a:lnTo>
                    <a:pt x="172847" y="6323076"/>
                  </a:lnTo>
                  <a:lnTo>
                    <a:pt x="172847" y="363347"/>
                  </a:lnTo>
                  <a:lnTo>
                    <a:pt x="8736203" y="363347"/>
                  </a:lnTo>
                  <a:lnTo>
                    <a:pt x="8736203" y="6323076"/>
                  </a:lnTo>
                  <a:close/>
                  <a:moveTo>
                    <a:pt x="191897" y="6304026"/>
                  </a:moveTo>
                  <a:lnTo>
                    <a:pt x="8717153" y="6304026"/>
                  </a:lnTo>
                  <a:lnTo>
                    <a:pt x="8717153" y="382397"/>
                  </a:lnTo>
                  <a:lnTo>
                    <a:pt x="191897" y="382397"/>
                  </a:lnTo>
                  <a:lnTo>
                    <a:pt x="191897" y="6304026"/>
                  </a:lnTo>
                  <a:close/>
                </a:path>
              </a:pathLst>
            </a:custGeom>
            <a:solidFill>
              <a:srgbClr val="FFFFFF"/>
            </a:solidFill>
          </p:spPr>
        </p:sp>
      </p:grpSp>
      <p:grpSp>
        <p:nvGrpSpPr>
          <p:cNvPr name="Group 6" id="6"/>
          <p:cNvGrpSpPr>
            <a:grpSpLocks noChangeAspect="true"/>
          </p:cNvGrpSpPr>
          <p:nvPr/>
        </p:nvGrpSpPr>
        <p:grpSpPr>
          <a:xfrm rot="0">
            <a:off x="410528" y="1183554"/>
            <a:ext cx="4076396" cy="3059418"/>
            <a:chOff x="0" y="0"/>
            <a:chExt cx="8909050" cy="6686423"/>
          </a:xfrm>
        </p:grpSpPr>
        <p:sp>
          <p:nvSpPr>
            <p:cNvPr name="Freeform 7" id="7"/>
            <p:cNvSpPr/>
            <p:nvPr/>
          </p:nvSpPr>
          <p:spPr>
            <a:xfrm flipH="false" flipV="false" rot="0">
              <a:off x="9525" y="9525"/>
              <a:ext cx="8890000" cy="6667373"/>
            </a:xfrm>
            <a:custGeom>
              <a:avLst/>
              <a:gdLst/>
              <a:ahLst/>
              <a:cxnLst/>
              <a:rect r="r" b="b" t="t" l="l"/>
              <a:pathLst>
                <a:path h="6667373" w="8890000">
                  <a:moveTo>
                    <a:pt x="0" y="0"/>
                  </a:moveTo>
                  <a:lnTo>
                    <a:pt x="8890000" y="0"/>
                  </a:lnTo>
                  <a:lnTo>
                    <a:pt x="8890000" y="6667373"/>
                  </a:lnTo>
                  <a:lnTo>
                    <a:pt x="0" y="6667373"/>
                  </a:lnTo>
                  <a:close/>
                </a:path>
              </a:pathLst>
            </a:custGeom>
            <a:solidFill>
              <a:srgbClr val="004AAD"/>
            </a:solidFill>
          </p:spPr>
        </p:sp>
        <p:sp>
          <p:nvSpPr>
            <p:cNvPr name="Freeform 8" id="8"/>
            <p:cNvSpPr/>
            <p:nvPr/>
          </p:nvSpPr>
          <p:spPr>
            <a:xfrm flipH="false" flipV="false" rot="0">
              <a:off x="182372" y="372872"/>
              <a:ext cx="8544306" cy="5940679"/>
            </a:xfrm>
            <a:custGeom>
              <a:avLst/>
              <a:gdLst/>
              <a:ahLst/>
              <a:cxnLst/>
              <a:rect r="r" b="b" t="t" l="l"/>
              <a:pathLst>
                <a:path h="5940679" w="8544306">
                  <a:moveTo>
                    <a:pt x="0" y="0"/>
                  </a:moveTo>
                  <a:lnTo>
                    <a:pt x="8544306" y="0"/>
                  </a:lnTo>
                  <a:lnTo>
                    <a:pt x="8544306" y="5940679"/>
                  </a:lnTo>
                  <a:lnTo>
                    <a:pt x="0" y="5940679"/>
                  </a:lnTo>
                  <a:close/>
                </a:path>
              </a:pathLst>
            </a:custGeom>
            <a:blipFill>
              <a:blip r:embed="rId3"/>
              <a:stretch>
                <a:fillRect l="0" t="-6652" r="-75567" b="-229837"/>
              </a:stretch>
            </a:blipFill>
          </p:spPr>
        </p:sp>
        <p:sp>
          <p:nvSpPr>
            <p:cNvPr name="Freeform 9" id="9"/>
            <p:cNvSpPr/>
            <p:nvPr/>
          </p:nvSpPr>
          <p:spPr>
            <a:xfrm flipH="false" flipV="false" rot="0">
              <a:off x="0" y="0"/>
              <a:ext cx="8909050" cy="6686423"/>
            </a:xfrm>
            <a:custGeom>
              <a:avLst/>
              <a:gdLst/>
              <a:ahLst/>
              <a:cxnLst/>
              <a:rect r="r" b="b" t="t" l="l"/>
              <a:pathLst>
                <a:path h="6686423" w="8909050">
                  <a:moveTo>
                    <a:pt x="8909050" y="6686423"/>
                  </a:moveTo>
                  <a:lnTo>
                    <a:pt x="0" y="6686423"/>
                  </a:lnTo>
                  <a:lnTo>
                    <a:pt x="0" y="0"/>
                  </a:lnTo>
                  <a:lnTo>
                    <a:pt x="8909050" y="0"/>
                  </a:lnTo>
                  <a:lnTo>
                    <a:pt x="8909050" y="6686423"/>
                  </a:lnTo>
                  <a:close/>
                  <a:moveTo>
                    <a:pt x="19050" y="6667373"/>
                  </a:moveTo>
                  <a:lnTo>
                    <a:pt x="8890000" y="6667373"/>
                  </a:lnTo>
                  <a:lnTo>
                    <a:pt x="8890000" y="19050"/>
                  </a:lnTo>
                  <a:lnTo>
                    <a:pt x="19050" y="19050"/>
                  </a:lnTo>
                  <a:lnTo>
                    <a:pt x="19050" y="6667373"/>
                  </a:lnTo>
                  <a:close/>
                  <a:moveTo>
                    <a:pt x="8736203" y="6323076"/>
                  </a:moveTo>
                  <a:lnTo>
                    <a:pt x="172847" y="6323076"/>
                  </a:lnTo>
                  <a:lnTo>
                    <a:pt x="172847" y="363347"/>
                  </a:lnTo>
                  <a:lnTo>
                    <a:pt x="8736203" y="363347"/>
                  </a:lnTo>
                  <a:lnTo>
                    <a:pt x="8736203" y="6323076"/>
                  </a:lnTo>
                  <a:close/>
                  <a:moveTo>
                    <a:pt x="191897" y="6304026"/>
                  </a:moveTo>
                  <a:lnTo>
                    <a:pt x="8717153" y="6304026"/>
                  </a:lnTo>
                  <a:lnTo>
                    <a:pt x="8717153" y="382397"/>
                  </a:lnTo>
                  <a:lnTo>
                    <a:pt x="191897" y="382397"/>
                  </a:lnTo>
                  <a:lnTo>
                    <a:pt x="191897" y="6304026"/>
                  </a:lnTo>
                  <a:close/>
                </a:path>
              </a:pathLst>
            </a:custGeom>
            <a:solidFill>
              <a:srgbClr val="FFFFFF"/>
            </a:solidFill>
          </p:spPr>
        </p:sp>
      </p:grpSp>
      <p:sp>
        <p:nvSpPr>
          <p:cNvPr name="Freeform 10" id="10"/>
          <p:cNvSpPr/>
          <p:nvPr/>
        </p:nvSpPr>
        <p:spPr>
          <a:xfrm flipH="false" flipV="false" rot="0">
            <a:off x="5128991" y="1183554"/>
            <a:ext cx="10663135" cy="2927670"/>
          </a:xfrm>
          <a:custGeom>
            <a:avLst/>
            <a:gdLst/>
            <a:ahLst/>
            <a:cxnLst/>
            <a:rect r="r" b="b" t="t" l="l"/>
            <a:pathLst>
              <a:path h="2927670" w="10663135">
                <a:moveTo>
                  <a:pt x="0" y="0"/>
                </a:moveTo>
                <a:lnTo>
                  <a:pt x="10663135" y="0"/>
                </a:lnTo>
                <a:lnTo>
                  <a:pt x="10663135" y="2927670"/>
                </a:lnTo>
                <a:lnTo>
                  <a:pt x="0" y="2927670"/>
                </a:lnTo>
                <a:lnTo>
                  <a:pt x="0" y="0"/>
                </a:lnTo>
                <a:close/>
              </a:path>
            </a:pathLst>
          </a:custGeom>
          <a:blipFill>
            <a:blip r:embed="rId4"/>
            <a:stretch>
              <a:fillRect l="-2381" t="-14870" r="-3062" b="-17145"/>
            </a:stretch>
          </a:blipFill>
        </p:spPr>
      </p:sp>
      <p:sp>
        <p:nvSpPr>
          <p:cNvPr name="Freeform 11" id="11"/>
          <p:cNvSpPr/>
          <p:nvPr/>
        </p:nvSpPr>
        <p:spPr>
          <a:xfrm flipH="false" flipV="false" rot="0">
            <a:off x="5128991" y="5541398"/>
            <a:ext cx="10159785" cy="4616345"/>
          </a:xfrm>
          <a:custGeom>
            <a:avLst/>
            <a:gdLst/>
            <a:ahLst/>
            <a:cxnLst/>
            <a:rect r="r" b="b" t="t" l="l"/>
            <a:pathLst>
              <a:path h="4616345" w="10159785">
                <a:moveTo>
                  <a:pt x="0" y="0"/>
                </a:moveTo>
                <a:lnTo>
                  <a:pt x="10159784" y="0"/>
                </a:lnTo>
                <a:lnTo>
                  <a:pt x="10159784" y="4616345"/>
                </a:lnTo>
                <a:lnTo>
                  <a:pt x="0" y="4616345"/>
                </a:lnTo>
                <a:lnTo>
                  <a:pt x="0" y="0"/>
                </a:lnTo>
                <a:close/>
              </a:path>
            </a:pathLst>
          </a:custGeom>
          <a:blipFill>
            <a:blip r:embed="rId5"/>
            <a:stretch>
              <a:fillRect l="-3304" t="-9236" r="-4954" b="-10124"/>
            </a:stretch>
          </a:blipFill>
        </p:spPr>
      </p:sp>
      <p:sp>
        <p:nvSpPr>
          <p:cNvPr name="TextBox 12" id="12"/>
          <p:cNvSpPr txBox="true"/>
          <p:nvPr/>
        </p:nvSpPr>
        <p:spPr>
          <a:xfrm rot="0">
            <a:off x="410528" y="256619"/>
            <a:ext cx="7637676" cy="605014"/>
          </a:xfrm>
          <a:prstGeom prst="rect">
            <a:avLst/>
          </a:prstGeom>
        </p:spPr>
        <p:txBody>
          <a:bodyPr anchor="t" rtlCol="false" tIns="0" lIns="0" bIns="0" rIns="0">
            <a:spAutoFit/>
          </a:bodyPr>
          <a:lstStyle/>
          <a:p>
            <a:pPr algn="l">
              <a:lnSpc>
                <a:spcPts val="4975"/>
              </a:lnSpc>
              <a:spcBef>
                <a:spcPct val="0"/>
              </a:spcBef>
            </a:pPr>
            <a:r>
              <a:rPr lang="en-US" sz="3553">
                <a:solidFill>
                  <a:srgbClr val="FFFFFF"/>
                </a:solidFill>
                <a:latin typeface="League Spartan"/>
                <a:ea typeface="League Spartan"/>
                <a:cs typeface="League Spartan"/>
                <a:sym typeface="League Spartan"/>
              </a:rPr>
              <a:t>CONTOH BAGIAN DARI SATUAN </a:t>
            </a:r>
          </a:p>
        </p:txBody>
      </p:sp>
      <p:sp>
        <p:nvSpPr>
          <p:cNvPr name="TextBox 13" id="13"/>
          <p:cNvSpPr txBox="true"/>
          <p:nvPr/>
        </p:nvSpPr>
        <p:spPr>
          <a:xfrm rot="0">
            <a:off x="410528" y="4807656"/>
            <a:ext cx="9550406" cy="605014"/>
          </a:xfrm>
          <a:prstGeom prst="rect">
            <a:avLst/>
          </a:prstGeom>
        </p:spPr>
        <p:txBody>
          <a:bodyPr anchor="t" rtlCol="false" tIns="0" lIns="0" bIns="0" rIns="0">
            <a:spAutoFit/>
          </a:bodyPr>
          <a:lstStyle/>
          <a:p>
            <a:pPr algn="l">
              <a:lnSpc>
                <a:spcPts val="4975"/>
              </a:lnSpc>
              <a:spcBef>
                <a:spcPct val="0"/>
              </a:spcBef>
            </a:pPr>
            <a:r>
              <a:rPr lang="en-US" sz="3553">
                <a:solidFill>
                  <a:srgbClr val="FFFFFF"/>
                </a:solidFill>
                <a:latin typeface="League Spartan"/>
                <a:ea typeface="League Spartan"/>
                <a:cs typeface="League Spartan"/>
                <a:sym typeface="League Spartan"/>
              </a:rPr>
              <a:t>CONTOH BAGIAN DARI KESELURUHAN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1758531" y="4169677"/>
            <a:ext cx="4452245" cy="4755833"/>
            <a:chOff x="0" y="0"/>
            <a:chExt cx="1172608" cy="1252565"/>
          </a:xfrm>
        </p:grpSpPr>
        <p:sp>
          <p:nvSpPr>
            <p:cNvPr name="Freeform 4" id="4"/>
            <p:cNvSpPr/>
            <p:nvPr/>
          </p:nvSpPr>
          <p:spPr>
            <a:xfrm flipH="false" flipV="false" rot="0">
              <a:off x="0" y="0"/>
              <a:ext cx="1172608" cy="1252565"/>
            </a:xfrm>
            <a:custGeom>
              <a:avLst/>
              <a:gdLst/>
              <a:ahLst/>
              <a:cxnLst/>
              <a:rect r="r" b="b" t="t" l="l"/>
              <a:pathLst>
                <a:path h="1252565" w="1172608">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sp>
        <p:sp>
          <p:nvSpPr>
            <p:cNvPr name="TextBox 5" id="5"/>
            <p:cNvSpPr txBox="true"/>
            <p:nvPr/>
          </p:nvSpPr>
          <p:spPr>
            <a:xfrm>
              <a:off x="0" y="-47625"/>
              <a:ext cx="1172608" cy="130019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6920129" y="4169677"/>
            <a:ext cx="4452245" cy="4755833"/>
            <a:chOff x="0" y="0"/>
            <a:chExt cx="1172608" cy="1252565"/>
          </a:xfrm>
        </p:grpSpPr>
        <p:sp>
          <p:nvSpPr>
            <p:cNvPr name="Freeform 7" id="7"/>
            <p:cNvSpPr/>
            <p:nvPr/>
          </p:nvSpPr>
          <p:spPr>
            <a:xfrm flipH="false" flipV="false" rot="0">
              <a:off x="0" y="0"/>
              <a:ext cx="1172608" cy="1252565"/>
            </a:xfrm>
            <a:custGeom>
              <a:avLst/>
              <a:gdLst/>
              <a:ahLst/>
              <a:cxnLst/>
              <a:rect r="r" b="b" t="t" l="l"/>
              <a:pathLst>
                <a:path h="1252565" w="1172608">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sp>
        <p:sp>
          <p:nvSpPr>
            <p:cNvPr name="TextBox 8" id="8"/>
            <p:cNvSpPr txBox="true"/>
            <p:nvPr/>
          </p:nvSpPr>
          <p:spPr>
            <a:xfrm>
              <a:off x="0" y="-47625"/>
              <a:ext cx="1172608" cy="130019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2077224" y="4169677"/>
            <a:ext cx="4452245" cy="4755833"/>
            <a:chOff x="0" y="0"/>
            <a:chExt cx="1172608" cy="1252565"/>
          </a:xfrm>
        </p:grpSpPr>
        <p:sp>
          <p:nvSpPr>
            <p:cNvPr name="Freeform 10" id="10"/>
            <p:cNvSpPr/>
            <p:nvPr/>
          </p:nvSpPr>
          <p:spPr>
            <a:xfrm flipH="false" flipV="false" rot="0">
              <a:off x="0" y="0"/>
              <a:ext cx="1172608" cy="1252565"/>
            </a:xfrm>
            <a:custGeom>
              <a:avLst/>
              <a:gdLst/>
              <a:ahLst/>
              <a:cxnLst/>
              <a:rect r="r" b="b" t="t" l="l"/>
              <a:pathLst>
                <a:path h="1252565" w="1172608">
                  <a:moveTo>
                    <a:pt x="88683" y="0"/>
                  </a:moveTo>
                  <a:lnTo>
                    <a:pt x="1083925" y="0"/>
                  </a:lnTo>
                  <a:cubicBezTo>
                    <a:pt x="1132903" y="0"/>
                    <a:pt x="1172608" y="39705"/>
                    <a:pt x="1172608" y="88683"/>
                  </a:cubicBezTo>
                  <a:lnTo>
                    <a:pt x="1172608" y="1163882"/>
                  </a:lnTo>
                  <a:cubicBezTo>
                    <a:pt x="1172608" y="1212860"/>
                    <a:pt x="1132903" y="1252565"/>
                    <a:pt x="1083925" y="1252565"/>
                  </a:cubicBezTo>
                  <a:lnTo>
                    <a:pt x="88683" y="1252565"/>
                  </a:lnTo>
                  <a:cubicBezTo>
                    <a:pt x="39705" y="1252565"/>
                    <a:pt x="0" y="1212860"/>
                    <a:pt x="0" y="1163882"/>
                  </a:cubicBezTo>
                  <a:lnTo>
                    <a:pt x="0" y="88683"/>
                  </a:lnTo>
                  <a:cubicBezTo>
                    <a:pt x="0" y="39705"/>
                    <a:pt x="39705" y="0"/>
                    <a:pt x="88683" y="0"/>
                  </a:cubicBezTo>
                  <a:close/>
                </a:path>
              </a:pathLst>
            </a:custGeom>
            <a:solidFill>
              <a:srgbClr val="EAEAEA"/>
            </a:solidFill>
          </p:spPr>
        </p:sp>
        <p:sp>
          <p:nvSpPr>
            <p:cNvPr name="TextBox 11" id="11"/>
            <p:cNvSpPr txBox="true"/>
            <p:nvPr/>
          </p:nvSpPr>
          <p:spPr>
            <a:xfrm>
              <a:off x="0" y="-47625"/>
              <a:ext cx="1172608" cy="130019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2991856" y="3410708"/>
            <a:ext cx="1985594" cy="198559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0000">
                    <a:alpha val="100000"/>
                  </a:srgbClr>
                </a:gs>
                <a:gs pos="100000">
                  <a:srgbClr val="3533CD">
                    <a:alpha val="100000"/>
                  </a:srgbClr>
                </a:gs>
              </a:gsLst>
              <a:lin ang="0"/>
            </a:gra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8153454" y="3410708"/>
            <a:ext cx="1985594" cy="1985594"/>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0000">
                    <a:alpha val="100000"/>
                  </a:srgbClr>
                </a:gs>
                <a:gs pos="100000">
                  <a:srgbClr val="3533CD">
                    <a:alpha val="100000"/>
                  </a:srgbClr>
                </a:gs>
              </a:gsLst>
              <a:lin ang="0"/>
            </a:gra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3310549" y="3410708"/>
            <a:ext cx="1985594" cy="198559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000000">
                    <a:alpha val="100000"/>
                  </a:srgbClr>
                </a:gs>
                <a:gs pos="100000">
                  <a:srgbClr val="3533CD">
                    <a:alpha val="100000"/>
                  </a:srgbClr>
                </a:gs>
              </a:gsLst>
              <a:lin ang="0"/>
            </a:gradFill>
          </p:spPr>
        </p:sp>
        <p:sp>
          <p:nvSpPr>
            <p:cNvPr name="TextBox 20" id="20"/>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0">
            <a:off x="3424358" y="3857471"/>
            <a:ext cx="1120592" cy="1092068"/>
          </a:xfrm>
          <a:custGeom>
            <a:avLst/>
            <a:gdLst/>
            <a:ahLst/>
            <a:cxnLst/>
            <a:rect r="r" b="b" t="t" l="l"/>
            <a:pathLst>
              <a:path h="1092068" w="1120592">
                <a:moveTo>
                  <a:pt x="0" y="0"/>
                </a:moveTo>
                <a:lnTo>
                  <a:pt x="1120592" y="0"/>
                </a:lnTo>
                <a:lnTo>
                  <a:pt x="1120592" y="1092068"/>
                </a:lnTo>
                <a:lnTo>
                  <a:pt x="0" y="109206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2" id="22"/>
          <p:cNvSpPr/>
          <p:nvPr/>
        </p:nvSpPr>
        <p:spPr>
          <a:xfrm flipH="false" flipV="false" rot="0">
            <a:off x="8597966" y="3819371"/>
            <a:ext cx="1092068" cy="1092068"/>
          </a:xfrm>
          <a:custGeom>
            <a:avLst/>
            <a:gdLst/>
            <a:ahLst/>
            <a:cxnLst/>
            <a:rect r="r" b="b" t="t" l="l"/>
            <a:pathLst>
              <a:path h="1092068" w="1092068">
                <a:moveTo>
                  <a:pt x="0" y="0"/>
                </a:moveTo>
                <a:lnTo>
                  <a:pt x="1092068" y="0"/>
                </a:lnTo>
                <a:lnTo>
                  <a:pt x="1092068" y="1092068"/>
                </a:lnTo>
                <a:lnTo>
                  <a:pt x="0" y="10920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13763149" y="3954290"/>
            <a:ext cx="1122150" cy="822230"/>
          </a:xfrm>
          <a:custGeom>
            <a:avLst/>
            <a:gdLst/>
            <a:ahLst/>
            <a:cxnLst/>
            <a:rect r="r" b="b" t="t" l="l"/>
            <a:pathLst>
              <a:path h="822230" w="1122150">
                <a:moveTo>
                  <a:pt x="0" y="0"/>
                </a:moveTo>
                <a:lnTo>
                  <a:pt x="1122150" y="0"/>
                </a:lnTo>
                <a:lnTo>
                  <a:pt x="1122150" y="822230"/>
                </a:lnTo>
                <a:lnTo>
                  <a:pt x="0" y="82223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2363033" y="1233095"/>
            <a:ext cx="13561934" cy="1884310"/>
          </a:xfrm>
          <a:prstGeom prst="rect">
            <a:avLst/>
          </a:prstGeom>
        </p:spPr>
        <p:txBody>
          <a:bodyPr anchor="t" rtlCol="false" tIns="0" lIns="0" bIns="0" rIns="0">
            <a:spAutoFit/>
          </a:bodyPr>
          <a:lstStyle/>
          <a:p>
            <a:pPr algn="ctr">
              <a:lnSpc>
                <a:spcPts val="7575"/>
              </a:lnSpc>
              <a:spcBef>
                <a:spcPct val="0"/>
              </a:spcBef>
            </a:pPr>
            <a:r>
              <a:rPr lang="en-US" sz="5411">
                <a:solidFill>
                  <a:srgbClr val="004AAD"/>
                </a:solidFill>
                <a:latin typeface="League Spartan"/>
                <a:ea typeface="League Spartan"/>
                <a:cs typeface="League Spartan"/>
                <a:sym typeface="League Spartan"/>
              </a:rPr>
              <a:t>MENGAPA PECAHAN SEDERHANA PENTING???</a:t>
            </a:r>
          </a:p>
        </p:txBody>
      </p:sp>
      <p:sp>
        <p:nvSpPr>
          <p:cNvPr name="TextBox 25" id="25"/>
          <p:cNvSpPr txBox="true"/>
          <p:nvPr/>
        </p:nvSpPr>
        <p:spPr>
          <a:xfrm rot="0">
            <a:off x="2363033" y="5410066"/>
            <a:ext cx="3223423" cy="1057088"/>
          </a:xfrm>
          <a:prstGeom prst="rect">
            <a:avLst/>
          </a:prstGeom>
        </p:spPr>
        <p:txBody>
          <a:bodyPr anchor="t" rtlCol="false" tIns="0" lIns="0" bIns="0" rIns="0">
            <a:spAutoFit/>
          </a:bodyPr>
          <a:lstStyle/>
          <a:p>
            <a:pPr algn="ctr">
              <a:lnSpc>
                <a:spcPts val="4205"/>
              </a:lnSpc>
              <a:spcBef>
                <a:spcPct val="0"/>
              </a:spcBef>
            </a:pPr>
            <a:r>
              <a:rPr lang="en-US" sz="3003">
                <a:solidFill>
                  <a:srgbClr val="000000"/>
                </a:solidFill>
                <a:latin typeface="Lato Heavy"/>
                <a:ea typeface="Lato Heavy"/>
                <a:cs typeface="Lato Heavy"/>
                <a:sym typeface="Lato Heavy"/>
              </a:rPr>
              <a:t>MEMUDAHKAN PERHITUNGAN </a:t>
            </a:r>
          </a:p>
        </p:txBody>
      </p:sp>
      <p:sp>
        <p:nvSpPr>
          <p:cNvPr name="TextBox 26" id="26"/>
          <p:cNvSpPr txBox="true"/>
          <p:nvPr/>
        </p:nvSpPr>
        <p:spPr>
          <a:xfrm rot="0">
            <a:off x="7532289" y="5410066"/>
            <a:ext cx="3223423" cy="1057088"/>
          </a:xfrm>
          <a:prstGeom prst="rect">
            <a:avLst/>
          </a:prstGeom>
        </p:spPr>
        <p:txBody>
          <a:bodyPr anchor="t" rtlCol="false" tIns="0" lIns="0" bIns="0" rIns="0">
            <a:spAutoFit/>
          </a:bodyPr>
          <a:lstStyle/>
          <a:p>
            <a:pPr algn="ctr">
              <a:lnSpc>
                <a:spcPts val="4205"/>
              </a:lnSpc>
              <a:spcBef>
                <a:spcPct val="0"/>
              </a:spcBef>
            </a:pPr>
            <a:r>
              <a:rPr lang="en-US" sz="3003">
                <a:solidFill>
                  <a:srgbClr val="000000"/>
                </a:solidFill>
                <a:latin typeface="Lato Heavy"/>
                <a:ea typeface="Lato Heavy"/>
                <a:cs typeface="Lato Heavy"/>
                <a:sym typeface="Lato Heavy"/>
              </a:rPr>
              <a:t>MEMINIMALKAN KESALAHAN </a:t>
            </a:r>
          </a:p>
        </p:txBody>
      </p:sp>
      <p:sp>
        <p:nvSpPr>
          <p:cNvPr name="TextBox 27" id="27"/>
          <p:cNvSpPr txBox="true"/>
          <p:nvPr/>
        </p:nvSpPr>
        <p:spPr>
          <a:xfrm rot="0">
            <a:off x="12557901" y="5329627"/>
            <a:ext cx="3223423" cy="1057088"/>
          </a:xfrm>
          <a:prstGeom prst="rect">
            <a:avLst/>
          </a:prstGeom>
        </p:spPr>
        <p:txBody>
          <a:bodyPr anchor="t" rtlCol="false" tIns="0" lIns="0" bIns="0" rIns="0">
            <a:spAutoFit/>
          </a:bodyPr>
          <a:lstStyle/>
          <a:p>
            <a:pPr algn="ctr">
              <a:lnSpc>
                <a:spcPts val="4205"/>
              </a:lnSpc>
              <a:spcBef>
                <a:spcPct val="0"/>
              </a:spcBef>
            </a:pPr>
            <a:r>
              <a:rPr lang="en-US" sz="3003">
                <a:solidFill>
                  <a:srgbClr val="000000"/>
                </a:solidFill>
                <a:latin typeface="Lato Heavy"/>
                <a:ea typeface="Lato Heavy"/>
                <a:cs typeface="Lato Heavy"/>
                <a:sym typeface="Lato Heavy"/>
              </a:rPr>
              <a:t>KOMUNIKASI YANG JELAS</a:t>
            </a:r>
          </a:p>
        </p:txBody>
      </p:sp>
      <p:sp>
        <p:nvSpPr>
          <p:cNvPr name="TextBox 28" id="28"/>
          <p:cNvSpPr txBox="true"/>
          <p:nvPr/>
        </p:nvSpPr>
        <p:spPr>
          <a:xfrm rot="0">
            <a:off x="2506677" y="6490443"/>
            <a:ext cx="2955954" cy="2318949"/>
          </a:xfrm>
          <a:prstGeom prst="rect">
            <a:avLst/>
          </a:prstGeom>
        </p:spPr>
        <p:txBody>
          <a:bodyPr anchor="t" rtlCol="false" tIns="0" lIns="0" bIns="0" rIns="0">
            <a:spAutoFit/>
          </a:bodyPr>
          <a:lstStyle/>
          <a:p>
            <a:pPr algn="ctr">
              <a:lnSpc>
                <a:spcPts val="2620"/>
              </a:lnSpc>
              <a:spcBef>
                <a:spcPct val="0"/>
              </a:spcBef>
            </a:pPr>
            <a:r>
              <a:rPr lang="en-US" sz="1871">
                <a:solidFill>
                  <a:srgbClr val="000000"/>
                </a:solidFill>
                <a:latin typeface="Poppins"/>
                <a:ea typeface="Poppins"/>
                <a:cs typeface="Poppins"/>
                <a:sym typeface="Poppins"/>
              </a:rPr>
              <a:t>Pecahan sederhana lebih mudah digunakan dalam operasi matematika seperti penjumlahan, pengurangan, perkalian, dan pembagian.</a:t>
            </a:r>
          </a:p>
        </p:txBody>
      </p:sp>
      <p:sp>
        <p:nvSpPr>
          <p:cNvPr name="TextBox 29" id="29"/>
          <p:cNvSpPr txBox="true"/>
          <p:nvPr/>
        </p:nvSpPr>
        <p:spPr>
          <a:xfrm rot="0">
            <a:off x="7668275" y="6490443"/>
            <a:ext cx="2955954" cy="1989044"/>
          </a:xfrm>
          <a:prstGeom prst="rect">
            <a:avLst/>
          </a:prstGeom>
        </p:spPr>
        <p:txBody>
          <a:bodyPr anchor="t" rtlCol="false" tIns="0" lIns="0" bIns="0" rIns="0">
            <a:spAutoFit/>
          </a:bodyPr>
          <a:lstStyle/>
          <a:p>
            <a:pPr algn="ctr">
              <a:lnSpc>
                <a:spcPts val="2620"/>
              </a:lnSpc>
              <a:spcBef>
                <a:spcPct val="0"/>
              </a:spcBef>
            </a:pPr>
            <a:r>
              <a:rPr lang="en-US" sz="1871">
                <a:solidFill>
                  <a:srgbClr val="000000"/>
                </a:solidFill>
                <a:latin typeface="Poppins"/>
                <a:ea typeface="Poppins"/>
                <a:cs typeface="Poppins"/>
                <a:sym typeface="Poppins"/>
              </a:rPr>
              <a:t>Dengan menggunakan pecahan sederhana, risiko kesalahan dalam perhitungan matematika dapat dikurangi.</a:t>
            </a:r>
          </a:p>
        </p:txBody>
      </p:sp>
      <p:sp>
        <p:nvSpPr>
          <p:cNvPr name="TextBox 30" id="30"/>
          <p:cNvSpPr txBox="true"/>
          <p:nvPr/>
        </p:nvSpPr>
        <p:spPr>
          <a:xfrm rot="0">
            <a:off x="12825369" y="6490443"/>
            <a:ext cx="2955954" cy="2318949"/>
          </a:xfrm>
          <a:prstGeom prst="rect">
            <a:avLst/>
          </a:prstGeom>
        </p:spPr>
        <p:txBody>
          <a:bodyPr anchor="t" rtlCol="false" tIns="0" lIns="0" bIns="0" rIns="0">
            <a:spAutoFit/>
          </a:bodyPr>
          <a:lstStyle/>
          <a:p>
            <a:pPr algn="ctr">
              <a:lnSpc>
                <a:spcPts val="2620"/>
              </a:lnSpc>
              <a:spcBef>
                <a:spcPct val="0"/>
              </a:spcBef>
            </a:pPr>
            <a:r>
              <a:rPr lang="en-US" sz="1871">
                <a:solidFill>
                  <a:srgbClr val="000000"/>
                </a:solidFill>
                <a:latin typeface="Poppins"/>
                <a:ea typeface="Poppins"/>
                <a:cs typeface="Poppins"/>
                <a:sym typeface="Poppins"/>
              </a:rPr>
              <a:t>Pecahan dalam bentuk sederhana lebih mudah dipahami dan memberikan representasi yang lebih jelas dari suatu nilai atau proporsi.</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301504" y="4473265"/>
            <a:ext cx="15684991" cy="391759"/>
            <a:chOff x="0" y="0"/>
            <a:chExt cx="4131027" cy="103179"/>
          </a:xfrm>
        </p:grpSpPr>
        <p:sp>
          <p:nvSpPr>
            <p:cNvPr name="Freeform 3" id="3"/>
            <p:cNvSpPr/>
            <p:nvPr/>
          </p:nvSpPr>
          <p:spPr>
            <a:xfrm flipH="false" flipV="false" rot="0">
              <a:off x="0" y="0"/>
              <a:ext cx="4131027" cy="103179"/>
            </a:xfrm>
            <a:custGeom>
              <a:avLst/>
              <a:gdLst/>
              <a:ahLst/>
              <a:cxnLst/>
              <a:rect r="r" b="b" t="t" l="l"/>
              <a:pathLst>
                <a:path h="103179" w="4131027">
                  <a:moveTo>
                    <a:pt x="0" y="0"/>
                  </a:moveTo>
                  <a:lnTo>
                    <a:pt x="4131027" y="0"/>
                  </a:lnTo>
                  <a:lnTo>
                    <a:pt x="4131027" y="103179"/>
                  </a:lnTo>
                  <a:lnTo>
                    <a:pt x="0" y="103179"/>
                  </a:lnTo>
                  <a:close/>
                </a:path>
              </a:pathLst>
            </a:custGeom>
            <a:solidFill>
              <a:srgbClr val="574874"/>
            </a:solidFill>
          </p:spPr>
        </p:sp>
        <p:sp>
          <p:nvSpPr>
            <p:cNvPr name="TextBox 4" id="4"/>
            <p:cNvSpPr txBox="true"/>
            <p:nvPr/>
          </p:nvSpPr>
          <p:spPr>
            <a:xfrm>
              <a:off x="0" y="-47625"/>
              <a:ext cx="4131027" cy="15080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028430" y="3505579"/>
            <a:ext cx="2327131" cy="2327131"/>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7" id="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841616" y="1029442"/>
            <a:ext cx="12271686" cy="1180736"/>
          </a:xfrm>
          <a:prstGeom prst="rect">
            <a:avLst/>
          </a:prstGeom>
        </p:spPr>
        <p:txBody>
          <a:bodyPr anchor="t" rtlCol="false" tIns="0" lIns="0" bIns="0" rIns="0">
            <a:spAutoFit/>
          </a:bodyPr>
          <a:lstStyle/>
          <a:p>
            <a:pPr algn="ctr">
              <a:lnSpc>
                <a:spcPts val="4742"/>
              </a:lnSpc>
              <a:spcBef>
                <a:spcPct val="0"/>
              </a:spcBef>
            </a:pPr>
            <a:r>
              <a:rPr lang="en-US" sz="3387">
                <a:solidFill>
                  <a:srgbClr val="004AAD"/>
                </a:solidFill>
                <a:latin typeface="League Spartan"/>
                <a:ea typeface="League Spartan"/>
                <a:cs typeface="League Spartan"/>
                <a:sym typeface="League Spartan"/>
              </a:rPr>
              <a:t>LANGKAH-LANGKAH MENEMUKENALI PECAHAN SEDERHANA</a:t>
            </a:r>
          </a:p>
        </p:txBody>
      </p:sp>
      <p:grpSp>
        <p:nvGrpSpPr>
          <p:cNvPr name="Group 9" id="9"/>
          <p:cNvGrpSpPr/>
          <p:nvPr/>
        </p:nvGrpSpPr>
        <p:grpSpPr>
          <a:xfrm rot="0">
            <a:off x="5937728" y="3505579"/>
            <a:ext cx="2327131" cy="232713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846009" y="3505579"/>
            <a:ext cx="2327131" cy="2327131"/>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14" id="14"/>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3932440" y="3505579"/>
            <a:ext cx="2327131" cy="232713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EAEA"/>
            </a:solidFill>
          </p:spPr>
        </p:sp>
        <p:sp>
          <p:nvSpPr>
            <p:cNvPr name="TextBox 17" id="17"/>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2124327" y="3926653"/>
            <a:ext cx="2051275" cy="1342107"/>
          </a:xfrm>
          <a:prstGeom prst="rect">
            <a:avLst/>
          </a:prstGeom>
        </p:spPr>
        <p:txBody>
          <a:bodyPr anchor="t" rtlCol="false" tIns="0" lIns="0" bIns="0" rIns="0">
            <a:spAutoFit/>
          </a:bodyPr>
          <a:lstStyle/>
          <a:p>
            <a:pPr algn="ctr">
              <a:lnSpc>
                <a:spcPts val="11075"/>
              </a:lnSpc>
              <a:spcBef>
                <a:spcPct val="0"/>
              </a:spcBef>
            </a:pPr>
            <a:r>
              <a:rPr lang="en-US" sz="7911">
                <a:solidFill>
                  <a:srgbClr val="004AAD"/>
                </a:solidFill>
                <a:latin typeface="League Spartan"/>
                <a:ea typeface="League Spartan"/>
                <a:cs typeface="League Spartan"/>
                <a:sym typeface="League Spartan"/>
              </a:rPr>
              <a:t>01</a:t>
            </a:r>
          </a:p>
        </p:txBody>
      </p:sp>
      <p:sp>
        <p:nvSpPr>
          <p:cNvPr name="TextBox 19" id="19"/>
          <p:cNvSpPr txBox="true"/>
          <p:nvPr/>
        </p:nvSpPr>
        <p:spPr>
          <a:xfrm rot="0">
            <a:off x="6032608" y="3926653"/>
            <a:ext cx="2051275" cy="1342107"/>
          </a:xfrm>
          <a:prstGeom prst="rect">
            <a:avLst/>
          </a:prstGeom>
        </p:spPr>
        <p:txBody>
          <a:bodyPr anchor="t" rtlCol="false" tIns="0" lIns="0" bIns="0" rIns="0">
            <a:spAutoFit/>
          </a:bodyPr>
          <a:lstStyle/>
          <a:p>
            <a:pPr algn="ctr">
              <a:lnSpc>
                <a:spcPts val="11075"/>
              </a:lnSpc>
              <a:spcBef>
                <a:spcPct val="0"/>
              </a:spcBef>
            </a:pPr>
            <a:r>
              <a:rPr lang="en-US" sz="7911">
                <a:solidFill>
                  <a:srgbClr val="004AAD"/>
                </a:solidFill>
                <a:latin typeface="League Spartan"/>
                <a:ea typeface="League Spartan"/>
                <a:cs typeface="League Spartan"/>
                <a:sym typeface="League Spartan"/>
              </a:rPr>
              <a:t>02</a:t>
            </a:r>
          </a:p>
        </p:txBody>
      </p:sp>
      <p:sp>
        <p:nvSpPr>
          <p:cNvPr name="TextBox 20" id="20"/>
          <p:cNvSpPr txBox="true"/>
          <p:nvPr/>
        </p:nvSpPr>
        <p:spPr>
          <a:xfrm rot="0">
            <a:off x="9998409" y="3945703"/>
            <a:ext cx="2051275" cy="1342107"/>
          </a:xfrm>
          <a:prstGeom prst="rect">
            <a:avLst/>
          </a:prstGeom>
        </p:spPr>
        <p:txBody>
          <a:bodyPr anchor="t" rtlCol="false" tIns="0" lIns="0" bIns="0" rIns="0">
            <a:spAutoFit/>
          </a:bodyPr>
          <a:lstStyle/>
          <a:p>
            <a:pPr algn="ctr">
              <a:lnSpc>
                <a:spcPts val="11075"/>
              </a:lnSpc>
              <a:spcBef>
                <a:spcPct val="0"/>
              </a:spcBef>
            </a:pPr>
            <a:r>
              <a:rPr lang="en-US" sz="7911">
                <a:solidFill>
                  <a:srgbClr val="004AAD"/>
                </a:solidFill>
                <a:latin typeface="League Spartan"/>
                <a:ea typeface="League Spartan"/>
                <a:cs typeface="League Spartan"/>
                <a:sym typeface="League Spartan"/>
              </a:rPr>
              <a:t>03</a:t>
            </a:r>
          </a:p>
        </p:txBody>
      </p:sp>
      <p:sp>
        <p:nvSpPr>
          <p:cNvPr name="TextBox 21" id="21"/>
          <p:cNvSpPr txBox="true"/>
          <p:nvPr/>
        </p:nvSpPr>
        <p:spPr>
          <a:xfrm rot="0">
            <a:off x="14087664" y="3945703"/>
            <a:ext cx="2051275" cy="1342107"/>
          </a:xfrm>
          <a:prstGeom prst="rect">
            <a:avLst/>
          </a:prstGeom>
        </p:spPr>
        <p:txBody>
          <a:bodyPr anchor="t" rtlCol="false" tIns="0" lIns="0" bIns="0" rIns="0">
            <a:spAutoFit/>
          </a:bodyPr>
          <a:lstStyle/>
          <a:p>
            <a:pPr algn="ctr">
              <a:lnSpc>
                <a:spcPts val="11075"/>
              </a:lnSpc>
              <a:spcBef>
                <a:spcPct val="0"/>
              </a:spcBef>
            </a:pPr>
            <a:r>
              <a:rPr lang="en-US" sz="7911">
                <a:solidFill>
                  <a:srgbClr val="004AAD"/>
                </a:solidFill>
                <a:latin typeface="League Spartan"/>
                <a:ea typeface="League Spartan"/>
                <a:cs typeface="League Spartan"/>
                <a:sym typeface="League Spartan"/>
              </a:rPr>
              <a:t>04</a:t>
            </a:r>
          </a:p>
        </p:txBody>
      </p:sp>
      <p:sp>
        <p:nvSpPr>
          <p:cNvPr name="TextBox 22" id="22"/>
          <p:cNvSpPr txBox="true"/>
          <p:nvPr/>
        </p:nvSpPr>
        <p:spPr>
          <a:xfrm rot="0">
            <a:off x="1714018" y="6528392"/>
            <a:ext cx="2955954" cy="1989044"/>
          </a:xfrm>
          <a:prstGeom prst="rect">
            <a:avLst/>
          </a:prstGeom>
        </p:spPr>
        <p:txBody>
          <a:bodyPr anchor="t" rtlCol="false" tIns="0" lIns="0" bIns="0" rIns="0">
            <a:spAutoFit/>
          </a:bodyPr>
          <a:lstStyle/>
          <a:p>
            <a:pPr algn="ctr">
              <a:lnSpc>
                <a:spcPts val="2620"/>
              </a:lnSpc>
              <a:spcBef>
                <a:spcPct val="0"/>
              </a:spcBef>
            </a:pPr>
            <a:r>
              <a:rPr lang="en-US" sz="1871">
                <a:solidFill>
                  <a:srgbClr val="000000"/>
                </a:solidFill>
                <a:latin typeface="Poppins"/>
                <a:ea typeface="Poppins"/>
                <a:cs typeface="Poppins"/>
                <a:sym typeface="Poppins"/>
              </a:rPr>
              <a:t>Tentukan pembilang (angka di atas garis pecahan) dan penyebut (angka di bawah garis pecahan) dari pecahan yang diberikan.</a:t>
            </a:r>
          </a:p>
        </p:txBody>
      </p:sp>
      <p:sp>
        <p:nvSpPr>
          <p:cNvPr name="TextBox 23" id="23"/>
          <p:cNvSpPr txBox="true"/>
          <p:nvPr/>
        </p:nvSpPr>
        <p:spPr>
          <a:xfrm rot="0">
            <a:off x="5623316" y="6528392"/>
            <a:ext cx="2955954" cy="3308666"/>
          </a:xfrm>
          <a:prstGeom prst="rect">
            <a:avLst/>
          </a:prstGeom>
        </p:spPr>
        <p:txBody>
          <a:bodyPr anchor="t" rtlCol="false" tIns="0" lIns="0" bIns="0" rIns="0">
            <a:spAutoFit/>
          </a:bodyPr>
          <a:lstStyle/>
          <a:p>
            <a:pPr algn="ctr">
              <a:lnSpc>
                <a:spcPts val="2620"/>
              </a:lnSpc>
              <a:spcBef>
                <a:spcPct val="0"/>
              </a:spcBef>
            </a:pPr>
            <a:r>
              <a:rPr lang="en-US" sz="1871">
                <a:solidFill>
                  <a:srgbClr val="000000"/>
                </a:solidFill>
                <a:latin typeface="Poppins"/>
                <a:ea typeface="Poppins"/>
                <a:cs typeface="Poppins"/>
                <a:sym typeface="Poppins"/>
              </a:rPr>
              <a:t>Temukan faktor persekutuan terbesar (FPB) dari pembilang dan penyebut. Faktor persekutuan terbesar adalah bilangan terbesar yang dapat membagi habis pembilang dan penyebut tanpa sisa.</a:t>
            </a:r>
          </a:p>
        </p:txBody>
      </p:sp>
      <p:sp>
        <p:nvSpPr>
          <p:cNvPr name="TextBox 24" id="24"/>
          <p:cNvSpPr txBox="true"/>
          <p:nvPr/>
        </p:nvSpPr>
        <p:spPr>
          <a:xfrm rot="0">
            <a:off x="9546069" y="6528392"/>
            <a:ext cx="2955954" cy="1989044"/>
          </a:xfrm>
          <a:prstGeom prst="rect">
            <a:avLst/>
          </a:prstGeom>
        </p:spPr>
        <p:txBody>
          <a:bodyPr anchor="t" rtlCol="false" tIns="0" lIns="0" bIns="0" rIns="0">
            <a:spAutoFit/>
          </a:bodyPr>
          <a:lstStyle/>
          <a:p>
            <a:pPr algn="ctr">
              <a:lnSpc>
                <a:spcPts val="2620"/>
              </a:lnSpc>
              <a:spcBef>
                <a:spcPct val="0"/>
              </a:spcBef>
            </a:pPr>
            <a:r>
              <a:rPr lang="en-US" sz="1871">
                <a:solidFill>
                  <a:srgbClr val="000000"/>
                </a:solidFill>
                <a:latin typeface="Poppins"/>
                <a:ea typeface="Poppins"/>
                <a:cs typeface="Poppins"/>
                <a:sym typeface="Poppins"/>
              </a:rPr>
              <a:t>Bagi pembilang dan penyebut dengan FPB yang telah ditemukan untuk menyederhanakan pecahan.</a:t>
            </a:r>
          </a:p>
        </p:txBody>
      </p:sp>
      <p:sp>
        <p:nvSpPr>
          <p:cNvPr name="TextBox 25" id="25"/>
          <p:cNvSpPr txBox="true"/>
          <p:nvPr/>
        </p:nvSpPr>
        <p:spPr>
          <a:xfrm rot="0">
            <a:off x="13801866" y="6528392"/>
            <a:ext cx="2955954" cy="2648855"/>
          </a:xfrm>
          <a:prstGeom prst="rect">
            <a:avLst/>
          </a:prstGeom>
        </p:spPr>
        <p:txBody>
          <a:bodyPr anchor="t" rtlCol="false" tIns="0" lIns="0" bIns="0" rIns="0">
            <a:spAutoFit/>
          </a:bodyPr>
          <a:lstStyle/>
          <a:p>
            <a:pPr algn="ctr">
              <a:lnSpc>
                <a:spcPts val="2620"/>
              </a:lnSpc>
              <a:spcBef>
                <a:spcPct val="0"/>
              </a:spcBef>
            </a:pPr>
            <a:r>
              <a:rPr lang="en-US" sz="1871">
                <a:solidFill>
                  <a:srgbClr val="000000"/>
                </a:solidFill>
                <a:latin typeface="Poppins"/>
                <a:ea typeface="Poppins"/>
                <a:cs typeface="Poppins"/>
                <a:sym typeface="Poppins"/>
              </a:rPr>
              <a:t>Pecahan yang sudah tidak bisa disederhanakan lagi atau pembilang dan penyebutnya hanya memiliki faktor persekutuan 1, adalah pecahan sederhana.</a:t>
            </a:r>
          </a:p>
        </p:txBody>
      </p:sp>
      <p:sp>
        <p:nvSpPr>
          <p:cNvPr name="TextBox 26" id="26"/>
          <p:cNvSpPr txBox="true"/>
          <p:nvPr/>
        </p:nvSpPr>
        <p:spPr>
          <a:xfrm rot="0">
            <a:off x="1538254" y="2467541"/>
            <a:ext cx="3223423" cy="824634"/>
          </a:xfrm>
          <a:prstGeom prst="rect">
            <a:avLst/>
          </a:prstGeom>
        </p:spPr>
        <p:txBody>
          <a:bodyPr anchor="t" rtlCol="false" tIns="0" lIns="0" bIns="0" rIns="0">
            <a:spAutoFit/>
          </a:bodyPr>
          <a:lstStyle/>
          <a:p>
            <a:pPr algn="ctr">
              <a:lnSpc>
                <a:spcPts val="3365"/>
              </a:lnSpc>
              <a:spcBef>
                <a:spcPct val="0"/>
              </a:spcBef>
            </a:pPr>
            <a:r>
              <a:rPr lang="en-US" sz="2403">
                <a:solidFill>
                  <a:srgbClr val="000000"/>
                </a:solidFill>
                <a:latin typeface="Lato Bold"/>
                <a:ea typeface="Lato Bold"/>
                <a:cs typeface="Lato Bold"/>
                <a:sym typeface="Lato Bold"/>
              </a:rPr>
              <a:t>IDENTIFIKASI PECAHAN</a:t>
            </a:r>
          </a:p>
        </p:txBody>
      </p:sp>
      <p:sp>
        <p:nvSpPr>
          <p:cNvPr name="TextBox 27" id="27"/>
          <p:cNvSpPr txBox="true"/>
          <p:nvPr/>
        </p:nvSpPr>
        <p:spPr>
          <a:xfrm rot="0">
            <a:off x="5489582" y="2467541"/>
            <a:ext cx="3223423" cy="1108412"/>
          </a:xfrm>
          <a:prstGeom prst="rect">
            <a:avLst/>
          </a:prstGeom>
        </p:spPr>
        <p:txBody>
          <a:bodyPr anchor="t" rtlCol="false" tIns="0" lIns="0" bIns="0" rIns="0">
            <a:spAutoFit/>
          </a:bodyPr>
          <a:lstStyle/>
          <a:p>
            <a:pPr algn="ctr">
              <a:lnSpc>
                <a:spcPts val="2945"/>
              </a:lnSpc>
              <a:spcBef>
                <a:spcPct val="0"/>
              </a:spcBef>
            </a:pPr>
            <a:r>
              <a:rPr lang="en-US" sz="2103">
                <a:solidFill>
                  <a:srgbClr val="000000"/>
                </a:solidFill>
                <a:latin typeface="Lato Bold"/>
                <a:ea typeface="Lato Bold"/>
                <a:cs typeface="Lato Bold"/>
                <a:sym typeface="Lato Bold"/>
              </a:rPr>
              <a:t>CARI FAKTOR PERSEKUTUAN TERBESAR</a:t>
            </a:r>
          </a:p>
        </p:txBody>
      </p:sp>
      <p:sp>
        <p:nvSpPr>
          <p:cNvPr name="TextBox 28" id="28"/>
          <p:cNvSpPr txBox="true"/>
          <p:nvPr/>
        </p:nvSpPr>
        <p:spPr>
          <a:xfrm rot="0">
            <a:off x="9546069" y="2397166"/>
            <a:ext cx="3223423" cy="737003"/>
          </a:xfrm>
          <a:prstGeom prst="rect">
            <a:avLst/>
          </a:prstGeom>
        </p:spPr>
        <p:txBody>
          <a:bodyPr anchor="t" rtlCol="false" tIns="0" lIns="0" bIns="0" rIns="0">
            <a:spAutoFit/>
          </a:bodyPr>
          <a:lstStyle/>
          <a:p>
            <a:pPr algn="ctr">
              <a:lnSpc>
                <a:spcPts val="2945"/>
              </a:lnSpc>
              <a:spcBef>
                <a:spcPct val="0"/>
              </a:spcBef>
            </a:pPr>
            <a:r>
              <a:rPr lang="en-US" sz="2103">
                <a:solidFill>
                  <a:srgbClr val="000000"/>
                </a:solidFill>
                <a:latin typeface="Lato Bold"/>
                <a:ea typeface="Lato Bold"/>
                <a:cs typeface="Lato Bold"/>
                <a:sym typeface="Lato Bold"/>
              </a:rPr>
              <a:t>SEDERHANAKAN PECAHAN </a:t>
            </a:r>
          </a:p>
        </p:txBody>
      </p:sp>
      <p:sp>
        <p:nvSpPr>
          <p:cNvPr name="TextBox 29" id="29"/>
          <p:cNvSpPr txBox="true"/>
          <p:nvPr/>
        </p:nvSpPr>
        <p:spPr>
          <a:xfrm rot="0">
            <a:off x="13668132" y="2467541"/>
            <a:ext cx="3223423" cy="737003"/>
          </a:xfrm>
          <a:prstGeom prst="rect">
            <a:avLst/>
          </a:prstGeom>
        </p:spPr>
        <p:txBody>
          <a:bodyPr anchor="t" rtlCol="false" tIns="0" lIns="0" bIns="0" rIns="0">
            <a:spAutoFit/>
          </a:bodyPr>
          <a:lstStyle/>
          <a:p>
            <a:pPr algn="ctr">
              <a:lnSpc>
                <a:spcPts val="2945"/>
              </a:lnSpc>
              <a:spcBef>
                <a:spcPct val="0"/>
              </a:spcBef>
            </a:pPr>
            <a:r>
              <a:rPr lang="en-US" sz="2103">
                <a:solidFill>
                  <a:srgbClr val="000000"/>
                </a:solidFill>
                <a:latin typeface="Lato Bold"/>
                <a:ea typeface="Lato Bold"/>
                <a:cs typeface="Lato Bold"/>
                <a:sym typeface="Lato Bold"/>
              </a:rPr>
              <a:t>CEK APAKAH PECAHAN SUDAH SEDERHANA</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a:grpSpLocks noChangeAspect="true"/>
          </p:cNvGrpSpPr>
          <p:nvPr/>
        </p:nvGrpSpPr>
        <p:grpSpPr>
          <a:xfrm rot="0">
            <a:off x="1192901" y="2659885"/>
            <a:ext cx="3509749" cy="3496039"/>
            <a:chOff x="0" y="0"/>
            <a:chExt cx="6502400" cy="6477000"/>
          </a:xfrm>
        </p:grpSpPr>
        <p:sp>
          <p:nvSpPr>
            <p:cNvPr name="Freeform 4" id="4"/>
            <p:cNvSpPr/>
            <p:nvPr/>
          </p:nvSpPr>
          <p:spPr>
            <a:xfrm flipH="false" flipV="false" rot="0">
              <a:off x="-23042" y="119185"/>
              <a:ext cx="6542159" cy="6244242"/>
            </a:xfrm>
            <a:custGeom>
              <a:avLst/>
              <a:gdLst/>
              <a:ahLst/>
              <a:cxnLst/>
              <a:rect r="r" b="b" t="t" l="l"/>
              <a:pathLst>
                <a:path h="6244242" w="6542159">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17517" t="-10579" r="-3222" b="0"/>
              </a:stretch>
            </a:blipFill>
          </p:spPr>
        </p:sp>
        <p:sp>
          <p:nvSpPr>
            <p:cNvPr name="Freeform 5" id="5"/>
            <p:cNvSpPr/>
            <p:nvPr/>
          </p:nvSpPr>
          <p:spPr>
            <a:xfrm flipH="false" flipV="false" rot="0">
              <a:off x="73038" y="66269"/>
              <a:ext cx="6350000" cy="6349987"/>
            </a:xfrm>
            <a:custGeom>
              <a:avLst/>
              <a:gdLst/>
              <a:ahLst/>
              <a:cxnLst/>
              <a:rect r="r" b="b" t="t" l="l"/>
              <a:pathLst>
                <a:path h="6349987" w="6350000">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000000"/>
            </a:solidFill>
          </p:spPr>
        </p:sp>
      </p:grpSp>
      <p:grpSp>
        <p:nvGrpSpPr>
          <p:cNvPr name="Group 6" id="6"/>
          <p:cNvGrpSpPr/>
          <p:nvPr/>
        </p:nvGrpSpPr>
        <p:grpSpPr>
          <a:xfrm rot="0">
            <a:off x="6395774" y="9258300"/>
            <a:ext cx="4053826" cy="3086100"/>
            <a:chOff x="0" y="0"/>
            <a:chExt cx="1067674" cy="812800"/>
          </a:xfrm>
        </p:grpSpPr>
        <p:sp>
          <p:nvSpPr>
            <p:cNvPr name="Freeform 7" id="7"/>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3872228" y="-2293069"/>
            <a:ext cx="4053826" cy="3086100"/>
            <a:chOff x="0" y="0"/>
            <a:chExt cx="1067674" cy="812800"/>
          </a:xfrm>
        </p:grpSpPr>
        <p:sp>
          <p:nvSpPr>
            <p:cNvPr name="Freeform 10" id="10"/>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11" id="11"/>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404636" y="1183723"/>
            <a:ext cx="4509284" cy="1321140"/>
          </a:xfrm>
          <a:custGeom>
            <a:avLst/>
            <a:gdLst/>
            <a:ahLst/>
            <a:cxnLst/>
            <a:rect r="r" b="b" t="t" l="l"/>
            <a:pathLst>
              <a:path h="1321140" w="4509284">
                <a:moveTo>
                  <a:pt x="0" y="0"/>
                </a:moveTo>
                <a:lnTo>
                  <a:pt x="4509283" y="0"/>
                </a:lnTo>
                <a:lnTo>
                  <a:pt x="4509283" y="1321140"/>
                </a:lnTo>
                <a:lnTo>
                  <a:pt x="0" y="1321140"/>
                </a:lnTo>
                <a:lnTo>
                  <a:pt x="0" y="0"/>
                </a:lnTo>
                <a:close/>
              </a:path>
            </a:pathLst>
          </a:custGeom>
          <a:blipFill>
            <a:blip r:embed="rId4"/>
            <a:stretch>
              <a:fillRect l="-8018" t="0" r="-5486" b="-2880"/>
            </a:stretch>
          </a:blipFill>
        </p:spPr>
      </p:sp>
      <p:sp>
        <p:nvSpPr>
          <p:cNvPr name="Freeform 13" id="13"/>
          <p:cNvSpPr/>
          <p:nvPr/>
        </p:nvSpPr>
        <p:spPr>
          <a:xfrm flipH="false" flipV="false" rot="0">
            <a:off x="5590488" y="1115165"/>
            <a:ext cx="8281740" cy="3588754"/>
          </a:xfrm>
          <a:custGeom>
            <a:avLst/>
            <a:gdLst/>
            <a:ahLst/>
            <a:cxnLst/>
            <a:rect r="r" b="b" t="t" l="l"/>
            <a:pathLst>
              <a:path h="3588754" w="8281740">
                <a:moveTo>
                  <a:pt x="0" y="0"/>
                </a:moveTo>
                <a:lnTo>
                  <a:pt x="8281740" y="0"/>
                </a:lnTo>
                <a:lnTo>
                  <a:pt x="8281740" y="3588753"/>
                </a:lnTo>
                <a:lnTo>
                  <a:pt x="0" y="3588753"/>
                </a:lnTo>
                <a:lnTo>
                  <a:pt x="0" y="0"/>
                </a:lnTo>
                <a:close/>
              </a:path>
            </a:pathLst>
          </a:custGeom>
          <a:blipFill>
            <a:blip r:embed="rId5"/>
            <a:stretch>
              <a:fillRect l="0" t="0" r="0" b="0"/>
            </a:stretch>
          </a:blipFill>
        </p:spPr>
      </p:sp>
      <p:sp>
        <p:nvSpPr>
          <p:cNvPr name="Freeform 14" id="14"/>
          <p:cNvSpPr/>
          <p:nvPr/>
        </p:nvSpPr>
        <p:spPr>
          <a:xfrm flipH="false" flipV="false" rot="0">
            <a:off x="4702159" y="5143500"/>
            <a:ext cx="1291974" cy="3790924"/>
          </a:xfrm>
          <a:custGeom>
            <a:avLst/>
            <a:gdLst/>
            <a:ahLst/>
            <a:cxnLst/>
            <a:rect r="r" b="b" t="t" l="l"/>
            <a:pathLst>
              <a:path h="3790924" w="1291974">
                <a:moveTo>
                  <a:pt x="0" y="0"/>
                </a:moveTo>
                <a:lnTo>
                  <a:pt x="1291974" y="0"/>
                </a:lnTo>
                <a:lnTo>
                  <a:pt x="1291974" y="3790924"/>
                </a:lnTo>
                <a:lnTo>
                  <a:pt x="0" y="3790924"/>
                </a:lnTo>
                <a:lnTo>
                  <a:pt x="0" y="0"/>
                </a:lnTo>
                <a:close/>
              </a:path>
            </a:pathLst>
          </a:custGeom>
          <a:blipFill>
            <a:blip r:embed="rId6"/>
            <a:stretch>
              <a:fillRect l="0" t="0" r="0" b="0"/>
            </a:stretch>
          </a:blipFill>
        </p:spPr>
      </p:sp>
      <p:sp>
        <p:nvSpPr>
          <p:cNvPr name="Freeform 15" id="15"/>
          <p:cNvSpPr/>
          <p:nvPr/>
        </p:nvSpPr>
        <p:spPr>
          <a:xfrm flipH="false" flipV="false" rot="0">
            <a:off x="5994133" y="5143500"/>
            <a:ext cx="7878095" cy="1813820"/>
          </a:xfrm>
          <a:custGeom>
            <a:avLst/>
            <a:gdLst/>
            <a:ahLst/>
            <a:cxnLst/>
            <a:rect r="r" b="b" t="t" l="l"/>
            <a:pathLst>
              <a:path h="1813820" w="7878095">
                <a:moveTo>
                  <a:pt x="0" y="0"/>
                </a:moveTo>
                <a:lnTo>
                  <a:pt x="7878095" y="0"/>
                </a:lnTo>
                <a:lnTo>
                  <a:pt x="7878095" y="1813820"/>
                </a:lnTo>
                <a:lnTo>
                  <a:pt x="0" y="1813820"/>
                </a:lnTo>
                <a:lnTo>
                  <a:pt x="0" y="0"/>
                </a:lnTo>
                <a:close/>
              </a:path>
            </a:pathLst>
          </a:custGeom>
          <a:blipFill>
            <a:blip r:embed="rId7"/>
            <a:stretch>
              <a:fillRect l="-3383" t="-9536" r="-260" b="0"/>
            </a:stretch>
          </a:blipFill>
        </p:spPr>
      </p:sp>
      <p:sp>
        <p:nvSpPr>
          <p:cNvPr name="Freeform 16" id="16"/>
          <p:cNvSpPr/>
          <p:nvPr/>
        </p:nvSpPr>
        <p:spPr>
          <a:xfrm flipH="false" flipV="false" rot="0">
            <a:off x="14238778" y="7038962"/>
            <a:ext cx="1287933" cy="3293196"/>
          </a:xfrm>
          <a:custGeom>
            <a:avLst/>
            <a:gdLst/>
            <a:ahLst/>
            <a:cxnLst/>
            <a:rect r="r" b="b" t="t" l="l"/>
            <a:pathLst>
              <a:path h="3293196" w="1287933">
                <a:moveTo>
                  <a:pt x="0" y="0"/>
                </a:moveTo>
                <a:lnTo>
                  <a:pt x="1287933" y="0"/>
                </a:lnTo>
                <a:lnTo>
                  <a:pt x="1287933" y="3293196"/>
                </a:lnTo>
                <a:lnTo>
                  <a:pt x="0" y="3293196"/>
                </a:lnTo>
                <a:lnTo>
                  <a:pt x="0" y="0"/>
                </a:lnTo>
                <a:close/>
              </a:path>
            </a:pathLst>
          </a:custGeom>
          <a:blipFill>
            <a:blip r:embed="rId8"/>
            <a:stretch>
              <a:fillRect l="0" t="0" r="0" b="0"/>
            </a:stretch>
          </a:blipFill>
        </p:spPr>
      </p:sp>
      <p:sp>
        <p:nvSpPr>
          <p:cNvPr name="Freeform 17" id="17"/>
          <p:cNvSpPr/>
          <p:nvPr/>
        </p:nvSpPr>
        <p:spPr>
          <a:xfrm flipH="false" flipV="false" rot="0">
            <a:off x="10449599" y="7718507"/>
            <a:ext cx="3803592" cy="1539793"/>
          </a:xfrm>
          <a:custGeom>
            <a:avLst/>
            <a:gdLst/>
            <a:ahLst/>
            <a:cxnLst/>
            <a:rect r="r" b="b" t="t" l="l"/>
            <a:pathLst>
              <a:path h="1539793" w="3803592">
                <a:moveTo>
                  <a:pt x="0" y="0"/>
                </a:moveTo>
                <a:lnTo>
                  <a:pt x="3803592" y="0"/>
                </a:lnTo>
                <a:lnTo>
                  <a:pt x="3803592" y="1539793"/>
                </a:lnTo>
                <a:lnTo>
                  <a:pt x="0" y="1539793"/>
                </a:lnTo>
                <a:lnTo>
                  <a:pt x="0" y="0"/>
                </a:lnTo>
                <a:close/>
              </a:path>
            </a:pathLst>
          </a:custGeom>
          <a:blipFill>
            <a:blip r:embed="rId9"/>
            <a:stretch>
              <a:fillRect l="0" t="-12407" r="0" b="0"/>
            </a:stretch>
          </a:blipFill>
        </p:spPr>
      </p:sp>
      <p:sp>
        <p:nvSpPr>
          <p:cNvPr name="TextBox 18" id="18"/>
          <p:cNvSpPr txBox="true"/>
          <p:nvPr/>
        </p:nvSpPr>
        <p:spPr>
          <a:xfrm rot="0">
            <a:off x="404636" y="322799"/>
            <a:ext cx="8018051" cy="705901"/>
          </a:xfrm>
          <a:prstGeom prst="rect">
            <a:avLst/>
          </a:prstGeom>
        </p:spPr>
        <p:txBody>
          <a:bodyPr anchor="t" rtlCol="false" tIns="0" lIns="0" bIns="0" rIns="0">
            <a:spAutoFit/>
          </a:bodyPr>
          <a:lstStyle/>
          <a:p>
            <a:pPr algn="l">
              <a:lnSpc>
                <a:spcPts val="5721"/>
              </a:lnSpc>
              <a:spcBef>
                <a:spcPct val="0"/>
              </a:spcBef>
            </a:pPr>
            <a:r>
              <a:rPr lang="en-US" sz="4086">
                <a:solidFill>
                  <a:srgbClr val="004AAD"/>
                </a:solidFill>
                <a:latin typeface="League Spartan"/>
                <a:ea typeface="League Spartan"/>
                <a:cs typeface="League Spartan"/>
                <a:sym typeface="League Spartan"/>
              </a:rPr>
              <a:t>IDENTIFIKASI PECAHAN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6666" r="0" b="-16666"/>
            </a:stretch>
          </a:blipFill>
        </p:spPr>
      </p:sp>
      <p:grpSp>
        <p:nvGrpSpPr>
          <p:cNvPr name="Group 3" id="3"/>
          <p:cNvGrpSpPr/>
          <p:nvPr/>
        </p:nvGrpSpPr>
        <p:grpSpPr>
          <a:xfrm rot="0">
            <a:off x="6395774" y="9258300"/>
            <a:ext cx="4053826" cy="3086100"/>
            <a:chOff x="0" y="0"/>
            <a:chExt cx="1067674" cy="812800"/>
          </a:xfrm>
        </p:grpSpPr>
        <p:sp>
          <p:nvSpPr>
            <p:cNvPr name="Freeform 4" id="4"/>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5" id="5"/>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72228" y="-2293069"/>
            <a:ext cx="4053826" cy="3086100"/>
            <a:chOff x="0" y="0"/>
            <a:chExt cx="1067674" cy="812800"/>
          </a:xfrm>
        </p:grpSpPr>
        <p:sp>
          <p:nvSpPr>
            <p:cNvPr name="Freeform 7" id="7"/>
            <p:cNvSpPr/>
            <p:nvPr/>
          </p:nvSpPr>
          <p:spPr>
            <a:xfrm flipH="false" flipV="false" rot="0">
              <a:off x="0" y="0"/>
              <a:ext cx="1067674" cy="812800"/>
            </a:xfrm>
            <a:custGeom>
              <a:avLst/>
              <a:gdLst/>
              <a:ahLst/>
              <a:cxnLst/>
              <a:rect r="r" b="b" t="t" l="l"/>
              <a:pathLst>
                <a:path h="812800" w="1067674">
                  <a:moveTo>
                    <a:pt x="533837" y="0"/>
                  </a:moveTo>
                  <a:cubicBezTo>
                    <a:pt x="239007" y="0"/>
                    <a:pt x="0" y="181951"/>
                    <a:pt x="0" y="406400"/>
                  </a:cubicBezTo>
                  <a:cubicBezTo>
                    <a:pt x="0" y="630849"/>
                    <a:pt x="239007" y="812800"/>
                    <a:pt x="533837" y="812800"/>
                  </a:cubicBezTo>
                  <a:cubicBezTo>
                    <a:pt x="828667" y="812800"/>
                    <a:pt x="1067674" y="630849"/>
                    <a:pt x="1067674" y="406400"/>
                  </a:cubicBezTo>
                  <a:cubicBezTo>
                    <a:pt x="1067674" y="181951"/>
                    <a:pt x="828667" y="0"/>
                    <a:pt x="533837" y="0"/>
                  </a:cubicBezTo>
                  <a:close/>
                </a:path>
              </a:pathLst>
            </a:custGeom>
            <a:gradFill rotWithShape="true">
              <a:gsLst>
                <a:gs pos="0">
                  <a:srgbClr val="000000">
                    <a:alpha val="100000"/>
                  </a:srgbClr>
                </a:gs>
                <a:gs pos="100000">
                  <a:srgbClr val="3533CD">
                    <a:alpha val="100000"/>
                  </a:srgbClr>
                </a:gs>
              </a:gsLst>
              <a:lin ang="0"/>
            </a:gradFill>
          </p:spPr>
        </p:sp>
        <p:sp>
          <p:nvSpPr>
            <p:cNvPr name="TextBox 8" id="8"/>
            <p:cNvSpPr txBox="true"/>
            <p:nvPr/>
          </p:nvSpPr>
          <p:spPr>
            <a:xfrm>
              <a:off x="100094" y="28575"/>
              <a:ext cx="867485" cy="708025"/>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2029943" y="793031"/>
            <a:ext cx="9875311" cy="2078411"/>
          </a:xfrm>
          <a:custGeom>
            <a:avLst/>
            <a:gdLst/>
            <a:ahLst/>
            <a:cxnLst/>
            <a:rect r="r" b="b" t="t" l="l"/>
            <a:pathLst>
              <a:path h="2078411" w="9875311">
                <a:moveTo>
                  <a:pt x="0" y="0"/>
                </a:moveTo>
                <a:lnTo>
                  <a:pt x="9875310" y="0"/>
                </a:lnTo>
                <a:lnTo>
                  <a:pt x="9875310" y="2078410"/>
                </a:lnTo>
                <a:lnTo>
                  <a:pt x="0" y="2078410"/>
                </a:lnTo>
                <a:lnTo>
                  <a:pt x="0" y="0"/>
                </a:lnTo>
                <a:close/>
              </a:path>
            </a:pathLst>
          </a:custGeom>
          <a:blipFill>
            <a:blip r:embed="rId3"/>
            <a:stretch>
              <a:fillRect l="-30821" t="-33001" r="-8488" b="-133001"/>
            </a:stretch>
          </a:blipFill>
        </p:spPr>
      </p:sp>
      <p:sp>
        <p:nvSpPr>
          <p:cNvPr name="Freeform 10" id="10"/>
          <p:cNvSpPr/>
          <p:nvPr/>
        </p:nvSpPr>
        <p:spPr>
          <a:xfrm flipH="false" flipV="false" rot="0">
            <a:off x="489210" y="313312"/>
            <a:ext cx="1540733" cy="4327656"/>
          </a:xfrm>
          <a:custGeom>
            <a:avLst/>
            <a:gdLst/>
            <a:ahLst/>
            <a:cxnLst/>
            <a:rect r="r" b="b" t="t" l="l"/>
            <a:pathLst>
              <a:path h="4327656" w="1540733">
                <a:moveTo>
                  <a:pt x="0" y="0"/>
                </a:moveTo>
                <a:lnTo>
                  <a:pt x="1540733" y="0"/>
                </a:lnTo>
                <a:lnTo>
                  <a:pt x="1540733" y="4327655"/>
                </a:lnTo>
                <a:lnTo>
                  <a:pt x="0" y="4327655"/>
                </a:lnTo>
                <a:lnTo>
                  <a:pt x="0" y="0"/>
                </a:lnTo>
                <a:close/>
              </a:path>
            </a:pathLst>
          </a:custGeom>
          <a:blipFill>
            <a:blip r:embed="rId3"/>
            <a:stretch>
              <a:fillRect l="-47915" t="0" r="-551026" b="0"/>
            </a:stretch>
          </a:blipFill>
        </p:spPr>
      </p:sp>
      <p:sp>
        <p:nvSpPr>
          <p:cNvPr name="Freeform 11" id="11"/>
          <p:cNvSpPr/>
          <p:nvPr/>
        </p:nvSpPr>
        <p:spPr>
          <a:xfrm flipH="false" flipV="false" rot="0">
            <a:off x="2436132" y="3427655"/>
            <a:ext cx="3959642" cy="1715845"/>
          </a:xfrm>
          <a:custGeom>
            <a:avLst/>
            <a:gdLst/>
            <a:ahLst/>
            <a:cxnLst/>
            <a:rect r="r" b="b" t="t" l="l"/>
            <a:pathLst>
              <a:path h="1715845" w="3959642">
                <a:moveTo>
                  <a:pt x="0" y="0"/>
                </a:moveTo>
                <a:lnTo>
                  <a:pt x="3959642" y="0"/>
                </a:lnTo>
                <a:lnTo>
                  <a:pt x="3959642" y="1715845"/>
                </a:lnTo>
                <a:lnTo>
                  <a:pt x="0" y="1715845"/>
                </a:lnTo>
                <a:lnTo>
                  <a:pt x="0" y="0"/>
                </a:lnTo>
                <a:close/>
              </a:path>
            </a:pathLst>
          </a:custGeom>
          <a:blipFill>
            <a:blip r:embed="rId4"/>
            <a:stretch>
              <a:fillRect l="0" t="0" r="0" b="0"/>
            </a:stretch>
          </a:blipFill>
        </p:spPr>
      </p:sp>
      <p:sp>
        <p:nvSpPr>
          <p:cNvPr name="Freeform 12" id="12"/>
          <p:cNvSpPr/>
          <p:nvPr/>
        </p:nvSpPr>
        <p:spPr>
          <a:xfrm flipH="false" flipV="false" rot="0">
            <a:off x="4567918" y="5143500"/>
            <a:ext cx="6219293" cy="3585899"/>
          </a:xfrm>
          <a:custGeom>
            <a:avLst/>
            <a:gdLst/>
            <a:ahLst/>
            <a:cxnLst/>
            <a:rect r="r" b="b" t="t" l="l"/>
            <a:pathLst>
              <a:path h="3585899" w="6219293">
                <a:moveTo>
                  <a:pt x="0" y="0"/>
                </a:moveTo>
                <a:lnTo>
                  <a:pt x="6219293" y="0"/>
                </a:lnTo>
                <a:lnTo>
                  <a:pt x="6219293" y="3585899"/>
                </a:lnTo>
                <a:lnTo>
                  <a:pt x="0" y="3585899"/>
                </a:lnTo>
                <a:lnTo>
                  <a:pt x="0" y="0"/>
                </a:lnTo>
                <a:close/>
              </a:path>
            </a:pathLst>
          </a:custGeom>
          <a:blipFill>
            <a:blip r:embed="rId5"/>
            <a:stretch>
              <a:fillRect l="0" t="0" r="0" b="0"/>
            </a:stretch>
          </a:blipFill>
        </p:spPr>
      </p:sp>
      <p:sp>
        <p:nvSpPr>
          <p:cNvPr name="Freeform 13" id="13"/>
          <p:cNvSpPr/>
          <p:nvPr/>
        </p:nvSpPr>
        <p:spPr>
          <a:xfrm flipH="false" flipV="false" rot="0">
            <a:off x="10811546" y="7743006"/>
            <a:ext cx="7476454" cy="2543994"/>
          </a:xfrm>
          <a:custGeom>
            <a:avLst/>
            <a:gdLst/>
            <a:ahLst/>
            <a:cxnLst/>
            <a:rect r="r" b="b" t="t" l="l"/>
            <a:pathLst>
              <a:path h="2543994" w="7476454">
                <a:moveTo>
                  <a:pt x="0" y="0"/>
                </a:moveTo>
                <a:lnTo>
                  <a:pt x="7476454" y="0"/>
                </a:lnTo>
                <a:lnTo>
                  <a:pt x="7476454" y="2543994"/>
                </a:lnTo>
                <a:lnTo>
                  <a:pt x="0" y="2543994"/>
                </a:lnTo>
                <a:lnTo>
                  <a:pt x="0" y="0"/>
                </a:lnTo>
                <a:close/>
              </a:path>
            </a:pathLst>
          </a:custGeom>
          <a:blipFill>
            <a:blip r:embed="rId6"/>
            <a:stretch>
              <a:fillRect l="0" t="0" r="0" b="0"/>
            </a:stretch>
          </a:blipFill>
        </p:spPr>
      </p:sp>
      <p:sp>
        <p:nvSpPr>
          <p:cNvPr name="Freeform 14" id="14"/>
          <p:cNvSpPr/>
          <p:nvPr/>
        </p:nvSpPr>
        <p:spPr>
          <a:xfrm flipH="false" flipV="false" rot="0">
            <a:off x="15899141" y="5594159"/>
            <a:ext cx="2749400" cy="1871828"/>
          </a:xfrm>
          <a:custGeom>
            <a:avLst/>
            <a:gdLst/>
            <a:ahLst/>
            <a:cxnLst/>
            <a:rect r="r" b="b" t="t" l="l"/>
            <a:pathLst>
              <a:path h="1871828" w="2749400">
                <a:moveTo>
                  <a:pt x="0" y="0"/>
                </a:moveTo>
                <a:lnTo>
                  <a:pt x="2749400" y="0"/>
                </a:lnTo>
                <a:lnTo>
                  <a:pt x="2749400" y="1871828"/>
                </a:lnTo>
                <a:lnTo>
                  <a:pt x="0" y="1871828"/>
                </a:lnTo>
                <a:lnTo>
                  <a:pt x="0" y="0"/>
                </a:lnTo>
                <a:close/>
              </a:path>
            </a:pathLst>
          </a:custGeom>
          <a:blipFill>
            <a:blip r:embed="rId7"/>
            <a:stretch>
              <a:fillRect l="-4882" t="0" r="0" b="0"/>
            </a:stretch>
          </a:blipFill>
        </p:spPr>
      </p:sp>
      <p:sp>
        <p:nvSpPr>
          <p:cNvPr name="TextBox 15" id="15"/>
          <p:cNvSpPr txBox="true"/>
          <p:nvPr/>
        </p:nvSpPr>
        <p:spPr>
          <a:xfrm rot="0">
            <a:off x="7277462" y="3059820"/>
            <a:ext cx="3509749" cy="1581147"/>
          </a:xfrm>
          <a:prstGeom prst="rect">
            <a:avLst/>
          </a:prstGeom>
        </p:spPr>
        <p:txBody>
          <a:bodyPr anchor="t" rtlCol="false" tIns="0" lIns="0" bIns="0" rIns="0">
            <a:spAutoFit/>
          </a:bodyPr>
          <a:lstStyle/>
          <a:p>
            <a:pPr algn="l">
              <a:lnSpc>
                <a:spcPts val="3176"/>
              </a:lnSpc>
              <a:spcBef>
                <a:spcPct val="0"/>
              </a:spcBef>
            </a:pPr>
            <a:r>
              <a:rPr lang="en-US" sz="2269">
                <a:solidFill>
                  <a:srgbClr val="000000"/>
                </a:solidFill>
                <a:latin typeface="Poppins"/>
                <a:ea typeface="Poppins"/>
                <a:cs typeface="Poppins"/>
                <a:sym typeface="Poppins"/>
              </a:rPr>
              <a:t>Dalam istilah matematika, pecahan terdiri atas pembilang dan penyebut. </a:t>
            </a:r>
          </a:p>
        </p:txBody>
      </p:sp>
      <p:sp>
        <p:nvSpPr>
          <p:cNvPr name="TextBox 16" id="16"/>
          <p:cNvSpPr txBox="true"/>
          <p:nvPr/>
        </p:nvSpPr>
        <p:spPr>
          <a:xfrm rot="0">
            <a:off x="10811546" y="7122293"/>
            <a:ext cx="8018051" cy="620713"/>
          </a:xfrm>
          <a:prstGeom prst="rect">
            <a:avLst/>
          </a:prstGeom>
        </p:spPr>
        <p:txBody>
          <a:bodyPr anchor="t" rtlCol="false" tIns="0" lIns="0" bIns="0" rIns="0">
            <a:spAutoFit/>
          </a:bodyPr>
          <a:lstStyle/>
          <a:p>
            <a:pPr algn="l">
              <a:lnSpc>
                <a:spcPts val="5161"/>
              </a:lnSpc>
              <a:spcBef>
                <a:spcPct val="0"/>
              </a:spcBef>
            </a:pPr>
            <a:r>
              <a:rPr lang="en-US" sz="3686">
                <a:solidFill>
                  <a:srgbClr val="004AAD"/>
                </a:solidFill>
                <a:latin typeface="League Spartan"/>
                <a:ea typeface="League Spartan"/>
                <a:cs typeface="League Spartan"/>
                <a:sym typeface="League Spartan"/>
              </a:rPr>
              <a:t>BENTUK-BENTUK PECAHAN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DAGOwWj5138</dc:identifier>
  <dcterms:modified xsi:type="dcterms:W3CDTF">2011-08-01T06:04:30Z</dcterms:modified>
  <cp:revision>1</cp:revision>
  <dc:title>Materi</dc:title>
</cp:coreProperties>
</file>