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Poppins" panose="00000500000000000000" pitchFamily="2" charset="0"/>
      <p:regular r:id="rId20"/>
      <p:bold r:id="rId21"/>
      <p:italic r:id="rId22"/>
      <p:boldItalic r:id="rId23"/>
    </p:embeddedFont>
    <p:embeddedFont>
      <p:font typeface="Poppins Bold" panose="00000800000000000000" charset="0"/>
      <p:regular r:id="rId24"/>
    </p:embeddedFont>
    <p:embeddedFont>
      <p:font typeface="Poppins Italics" panose="020B0604020202020204" charset="0"/>
      <p:regular r:id="rId25"/>
    </p:embeddedFont>
    <p:embeddedFont>
      <p:font typeface="Poppins Semi-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45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0.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79584" t="-804" r="-9577" b="-8441"/>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57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63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4" name="Freeform 24"/>
          <p:cNvSpPr/>
          <p:nvPr/>
        </p:nvSpPr>
        <p:spPr>
          <a:xfrm>
            <a:off x="483585" y="623775"/>
            <a:ext cx="1445442" cy="1445442"/>
          </a:xfrm>
          <a:custGeom>
            <a:avLst/>
            <a:gdLst/>
            <a:ahLst/>
            <a:cxnLst/>
            <a:rect l="l" t="t" r="r" b="b"/>
            <a:pathLst>
              <a:path w="1445442" h="1445442">
                <a:moveTo>
                  <a:pt x="0" y="0"/>
                </a:moveTo>
                <a:lnTo>
                  <a:pt x="1445442" y="0"/>
                </a:lnTo>
                <a:lnTo>
                  <a:pt x="1445442" y="1445441"/>
                </a:lnTo>
                <a:lnTo>
                  <a:pt x="0" y="1445441"/>
                </a:lnTo>
                <a:lnTo>
                  <a:pt x="0" y="0"/>
                </a:lnTo>
                <a:close/>
              </a:path>
            </a:pathLst>
          </a:custGeom>
          <a:blipFill>
            <a:blip r:embed="rId5"/>
            <a:stretch>
              <a:fillRect/>
            </a:stretch>
          </a:blipFill>
        </p:spPr>
      </p:sp>
      <p:sp>
        <p:nvSpPr>
          <p:cNvPr id="25" name="Freeform 25"/>
          <p:cNvSpPr/>
          <p:nvPr/>
        </p:nvSpPr>
        <p:spPr>
          <a:xfrm>
            <a:off x="2118970" y="751058"/>
            <a:ext cx="2244019" cy="1195641"/>
          </a:xfrm>
          <a:custGeom>
            <a:avLst/>
            <a:gdLst/>
            <a:ahLst/>
            <a:cxnLst/>
            <a:rect l="l" t="t" r="r" b="b"/>
            <a:pathLst>
              <a:path w="2244019" h="1195641">
                <a:moveTo>
                  <a:pt x="0" y="0"/>
                </a:moveTo>
                <a:lnTo>
                  <a:pt x="2244019" y="0"/>
                </a:lnTo>
                <a:lnTo>
                  <a:pt x="2244019" y="1195641"/>
                </a:lnTo>
                <a:lnTo>
                  <a:pt x="0" y="1195641"/>
                </a:lnTo>
                <a:lnTo>
                  <a:pt x="0" y="0"/>
                </a:lnTo>
                <a:close/>
              </a:path>
            </a:pathLst>
          </a:custGeom>
          <a:blipFill>
            <a:blip r:embed="rId6"/>
            <a:stretch>
              <a:fillRect/>
            </a:stretch>
          </a:blipFill>
        </p:spPr>
      </p:sp>
      <p:sp>
        <p:nvSpPr>
          <p:cNvPr id="26" name="Freeform 26"/>
          <p:cNvSpPr/>
          <p:nvPr/>
        </p:nvSpPr>
        <p:spPr>
          <a:xfrm>
            <a:off x="4581464" y="463626"/>
            <a:ext cx="1749766" cy="1749766"/>
          </a:xfrm>
          <a:custGeom>
            <a:avLst/>
            <a:gdLst/>
            <a:ahLst/>
            <a:cxnLst/>
            <a:rect l="l" t="t" r="r" b="b"/>
            <a:pathLst>
              <a:path w="1749766" h="1749766">
                <a:moveTo>
                  <a:pt x="0" y="0"/>
                </a:moveTo>
                <a:lnTo>
                  <a:pt x="1749765" y="0"/>
                </a:lnTo>
                <a:lnTo>
                  <a:pt x="1749765" y="1749766"/>
                </a:lnTo>
                <a:lnTo>
                  <a:pt x="0" y="1749766"/>
                </a:lnTo>
                <a:lnTo>
                  <a:pt x="0" y="0"/>
                </a:lnTo>
                <a:close/>
              </a:path>
            </a:pathLst>
          </a:custGeom>
          <a:blipFill>
            <a:blip r:embed="rId7"/>
            <a:stretch>
              <a:fillRect/>
            </a:stretch>
          </a:blipFill>
        </p:spPr>
      </p:sp>
      <p:sp>
        <p:nvSpPr>
          <p:cNvPr id="27" name="Freeform 27"/>
          <p:cNvSpPr/>
          <p:nvPr/>
        </p:nvSpPr>
        <p:spPr>
          <a:xfrm>
            <a:off x="6521729" y="541221"/>
            <a:ext cx="1722959" cy="1594576"/>
          </a:xfrm>
          <a:custGeom>
            <a:avLst/>
            <a:gdLst/>
            <a:ahLst/>
            <a:cxnLst/>
            <a:rect l="l" t="t" r="r" b="b"/>
            <a:pathLst>
              <a:path w="1722959" h="1594576">
                <a:moveTo>
                  <a:pt x="0" y="0"/>
                </a:moveTo>
                <a:lnTo>
                  <a:pt x="1722959" y="0"/>
                </a:lnTo>
                <a:lnTo>
                  <a:pt x="1722959" y="1594576"/>
                </a:lnTo>
                <a:lnTo>
                  <a:pt x="0" y="1594576"/>
                </a:lnTo>
                <a:lnTo>
                  <a:pt x="0" y="0"/>
                </a:lnTo>
                <a:close/>
              </a:path>
            </a:pathLst>
          </a:custGeom>
          <a:blipFill>
            <a:blip r:embed="rId8"/>
            <a:stretch>
              <a:fillRect/>
            </a:stretch>
          </a:blipFill>
        </p:spPr>
      </p:sp>
      <p:sp>
        <p:nvSpPr>
          <p:cNvPr id="28" name="TextBox 28"/>
          <p:cNvSpPr txBox="1"/>
          <p:nvPr/>
        </p:nvSpPr>
        <p:spPr>
          <a:xfrm>
            <a:off x="1183894" y="8261949"/>
            <a:ext cx="6682965" cy="1205458"/>
          </a:xfrm>
          <a:prstGeom prst="rect">
            <a:avLst/>
          </a:prstGeom>
        </p:spPr>
        <p:txBody>
          <a:bodyPr wrap="square" lIns="0" tIns="0" rIns="0" bIns="0" rtlCol="0" anchor="t">
            <a:spAutoFit/>
          </a:bodyPr>
          <a:lstStyle/>
          <a:p>
            <a:pPr algn="l">
              <a:lnSpc>
                <a:spcPts val="4657"/>
              </a:lnSpc>
            </a:pPr>
            <a:r>
              <a:rPr lang="en-US" sz="4085" dirty="0">
                <a:solidFill>
                  <a:srgbClr val="000000"/>
                </a:solidFill>
                <a:latin typeface="Poppins Semi-Bold"/>
                <a:ea typeface="Poppins Semi-Bold"/>
                <a:cs typeface="Poppins Semi-Bold"/>
                <a:sym typeface="Poppins Semi-Bold"/>
              </a:rPr>
              <a:t>Aftuqa </a:t>
            </a:r>
            <a:r>
              <a:rPr lang="en-US" sz="4085" dirty="0" err="1">
                <a:solidFill>
                  <a:srgbClr val="000000"/>
                </a:solidFill>
                <a:latin typeface="Poppins Semi-Bold"/>
                <a:ea typeface="Poppins Semi-Bold"/>
                <a:cs typeface="Poppins Semi-Bold"/>
                <a:sym typeface="Poppins Semi-Bold"/>
              </a:rPr>
              <a:t>Sholikatur</a:t>
            </a:r>
            <a:r>
              <a:rPr lang="en-US" sz="4085" dirty="0">
                <a:solidFill>
                  <a:srgbClr val="000000"/>
                </a:solidFill>
                <a:latin typeface="Poppins Semi-Bold"/>
                <a:ea typeface="Poppins Semi-Bold"/>
                <a:cs typeface="Poppins Semi-Bold"/>
                <a:sym typeface="Poppins Semi-Bold"/>
              </a:rPr>
              <a:t> Rohmania, S.M., M.M</a:t>
            </a:r>
          </a:p>
        </p:txBody>
      </p:sp>
      <p:sp>
        <p:nvSpPr>
          <p:cNvPr id="29" name="TextBox 29"/>
          <p:cNvSpPr txBox="1"/>
          <p:nvPr/>
        </p:nvSpPr>
        <p:spPr>
          <a:xfrm>
            <a:off x="1183894" y="7944119"/>
            <a:ext cx="5030518" cy="375995"/>
          </a:xfrm>
          <a:prstGeom prst="rect">
            <a:avLst/>
          </a:prstGeom>
        </p:spPr>
        <p:txBody>
          <a:bodyPr lIns="0" tIns="0" rIns="0" bIns="0" rtlCol="0" anchor="t">
            <a:spAutoFit/>
          </a:bodyPr>
          <a:lstStyle/>
          <a:p>
            <a:pPr algn="l">
              <a:lnSpc>
                <a:spcPts val="2703"/>
              </a:lnSpc>
            </a:pPr>
            <a:r>
              <a:rPr lang="en-US" sz="2371">
                <a:solidFill>
                  <a:srgbClr val="000000"/>
                </a:solidFill>
                <a:latin typeface="Poppins"/>
                <a:ea typeface="Poppins"/>
                <a:cs typeface="Poppins"/>
                <a:sym typeface="Poppins"/>
              </a:rPr>
              <a:t>Dosen Pengampu</a:t>
            </a:r>
          </a:p>
        </p:txBody>
      </p:sp>
      <p:sp>
        <p:nvSpPr>
          <p:cNvPr id="30" name="TextBox 30"/>
          <p:cNvSpPr txBox="1"/>
          <p:nvPr/>
        </p:nvSpPr>
        <p:spPr>
          <a:xfrm>
            <a:off x="1034729" y="3597835"/>
            <a:ext cx="8783730" cy="2048763"/>
          </a:xfrm>
          <a:prstGeom prst="rect">
            <a:avLst/>
          </a:prstGeom>
        </p:spPr>
        <p:txBody>
          <a:bodyPr lIns="0" tIns="0" rIns="0" bIns="0" rtlCol="0" anchor="t">
            <a:spAutoFit/>
          </a:bodyPr>
          <a:lstStyle/>
          <a:p>
            <a:pPr algn="l">
              <a:lnSpc>
                <a:spcPts val="7822"/>
              </a:lnSpc>
            </a:pPr>
            <a:r>
              <a:rPr lang="en-US" sz="6861" dirty="0">
                <a:solidFill>
                  <a:srgbClr val="000000"/>
                </a:solidFill>
                <a:latin typeface="Poppins Bold"/>
                <a:ea typeface="Poppins Bold"/>
                <a:cs typeface="Poppins Bold"/>
                <a:sym typeface="Poppins Bold"/>
              </a:rPr>
              <a:t>Sistem Informasi </a:t>
            </a:r>
          </a:p>
          <a:p>
            <a:pPr algn="l">
              <a:lnSpc>
                <a:spcPts val="7822"/>
              </a:lnSpc>
            </a:pPr>
            <a:r>
              <a:rPr lang="en-US" sz="6861" dirty="0">
                <a:solidFill>
                  <a:srgbClr val="000000"/>
                </a:solidFill>
                <a:latin typeface="Poppins Bold"/>
                <a:ea typeface="Poppins Bold"/>
                <a:cs typeface="Poppins Bold"/>
                <a:sym typeface="Poppins Bold"/>
              </a:rPr>
              <a:t>Berbasis Komputer</a:t>
            </a:r>
          </a:p>
        </p:txBody>
      </p:sp>
      <p:sp>
        <p:nvSpPr>
          <p:cNvPr id="31" name="TextBox 31"/>
          <p:cNvSpPr txBox="1"/>
          <p:nvPr/>
        </p:nvSpPr>
        <p:spPr>
          <a:xfrm>
            <a:off x="1034729" y="5806792"/>
            <a:ext cx="8612514" cy="446597"/>
          </a:xfrm>
          <a:prstGeom prst="rect">
            <a:avLst/>
          </a:prstGeom>
        </p:spPr>
        <p:txBody>
          <a:bodyPr lIns="0" tIns="0" rIns="0" bIns="0" rtlCol="0" anchor="t">
            <a:spAutoFit/>
          </a:bodyPr>
          <a:lstStyle/>
          <a:p>
            <a:pPr algn="l">
              <a:lnSpc>
                <a:spcPts val="3234"/>
              </a:lnSpc>
            </a:pPr>
            <a:r>
              <a:rPr lang="en-US" sz="2837" spc="122" dirty="0">
                <a:solidFill>
                  <a:srgbClr val="000000"/>
                </a:solidFill>
                <a:latin typeface="Poppins Semi-Bold"/>
                <a:ea typeface="Poppins Semi-Bold"/>
                <a:cs typeface="Poppins Semi-Bold"/>
                <a:sym typeface="Poppins Semi-Bold"/>
              </a:rPr>
              <a:t>Mata Kuliah : Sistem Informasi Manajemen</a:t>
            </a:r>
          </a:p>
          <a:p>
            <a:pPr algn="l">
              <a:lnSpc>
                <a:spcPts val="3234"/>
              </a:lnSpc>
            </a:pPr>
            <a:r>
              <a:rPr lang="en-US" sz="2837" spc="122" dirty="0">
                <a:solidFill>
                  <a:srgbClr val="000000"/>
                </a:solidFill>
                <a:latin typeface="Poppins Semi-Bold"/>
                <a:ea typeface="Poppins Semi-Bold"/>
                <a:cs typeface="Poppins Semi-Bold"/>
                <a:sym typeface="Poppins Semi-Bold"/>
              </a:rPr>
              <a:t>Pertemuan :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3" name="Group 3"/>
          <p:cNvGrpSpPr/>
          <p:nvPr/>
        </p:nvGrpSpPr>
        <p:grpSpPr>
          <a:xfrm>
            <a:off x="3938494" y="9963150"/>
            <a:ext cx="16477376" cy="783580"/>
            <a:chOff x="0" y="0"/>
            <a:chExt cx="4339720" cy="206375"/>
          </a:xfrm>
        </p:grpSpPr>
        <p:sp>
          <p:nvSpPr>
            <p:cNvPr id="4" name="Freeform 4"/>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5" name="TextBox 5"/>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4868" y="9963150"/>
            <a:ext cx="7295490" cy="783580"/>
            <a:chOff x="0" y="0"/>
            <a:chExt cx="1921446" cy="206375"/>
          </a:xfrm>
        </p:grpSpPr>
        <p:sp>
          <p:nvSpPr>
            <p:cNvPr id="7" name="Freeform 7"/>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8" name="TextBox 8"/>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03422" y="3019915"/>
            <a:ext cx="10849933" cy="3364757"/>
            <a:chOff x="0" y="0"/>
            <a:chExt cx="2857596" cy="886191"/>
          </a:xfrm>
        </p:grpSpPr>
        <p:sp>
          <p:nvSpPr>
            <p:cNvPr id="10" name="Freeform 10"/>
            <p:cNvSpPr/>
            <p:nvPr/>
          </p:nvSpPr>
          <p:spPr>
            <a:xfrm>
              <a:off x="0" y="0"/>
              <a:ext cx="2857596" cy="886191"/>
            </a:xfrm>
            <a:custGeom>
              <a:avLst/>
              <a:gdLst/>
              <a:ahLst/>
              <a:cxnLst/>
              <a:rect l="l" t="t" r="r" b="b"/>
              <a:pathLst>
                <a:path w="2857596" h="886191">
                  <a:moveTo>
                    <a:pt x="36391" y="0"/>
                  </a:moveTo>
                  <a:lnTo>
                    <a:pt x="2821205" y="0"/>
                  </a:lnTo>
                  <a:cubicBezTo>
                    <a:pt x="2841303" y="0"/>
                    <a:pt x="2857596" y="16293"/>
                    <a:pt x="2857596" y="36391"/>
                  </a:cubicBezTo>
                  <a:lnTo>
                    <a:pt x="2857596" y="849800"/>
                  </a:lnTo>
                  <a:cubicBezTo>
                    <a:pt x="2857596" y="859452"/>
                    <a:pt x="2853761" y="868708"/>
                    <a:pt x="2846937" y="875532"/>
                  </a:cubicBezTo>
                  <a:cubicBezTo>
                    <a:pt x="2840112" y="882357"/>
                    <a:pt x="2830856" y="886191"/>
                    <a:pt x="2821205" y="886191"/>
                  </a:cubicBezTo>
                  <a:lnTo>
                    <a:pt x="36391" y="886191"/>
                  </a:lnTo>
                  <a:cubicBezTo>
                    <a:pt x="26739" y="886191"/>
                    <a:pt x="17483" y="882357"/>
                    <a:pt x="10659" y="875532"/>
                  </a:cubicBezTo>
                  <a:cubicBezTo>
                    <a:pt x="3834" y="868708"/>
                    <a:pt x="0" y="859452"/>
                    <a:pt x="0" y="849800"/>
                  </a:cubicBezTo>
                  <a:lnTo>
                    <a:pt x="0" y="36391"/>
                  </a:lnTo>
                  <a:cubicBezTo>
                    <a:pt x="0" y="26739"/>
                    <a:pt x="3834" y="17483"/>
                    <a:pt x="10659" y="10659"/>
                  </a:cubicBezTo>
                  <a:cubicBezTo>
                    <a:pt x="17483" y="3834"/>
                    <a:pt x="26739" y="0"/>
                    <a:pt x="36391" y="0"/>
                  </a:cubicBezTo>
                  <a:close/>
                </a:path>
              </a:pathLst>
            </a:custGeom>
            <a:solidFill>
              <a:srgbClr val="024A59"/>
            </a:solidFill>
          </p:spPr>
        </p:sp>
        <p:sp>
          <p:nvSpPr>
            <p:cNvPr id="11" name="TextBox 11"/>
            <p:cNvSpPr txBox="1"/>
            <p:nvPr/>
          </p:nvSpPr>
          <p:spPr>
            <a:xfrm>
              <a:off x="0" y="-57150"/>
              <a:ext cx="2857596" cy="94334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03422" y="6598393"/>
            <a:ext cx="10849933" cy="2820405"/>
            <a:chOff x="0" y="0"/>
            <a:chExt cx="2857596" cy="742823"/>
          </a:xfrm>
        </p:grpSpPr>
        <p:sp>
          <p:nvSpPr>
            <p:cNvPr id="13" name="Freeform 13"/>
            <p:cNvSpPr/>
            <p:nvPr/>
          </p:nvSpPr>
          <p:spPr>
            <a:xfrm>
              <a:off x="0" y="0"/>
              <a:ext cx="2857596" cy="742823"/>
            </a:xfrm>
            <a:custGeom>
              <a:avLst/>
              <a:gdLst/>
              <a:ahLst/>
              <a:cxnLst/>
              <a:rect l="l" t="t" r="r" b="b"/>
              <a:pathLst>
                <a:path w="2857596" h="742823">
                  <a:moveTo>
                    <a:pt x="36391" y="0"/>
                  </a:moveTo>
                  <a:lnTo>
                    <a:pt x="2821205" y="0"/>
                  </a:lnTo>
                  <a:cubicBezTo>
                    <a:pt x="2841303" y="0"/>
                    <a:pt x="2857596" y="16293"/>
                    <a:pt x="2857596" y="36391"/>
                  </a:cubicBezTo>
                  <a:lnTo>
                    <a:pt x="2857596" y="706432"/>
                  </a:lnTo>
                  <a:cubicBezTo>
                    <a:pt x="2857596" y="726530"/>
                    <a:pt x="2841303" y="742823"/>
                    <a:pt x="2821205" y="742823"/>
                  </a:cubicBezTo>
                  <a:lnTo>
                    <a:pt x="36391" y="742823"/>
                  </a:lnTo>
                  <a:cubicBezTo>
                    <a:pt x="26739" y="742823"/>
                    <a:pt x="17483" y="738989"/>
                    <a:pt x="10659" y="732164"/>
                  </a:cubicBezTo>
                  <a:cubicBezTo>
                    <a:pt x="3834" y="725340"/>
                    <a:pt x="0" y="716083"/>
                    <a:pt x="0" y="706432"/>
                  </a:cubicBezTo>
                  <a:lnTo>
                    <a:pt x="0" y="36391"/>
                  </a:lnTo>
                  <a:cubicBezTo>
                    <a:pt x="0" y="26739"/>
                    <a:pt x="3834" y="17483"/>
                    <a:pt x="10659" y="10659"/>
                  </a:cubicBezTo>
                  <a:cubicBezTo>
                    <a:pt x="17483" y="3834"/>
                    <a:pt x="26739" y="0"/>
                    <a:pt x="36391" y="0"/>
                  </a:cubicBezTo>
                  <a:close/>
                </a:path>
              </a:pathLst>
            </a:custGeom>
            <a:solidFill>
              <a:srgbClr val="FFA916"/>
            </a:solidFill>
          </p:spPr>
        </p:sp>
        <p:sp>
          <p:nvSpPr>
            <p:cNvPr id="14" name="TextBox 14"/>
            <p:cNvSpPr txBox="1"/>
            <p:nvPr/>
          </p:nvSpPr>
          <p:spPr>
            <a:xfrm>
              <a:off x="0" y="-57150"/>
              <a:ext cx="2857596" cy="799973"/>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2932089" y="3357008"/>
            <a:ext cx="3732500" cy="2124132"/>
          </a:xfrm>
          <a:custGeom>
            <a:avLst/>
            <a:gdLst/>
            <a:ahLst/>
            <a:cxnLst/>
            <a:rect l="l" t="t" r="r" b="b"/>
            <a:pathLst>
              <a:path w="3732500" h="2124132">
                <a:moveTo>
                  <a:pt x="0" y="0"/>
                </a:moveTo>
                <a:lnTo>
                  <a:pt x="3732500" y="0"/>
                </a:lnTo>
                <a:lnTo>
                  <a:pt x="3732500" y="2124132"/>
                </a:lnTo>
                <a:lnTo>
                  <a:pt x="0" y="2124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3459693" y="6598393"/>
            <a:ext cx="2677291" cy="2637132"/>
          </a:xfrm>
          <a:custGeom>
            <a:avLst/>
            <a:gdLst/>
            <a:ahLst/>
            <a:cxnLst/>
            <a:rect l="l" t="t" r="r" b="b"/>
            <a:pathLst>
              <a:path w="2677291" h="2637132">
                <a:moveTo>
                  <a:pt x="0" y="0"/>
                </a:moveTo>
                <a:lnTo>
                  <a:pt x="2677292" y="0"/>
                </a:lnTo>
                <a:lnTo>
                  <a:pt x="2677292" y="2637132"/>
                </a:lnTo>
                <a:lnTo>
                  <a:pt x="0" y="26371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022207" y="811051"/>
            <a:ext cx="7511501" cy="854329"/>
          </a:xfrm>
          <a:prstGeom prst="rect">
            <a:avLst/>
          </a:prstGeom>
        </p:spPr>
        <p:txBody>
          <a:bodyPr lIns="0" tIns="0" rIns="0" bIns="0" rtlCol="0" anchor="t">
            <a:spAutoFit/>
          </a:bodyPr>
          <a:lstStyle/>
          <a:p>
            <a:pPr algn="ctr">
              <a:lnSpc>
                <a:spcPts val="6371"/>
              </a:lnSpc>
            </a:pPr>
            <a:r>
              <a:rPr lang="en-US" sz="5540" spc="-166">
                <a:solidFill>
                  <a:srgbClr val="024A59"/>
                </a:solidFill>
                <a:latin typeface="Poppins Bold"/>
                <a:ea typeface="Poppins Bold"/>
                <a:cs typeface="Poppins Bold"/>
                <a:sym typeface="Poppins Bold"/>
              </a:rPr>
              <a:t>Pengendalian Umum</a:t>
            </a:r>
          </a:p>
        </p:txBody>
      </p:sp>
      <p:sp>
        <p:nvSpPr>
          <p:cNvPr id="18" name="TextBox 18"/>
          <p:cNvSpPr txBox="1"/>
          <p:nvPr/>
        </p:nvSpPr>
        <p:spPr>
          <a:xfrm>
            <a:off x="1138314" y="1664879"/>
            <a:ext cx="9533993" cy="800957"/>
          </a:xfrm>
          <a:prstGeom prst="rect">
            <a:avLst/>
          </a:prstGeom>
        </p:spPr>
        <p:txBody>
          <a:bodyPr lIns="0" tIns="0" rIns="0" bIns="0" rtlCol="0" anchor="t">
            <a:spAutoFit/>
          </a:bodyPr>
          <a:lstStyle/>
          <a:p>
            <a:pPr algn="l">
              <a:lnSpc>
                <a:spcPts val="3082"/>
              </a:lnSpc>
            </a:pPr>
            <a:r>
              <a:rPr lang="en-US" sz="2680" spc="-80">
                <a:solidFill>
                  <a:srgbClr val="000000"/>
                </a:solidFill>
                <a:latin typeface="Poppins"/>
                <a:ea typeface="Poppins"/>
                <a:cs typeface="Poppins"/>
                <a:sym typeface="Poppins"/>
              </a:rPr>
              <a:t>Wilkinson (2000) Membagi Pengendalian Umum (General Controls) Menjadi 7 Pengendalian, Yaitu :</a:t>
            </a:r>
          </a:p>
        </p:txBody>
      </p:sp>
      <p:sp>
        <p:nvSpPr>
          <p:cNvPr id="19" name="TextBox 19"/>
          <p:cNvSpPr txBox="1"/>
          <p:nvPr/>
        </p:nvSpPr>
        <p:spPr>
          <a:xfrm>
            <a:off x="765972" y="3347483"/>
            <a:ext cx="9295036" cy="866065"/>
          </a:xfrm>
          <a:prstGeom prst="rect">
            <a:avLst/>
          </a:prstGeom>
        </p:spPr>
        <p:txBody>
          <a:bodyPr lIns="0" tIns="0" rIns="0" bIns="0" rtlCol="0" anchor="t">
            <a:spAutoFit/>
          </a:bodyPr>
          <a:lstStyle/>
          <a:p>
            <a:pPr algn="ctr">
              <a:lnSpc>
                <a:spcPts val="3321"/>
              </a:lnSpc>
            </a:pPr>
            <a:r>
              <a:rPr lang="en-US" sz="2888" spc="-86">
                <a:solidFill>
                  <a:srgbClr val="FFA916"/>
                </a:solidFill>
                <a:latin typeface="Poppins Bold"/>
                <a:ea typeface="Poppins Bold"/>
                <a:cs typeface="Poppins Bold"/>
                <a:sym typeface="Poppins Bold"/>
              </a:rPr>
              <a:t>1.  Pengendalian Organisasi </a:t>
            </a:r>
            <a:r>
              <a:rPr lang="en-US" sz="2888" spc="-86">
                <a:solidFill>
                  <a:srgbClr val="FFA916"/>
                </a:solidFill>
                <a:latin typeface="Poppins"/>
                <a:ea typeface="Poppins"/>
                <a:cs typeface="Poppins"/>
                <a:sym typeface="Poppins"/>
              </a:rPr>
              <a:t>(Organization Controls) </a:t>
            </a:r>
          </a:p>
          <a:p>
            <a:pPr algn="ctr">
              <a:lnSpc>
                <a:spcPts val="3321"/>
              </a:lnSpc>
            </a:pPr>
            <a:endParaRPr lang="en-US" sz="2888" spc="-86">
              <a:solidFill>
                <a:srgbClr val="FFA916"/>
              </a:solidFill>
              <a:latin typeface="Poppins"/>
              <a:ea typeface="Poppins"/>
              <a:cs typeface="Poppins"/>
              <a:sym typeface="Poppins"/>
            </a:endParaRPr>
          </a:p>
        </p:txBody>
      </p:sp>
      <p:sp>
        <p:nvSpPr>
          <p:cNvPr id="20" name="TextBox 20"/>
          <p:cNvSpPr txBox="1"/>
          <p:nvPr/>
        </p:nvSpPr>
        <p:spPr>
          <a:xfrm>
            <a:off x="1187703" y="3770836"/>
            <a:ext cx="9961720" cy="2369695"/>
          </a:xfrm>
          <a:prstGeom prst="rect">
            <a:avLst/>
          </a:prstGeom>
        </p:spPr>
        <p:txBody>
          <a:bodyPr lIns="0" tIns="0" rIns="0" bIns="0" rtlCol="0" anchor="t">
            <a:spAutoFit/>
          </a:bodyPr>
          <a:lstStyle/>
          <a:p>
            <a:pPr algn="l">
              <a:lnSpc>
                <a:spcPts val="3082"/>
              </a:lnSpc>
            </a:pPr>
            <a:r>
              <a:rPr lang="en-US" sz="2680" spc="-80">
                <a:solidFill>
                  <a:srgbClr val="FFFFFF"/>
                </a:solidFill>
                <a:latin typeface="Poppins"/>
                <a:ea typeface="Poppins"/>
                <a:cs typeface="Poppins"/>
                <a:sym typeface="Poppins"/>
              </a:rPr>
              <a:t>Pengendalian organisasi adalah pemisahan tanggung jawab fungsi-fungsi yang terkait. Fungsi yang harus dipisahkan tersebut antara lain adalah : 1.fungsi otorisasi, 2.fungsi pencatatan, 3.fungsi pemegang fisik barang/uang. Selain itu juga terdapat pemisahan antara fungsi pembelian, gudang, dan penerimaan (Mulyadi, 2000)</a:t>
            </a:r>
          </a:p>
        </p:txBody>
      </p:sp>
      <p:sp>
        <p:nvSpPr>
          <p:cNvPr id="21" name="TextBox 21"/>
          <p:cNvSpPr txBox="1"/>
          <p:nvPr/>
        </p:nvSpPr>
        <p:spPr>
          <a:xfrm>
            <a:off x="746922" y="7006444"/>
            <a:ext cx="10316776" cy="446965"/>
          </a:xfrm>
          <a:prstGeom prst="rect">
            <a:avLst/>
          </a:prstGeom>
        </p:spPr>
        <p:txBody>
          <a:bodyPr lIns="0" tIns="0" rIns="0" bIns="0" rtlCol="0" anchor="t">
            <a:spAutoFit/>
          </a:bodyPr>
          <a:lstStyle/>
          <a:p>
            <a:pPr algn="ctr">
              <a:lnSpc>
                <a:spcPts val="3321"/>
              </a:lnSpc>
            </a:pPr>
            <a:r>
              <a:rPr lang="en-US" sz="2888" spc="-86">
                <a:solidFill>
                  <a:srgbClr val="000000"/>
                </a:solidFill>
                <a:latin typeface="Poppins Bold"/>
                <a:ea typeface="Poppins Bold"/>
                <a:cs typeface="Poppins Bold"/>
                <a:sym typeface="Poppins Bold"/>
              </a:rPr>
              <a:t>2. Pengendalian Dokumentasi </a:t>
            </a:r>
            <a:r>
              <a:rPr lang="en-US" sz="2888" spc="-86">
                <a:solidFill>
                  <a:srgbClr val="000000"/>
                </a:solidFill>
                <a:latin typeface="Poppins"/>
                <a:ea typeface="Poppins"/>
                <a:cs typeface="Poppins"/>
                <a:sym typeface="Poppins"/>
              </a:rPr>
              <a:t>(Documentation Controls)</a:t>
            </a:r>
          </a:p>
        </p:txBody>
      </p:sp>
      <p:sp>
        <p:nvSpPr>
          <p:cNvPr id="22" name="TextBox 22"/>
          <p:cNvSpPr txBox="1"/>
          <p:nvPr/>
        </p:nvSpPr>
        <p:spPr>
          <a:xfrm>
            <a:off x="1254799" y="7456223"/>
            <a:ext cx="10044863" cy="1962576"/>
          </a:xfrm>
          <a:prstGeom prst="rect">
            <a:avLst/>
          </a:prstGeom>
        </p:spPr>
        <p:txBody>
          <a:bodyPr lIns="0" tIns="0" rIns="0" bIns="0" rtlCol="0" anchor="t">
            <a:spAutoFit/>
          </a:bodyPr>
          <a:lstStyle/>
          <a:p>
            <a:pPr algn="l">
              <a:lnSpc>
                <a:spcPts val="3082"/>
              </a:lnSpc>
            </a:pPr>
            <a:r>
              <a:rPr lang="en-US" sz="2680" spc="-80">
                <a:solidFill>
                  <a:srgbClr val="000000"/>
                </a:solidFill>
                <a:latin typeface="Poppins"/>
                <a:ea typeface="Poppins"/>
                <a:cs typeface="Poppins"/>
                <a:sym typeface="Poppins"/>
              </a:rPr>
              <a:t>Dilakukan pendokumentasian dengan pembentukan nomor dokumen. Dalam penyimpanan dokumen/bukti-bukti transaksi. </a:t>
            </a:r>
          </a:p>
          <a:p>
            <a:pPr algn="l">
              <a:lnSpc>
                <a:spcPts val="3082"/>
              </a:lnSpc>
            </a:pPr>
            <a:r>
              <a:rPr lang="en-US" sz="2680" spc="-80">
                <a:solidFill>
                  <a:srgbClr val="000000"/>
                </a:solidFill>
                <a:latin typeface="Poppins"/>
                <a:ea typeface="Poppins"/>
                <a:cs typeface="Poppins"/>
                <a:sym typeface="Poppins"/>
              </a:rPr>
              <a:t>Maksimal 10 tahun</a:t>
            </a:r>
          </a:p>
          <a:p>
            <a:pPr algn="l">
              <a:lnSpc>
                <a:spcPts val="3082"/>
              </a:lnSpc>
            </a:pPr>
            <a:endParaRPr lang="en-US" sz="2680" spc="-80">
              <a:solidFill>
                <a:srgbClr val="00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3" name="Group 3"/>
          <p:cNvGrpSpPr/>
          <p:nvPr/>
        </p:nvGrpSpPr>
        <p:grpSpPr>
          <a:xfrm>
            <a:off x="3938494" y="9963150"/>
            <a:ext cx="16477376" cy="783580"/>
            <a:chOff x="0" y="0"/>
            <a:chExt cx="4339720" cy="206375"/>
          </a:xfrm>
        </p:grpSpPr>
        <p:sp>
          <p:nvSpPr>
            <p:cNvPr id="4" name="Freeform 4"/>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5" name="TextBox 5"/>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4868" y="9963150"/>
            <a:ext cx="7295490" cy="783580"/>
            <a:chOff x="0" y="0"/>
            <a:chExt cx="1921446" cy="206375"/>
          </a:xfrm>
        </p:grpSpPr>
        <p:sp>
          <p:nvSpPr>
            <p:cNvPr id="7" name="Freeform 7"/>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8" name="TextBox 8"/>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03422" y="2002083"/>
            <a:ext cx="10849933" cy="2946772"/>
            <a:chOff x="0" y="0"/>
            <a:chExt cx="2857596" cy="776104"/>
          </a:xfrm>
        </p:grpSpPr>
        <p:sp>
          <p:nvSpPr>
            <p:cNvPr id="10" name="Freeform 10"/>
            <p:cNvSpPr/>
            <p:nvPr/>
          </p:nvSpPr>
          <p:spPr>
            <a:xfrm>
              <a:off x="0" y="0"/>
              <a:ext cx="2857596" cy="776104"/>
            </a:xfrm>
            <a:custGeom>
              <a:avLst/>
              <a:gdLst/>
              <a:ahLst/>
              <a:cxnLst/>
              <a:rect l="l" t="t" r="r" b="b"/>
              <a:pathLst>
                <a:path w="2857596" h="776104">
                  <a:moveTo>
                    <a:pt x="36391" y="0"/>
                  </a:moveTo>
                  <a:lnTo>
                    <a:pt x="2821205" y="0"/>
                  </a:lnTo>
                  <a:cubicBezTo>
                    <a:pt x="2841303" y="0"/>
                    <a:pt x="2857596" y="16293"/>
                    <a:pt x="2857596" y="36391"/>
                  </a:cubicBezTo>
                  <a:lnTo>
                    <a:pt x="2857596" y="739714"/>
                  </a:lnTo>
                  <a:cubicBezTo>
                    <a:pt x="2857596" y="759812"/>
                    <a:pt x="2841303" y="776104"/>
                    <a:pt x="2821205" y="776104"/>
                  </a:cubicBezTo>
                  <a:lnTo>
                    <a:pt x="36391" y="776104"/>
                  </a:lnTo>
                  <a:cubicBezTo>
                    <a:pt x="26739" y="776104"/>
                    <a:pt x="17483" y="772270"/>
                    <a:pt x="10659" y="765446"/>
                  </a:cubicBezTo>
                  <a:cubicBezTo>
                    <a:pt x="3834" y="758621"/>
                    <a:pt x="0" y="749365"/>
                    <a:pt x="0" y="739714"/>
                  </a:cubicBezTo>
                  <a:lnTo>
                    <a:pt x="0" y="36391"/>
                  </a:lnTo>
                  <a:cubicBezTo>
                    <a:pt x="0" y="26739"/>
                    <a:pt x="3834" y="17483"/>
                    <a:pt x="10659" y="10659"/>
                  </a:cubicBezTo>
                  <a:cubicBezTo>
                    <a:pt x="17483" y="3834"/>
                    <a:pt x="26739" y="0"/>
                    <a:pt x="36391" y="0"/>
                  </a:cubicBezTo>
                  <a:close/>
                </a:path>
              </a:pathLst>
            </a:custGeom>
            <a:solidFill>
              <a:srgbClr val="024A59"/>
            </a:solidFill>
          </p:spPr>
        </p:sp>
        <p:sp>
          <p:nvSpPr>
            <p:cNvPr id="11" name="TextBox 11"/>
            <p:cNvSpPr txBox="1"/>
            <p:nvPr/>
          </p:nvSpPr>
          <p:spPr>
            <a:xfrm>
              <a:off x="0" y="-57150"/>
              <a:ext cx="2857596" cy="83325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03422" y="5267344"/>
            <a:ext cx="10849933" cy="3702818"/>
            <a:chOff x="0" y="0"/>
            <a:chExt cx="2857596" cy="975228"/>
          </a:xfrm>
        </p:grpSpPr>
        <p:sp>
          <p:nvSpPr>
            <p:cNvPr id="13" name="Freeform 13"/>
            <p:cNvSpPr/>
            <p:nvPr/>
          </p:nvSpPr>
          <p:spPr>
            <a:xfrm>
              <a:off x="0" y="0"/>
              <a:ext cx="2857596" cy="975228"/>
            </a:xfrm>
            <a:custGeom>
              <a:avLst/>
              <a:gdLst/>
              <a:ahLst/>
              <a:cxnLst/>
              <a:rect l="l" t="t" r="r" b="b"/>
              <a:pathLst>
                <a:path w="2857596" h="975228">
                  <a:moveTo>
                    <a:pt x="36391" y="0"/>
                  </a:moveTo>
                  <a:lnTo>
                    <a:pt x="2821205" y="0"/>
                  </a:lnTo>
                  <a:cubicBezTo>
                    <a:pt x="2841303" y="0"/>
                    <a:pt x="2857596" y="16293"/>
                    <a:pt x="2857596" y="36391"/>
                  </a:cubicBezTo>
                  <a:lnTo>
                    <a:pt x="2857596" y="938837"/>
                  </a:lnTo>
                  <a:cubicBezTo>
                    <a:pt x="2857596" y="948488"/>
                    <a:pt x="2853761" y="957744"/>
                    <a:pt x="2846937" y="964569"/>
                  </a:cubicBezTo>
                  <a:cubicBezTo>
                    <a:pt x="2840112" y="971394"/>
                    <a:pt x="2830856" y="975228"/>
                    <a:pt x="2821205" y="975228"/>
                  </a:cubicBezTo>
                  <a:lnTo>
                    <a:pt x="36391" y="975228"/>
                  </a:lnTo>
                  <a:cubicBezTo>
                    <a:pt x="16293" y="975228"/>
                    <a:pt x="0" y="958935"/>
                    <a:pt x="0" y="938837"/>
                  </a:cubicBezTo>
                  <a:lnTo>
                    <a:pt x="0" y="36391"/>
                  </a:lnTo>
                  <a:cubicBezTo>
                    <a:pt x="0" y="26739"/>
                    <a:pt x="3834" y="17483"/>
                    <a:pt x="10659" y="10659"/>
                  </a:cubicBezTo>
                  <a:cubicBezTo>
                    <a:pt x="17483" y="3834"/>
                    <a:pt x="26739" y="0"/>
                    <a:pt x="36391" y="0"/>
                  </a:cubicBezTo>
                  <a:close/>
                </a:path>
              </a:pathLst>
            </a:custGeom>
            <a:solidFill>
              <a:srgbClr val="FFA916"/>
            </a:solidFill>
          </p:spPr>
        </p:sp>
        <p:sp>
          <p:nvSpPr>
            <p:cNvPr id="14" name="TextBox 14"/>
            <p:cNvSpPr txBox="1"/>
            <p:nvPr/>
          </p:nvSpPr>
          <p:spPr>
            <a:xfrm>
              <a:off x="0" y="-57150"/>
              <a:ext cx="2857596" cy="103237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2730771" y="1681714"/>
            <a:ext cx="3047193" cy="3012912"/>
          </a:xfrm>
          <a:custGeom>
            <a:avLst/>
            <a:gdLst/>
            <a:ahLst/>
            <a:cxnLst/>
            <a:rect l="l" t="t" r="r" b="b"/>
            <a:pathLst>
              <a:path w="3047193" h="3012912">
                <a:moveTo>
                  <a:pt x="0" y="0"/>
                </a:moveTo>
                <a:lnTo>
                  <a:pt x="3047193" y="0"/>
                </a:lnTo>
                <a:lnTo>
                  <a:pt x="3047193" y="3012912"/>
                </a:lnTo>
                <a:lnTo>
                  <a:pt x="0" y="3012912"/>
                </a:lnTo>
                <a:lnTo>
                  <a:pt x="0" y="0"/>
                </a:lnTo>
                <a:close/>
              </a:path>
            </a:pathLst>
          </a:custGeom>
          <a:blipFill>
            <a:blip r:embed="rId4"/>
            <a:stretch>
              <a:fillRect/>
            </a:stretch>
          </a:blipFill>
        </p:spPr>
      </p:sp>
      <p:sp>
        <p:nvSpPr>
          <p:cNvPr id="16" name="Freeform 16"/>
          <p:cNvSpPr/>
          <p:nvPr/>
        </p:nvSpPr>
        <p:spPr>
          <a:xfrm>
            <a:off x="12776595" y="5610121"/>
            <a:ext cx="3663343" cy="3017263"/>
          </a:xfrm>
          <a:custGeom>
            <a:avLst/>
            <a:gdLst/>
            <a:ahLst/>
            <a:cxnLst/>
            <a:rect l="l" t="t" r="r" b="b"/>
            <a:pathLst>
              <a:path w="3663343" h="3017263">
                <a:moveTo>
                  <a:pt x="0" y="0"/>
                </a:moveTo>
                <a:lnTo>
                  <a:pt x="3663343" y="0"/>
                </a:lnTo>
                <a:lnTo>
                  <a:pt x="3663343" y="3017263"/>
                </a:lnTo>
                <a:lnTo>
                  <a:pt x="0" y="3017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022207" y="811051"/>
            <a:ext cx="3238767" cy="854329"/>
          </a:xfrm>
          <a:prstGeom prst="rect">
            <a:avLst/>
          </a:prstGeom>
        </p:spPr>
        <p:txBody>
          <a:bodyPr lIns="0" tIns="0" rIns="0" bIns="0" rtlCol="0" anchor="t">
            <a:spAutoFit/>
          </a:bodyPr>
          <a:lstStyle/>
          <a:p>
            <a:pPr algn="ctr">
              <a:lnSpc>
                <a:spcPts val="6371"/>
              </a:lnSpc>
            </a:pPr>
            <a:r>
              <a:rPr lang="en-US" sz="5540" spc="-166">
                <a:solidFill>
                  <a:srgbClr val="024A59"/>
                </a:solidFill>
                <a:latin typeface="Poppins Bold"/>
                <a:ea typeface="Poppins Bold"/>
                <a:cs typeface="Poppins Bold"/>
                <a:sym typeface="Poppins Bold"/>
              </a:rPr>
              <a:t>Lanjutan</a:t>
            </a:r>
          </a:p>
        </p:txBody>
      </p:sp>
      <p:sp>
        <p:nvSpPr>
          <p:cNvPr id="18" name="TextBox 18"/>
          <p:cNvSpPr txBox="1"/>
          <p:nvPr/>
        </p:nvSpPr>
        <p:spPr>
          <a:xfrm>
            <a:off x="765972" y="2329651"/>
            <a:ext cx="8087524" cy="446965"/>
          </a:xfrm>
          <a:prstGeom prst="rect">
            <a:avLst/>
          </a:prstGeom>
        </p:spPr>
        <p:txBody>
          <a:bodyPr lIns="0" tIns="0" rIns="0" bIns="0" rtlCol="0" anchor="t">
            <a:spAutoFit/>
          </a:bodyPr>
          <a:lstStyle/>
          <a:p>
            <a:pPr algn="ctr">
              <a:lnSpc>
                <a:spcPts val="3321"/>
              </a:lnSpc>
            </a:pPr>
            <a:r>
              <a:rPr lang="en-US" sz="2888" spc="-86">
                <a:solidFill>
                  <a:srgbClr val="FFA916"/>
                </a:solidFill>
                <a:latin typeface="Poppins Bold"/>
                <a:ea typeface="Poppins Bold"/>
                <a:cs typeface="Poppins Bold"/>
                <a:sym typeface="Poppins Bold"/>
              </a:rPr>
              <a:t>3. Pengendalian Pertanggung jawaban Aset </a:t>
            </a:r>
          </a:p>
        </p:txBody>
      </p:sp>
      <p:sp>
        <p:nvSpPr>
          <p:cNvPr id="19" name="TextBox 19"/>
          <p:cNvSpPr txBox="1"/>
          <p:nvPr/>
        </p:nvSpPr>
        <p:spPr>
          <a:xfrm>
            <a:off x="1221689" y="3382417"/>
            <a:ext cx="9613400" cy="1198120"/>
          </a:xfrm>
          <a:prstGeom prst="rect">
            <a:avLst/>
          </a:prstGeom>
        </p:spPr>
        <p:txBody>
          <a:bodyPr lIns="0" tIns="0" rIns="0" bIns="0" rtlCol="0" anchor="t">
            <a:spAutoFit/>
          </a:bodyPr>
          <a:lstStyle/>
          <a:p>
            <a:pPr algn="l">
              <a:lnSpc>
                <a:spcPts val="3082"/>
              </a:lnSpc>
            </a:pPr>
            <a:r>
              <a:rPr lang="en-US" sz="2680" spc="-80">
                <a:solidFill>
                  <a:srgbClr val="FFFFFF"/>
                </a:solidFill>
                <a:latin typeface="Poppins"/>
                <a:ea typeface="Poppins"/>
                <a:cs typeface="Poppins"/>
                <a:sym typeface="Poppins"/>
              </a:rPr>
              <a:t>Pengendalian pertanggungjawaban aset berarti bahwa seluruh aset yang dimiliki oleh perusahaan tercatat dengan baik dan rapi</a:t>
            </a:r>
          </a:p>
        </p:txBody>
      </p:sp>
      <p:sp>
        <p:nvSpPr>
          <p:cNvPr id="20" name="TextBox 20"/>
          <p:cNvSpPr txBox="1"/>
          <p:nvPr/>
        </p:nvSpPr>
        <p:spPr>
          <a:xfrm>
            <a:off x="746922" y="5675394"/>
            <a:ext cx="7065783" cy="866065"/>
          </a:xfrm>
          <a:prstGeom prst="rect">
            <a:avLst/>
          </a:prstGeom>
        </p:spPr>
        <p:txBody>
          <a:bodyPr lIns="0" tIns="0" rIns="0" bIns="0" rtlCol="0" anchor="t">
            <a:spAutoFit/>
          </a:bodyPr>
          <a:lstStyle/>
          <a:p>
            <a:pPr algn="ctr">
              <a:lnSpc>
                <a:spcPts val="3321"/>
              </a:lnSpc>
            </a:pPr>
            <a:r>
              <a:rPr lang="en-US" sz="2888" spc="-86">
                <a:solidFill>
                  <a:srgbClr val="000000"/>
                </a:solidFill>
                <a:latin typeface="Poppins Bold"/>
                <a:ea typeface="Poppins Bold"/>
                <a:cs typeface="Poppins Bold"/>
                <a:sym typeface="Poppins Bold"/>
              </a:rPr>
              <a:t>4. Pengendalian Praktek Manajemen</a:t>
            </a:r>
          </a:p>
          <a:p>
            <a:pPr algn="ctr">
              <a:lnSpc>
                <a:spcPts val="3321"/>
              </a:lnSpc>
            </a:pPr>
            <a:endParaRPr lang="en-US" sz="2888" spc="-86">
              <a:solidFill>
                <a:srgbClr val="000000"/>
              </a:solidFill>
              <a:latin typeface="Poppins Bold"/>
              <a:ea typeface="Poppins Bold"/>
              <a:cs typeface="Poppins Bold"/>
              <a:sym typeface="Poppins Bold"/>
            </a:endParaRPr>
          </a:p>
        </p:txBody>
      </p:sp>
      <p:sp>
        <p:nvSpPr>
          <p:cNvPr id="21" name="TextBox 21"/>
          <p:cNvSpPr txBox="1"/>
          <p:nvPr/>
        </p:nvSpPr>
        <p:spPr>
          <a:xfrm>
            <a:off x="1408492" y="6253780"/>
            <a:ext cx="9859092" cy="2349782"/>
          </a:xfrm>
          <a:prstGeom prst="rect">
            <a:avLst/>
          </a:prstGeom>
        </p:spPr>
        <p:txBody>
          <a:bodyPr lIns="0" tIns="0" rIns="0" bIns="0" rtlCol="0" anchor="t">
            <a:spAutoFit/>
          </a:bodyPr>
          <a:lstStyle/>
          <a:p>
            <a:pPr algn="l">
              <a:lnSpc>
                <a:spcPts val="3082"/>
              </a:lnSpc>
            </a:pPr>
            <a:r>
              <a:rPr lang="en-US" sz="2680" spc="-80">
                <a:solidFill>
                  <a:srgbClr val="000000"/>
                </a:solidFill>
                <a:latin typeface="Poppins"/>
                <a:ea typeface="Poppins"/>
                <a:cs typeface="Poppins"/>
                <a:sym typeface="Poppins"/>
              </a:rPr>
              <a:t>Pengendalian praktek manajemen berarti bahwa manajemen harus menjalankan praktek manajemen yang sehat secara terus menerus, dengan cara merekrut karyawan yang tepat untuk setiap fungsi dan memberikan pelatihan kepada karyawan baru yang memadai.</a:t>
            </a:r>
          </a:p>
          <a:p>
            <a:pPr algn="l">
              <a:lnSpc>
                <a:spcPts val="3082"/>
              </a:lnSpc>
            </a:pPr>
            <a:endParaRPr lang="en-US" sz="2680" spc="-80">
              <a:solidFill>
                <a:srgbClr val="000000"/>
              </a:solidFill>
              <a:latin typeface="Poppins"/>
              <a:ea typeface="Poppins"/>
              <a:cs typeface="Poppins"/>
              <a:sym typeface="Poppins"/>
            </a:endParaRPr>
          </a:p>
        </p:txBody>
      </p:sp>
      <p:sp>
        <p:nvSpPr>
          <p:cNvPr id="22" name="TextBox 22"/>
          <p:cNvSpPr txBox="1"/>
          <p:nvPr/>
        </p:nvSpPr>
        <p:spPr>
          <a:xfrm>
            <a:off x="1254799" y="2974872"/>
            <a:ext cx="5201337" cy="417070"/>
          </a:xfrm>
          <a:prstGeom prst="rect">
            <a:avLst/>
          </a:prstGeom>
        </p:spPr>
        <p:txBody>
          <a:bodyPr lIns="0" tIns="0" rIns="0" bIns="0" rtlCol="0" anchor="t">
            <a:spAutoFit/>
          </a:bodyPr>
          <a:lstStyle/>
          <a:p>
            <a:pPr algn="l">
              <a:lnSpc>
                <a:spcPts val="3082"/>
              </a:lnSpc>
            </a:pPr>
            <a:r>
              <a:rPr lang="en-US" sz="2680" spc="-80">
                <a:solidFill>
                  <a:srgbClr val="FFFFFF"/>
                </a:solidFill>
                <a:latin typeface="Poppins Italics"/>
                <a:ea typeface="Poppins Italics"/>
                <a:cs typeface="Poppins Italics"/>
                <a:sym typeface="Poppins Italics"/>
              </a:rPr>
              <a:t>Asset Accountability Controls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3" name="Group 3"/>
          <p:cNvGrpSpPr/>
          <p:nvPr/>
        </p:nvGrpSpPr>
        <p:grpSpPr>
          <a:xfrm>
            <a:off x="3938494" y="9963150"/>
            <a:ext cx="16477376" cy="783580"/>
            <a:chOff x="0" y="0"/>
            <a:chExt cx="4339720" cy="206375"/>
          </a:xfrm>
        </p:grpSpPr>
        <p:sp>
          <p:nvSpPr>
            <p:cNvPr id="4" name="Freeform 4"/>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5" name="TextBox 5"/>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4868" y="9963150"/>
            <a:ext cx="7295490" cy="783580"/>
            <a:chOff x="0" y="0"/>
            <a:chExt cx="1921446" cy="206375"/>
          </a:xfrm>
        </p:grpSpPr>
        <p:sp>
          <p:nvSpPr>
            <p:cNvPr id="7" name="Freeform 7"/>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8" name="TextBox 8"/>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03422" y="2002083"/>
            <a:ext cx="10849933" cy="2946772"/>
            <a:chOff x="0" y="0"/>
            <a:chExt cx="2857596" cy="776104"/>
          </a:xfrm>
        </p:grpSpPr>
        <p:sp>
          <p:nvSpPr>
            <p:cNvPr id="10" name="Freeform 10"/>
            <p:cNvSpPr/>
            <p:nvPr/>
          </p:nvSpPr>
          <p:spPr>
            <a:xfrm>
              <a:off x="0" y="0"/>
              <a:ext cx="2857596" cy="776104"/>
            </a:xfrm>
            <a:custGeom>
              <a:avLst/>
              <a:gdLst/>
              <a:ahLst/>
              <a:cxnLst/>
              <a:rect l="l" t="t" r="r" b="b"/>
              <a:pathLst>
                <a:path w="2857596" h="776104">
                  <a:moveTo>
                    <a:pt x="36391" y="0"/>
                  </a:moveTo>
                  <a:lnTo>
                    <a:pt x="2821205" y="0"/>
                  </a:lnTo>
                  <a:cubicBezTo>
                    <a:pt x="2841303" y="0"/>
                    <a:pt x="2857596" y="16293"/>
                    <a:pt x="2857596" y="36391"/>
                  </a:cubicBezTo>
                  <a:lnTo>
                    <a:pt x="2857596" y="739714"/>
                  </a:lnTo>
                  <a:cubicBezTo>
                    <a:pt x="2857596" y="759812"/>
                    <a:pt x="2841303" y="776104"/>
                    <a:pt x="2821205" y="776104"/>
                  </a:cubicBezTo>
                  <a:lnTo>
                    <a:pt x="36391" y="776104"/>
                  </a:lnTo>
                  <a:cubicBezTo>
                    <a:pt x="26739" y="776104"/>
                    <a:pt x="17483" y="772270"/>
                    <a:pt x="10659" y="765446"/>
                  </a:cubicBezTo>
                  <a:cubicBezTo>
                    <a:pt x="3834" y="758621"/>
                    <a:pt x="0" y="749365"/>
                    <a:pt x="0" y="739714"/>
                  </a:cubicBezTo>
                  <a:lnTo>
                    <a:pt x="0" y="36391"/>
                  </a:lnTo>
                  <a:cubicBezTo>
                    <a:pt x="0" y="26739"/>
                    <a:pt x="3834" y="17483"/>
                    <a:pt x="10659" y="10659"/>
                  </a:cubicBezTo>
                  <a:cubicBezTo>
                    <a:pt x="17483" y="3834"/>
                    <a:pt x="26739" y="0"/>
                    <a:pt x="36391" y="0"/>
                  </a:cubicBezTo>
                  <a:close/>
                </a:path>
              </a:pathLst>
            </a:custGeom>
            <a:solidFill>
              <a:srgbClr val="024A59"/>
            </a:solidFill>
          </p:spPr>
        </p:sp>
        <p:sp>
          <p:nvSpPr>
            <p:cNvPr id="11" name="TextBox 11"/>
            <p:cNvSpPr txBox="1"/>
            <p:nvPr/>
          </p:nvSpPr>
          <p:spPr>
            <a:xfrm>
              <a:off x="0" y="-57150"/>
              <a:ext cx="2857596" cy="83325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03422" y="5267344"/>
            <a:ext cx="10849933" cy="3795703"/>
            <a:chOff x="0" y="0"/>
            <a:chExt cx="2857596" cy="999691"/>
          </a:xfrm>
        </p:grpSpPr>
        <p:sp>
          <p:nvSpPr>
            <p:cNvPr id="13" name="Freeform 13"/>
            <p:cNvSpPr/>
            <p:nvPr/>
          </p:nvSpPr>
          <p:spPr>
            <a:xfrm>
              <a:off x="0" y="0"/>
              <a:ext cx="2857596" cy="999691"/>
            </a:xfrm>
            <a:custGeom>
              <a:avLst/>
              <a:gdLst/>
              <a:ahLst/>
              <a:cxnLst/>
              <a:rect l="l" t="t" r="r" b="b"/>
              <a:pathLst>
                <a:path w="2857596" h="999691">
                  <a:moveTo>
                    <a:pt x="36391" y="0"/>
                  </a:moveTo>
                  <a:lnTo>
                    <a:pt x="2821205" y="0"/>
                  </a:lnTo>
                  <a:cubicBezTo>
                    <a:pt x="2841303" y="0"/>
                    <a:pt x="2857596" y="16293"/>
                    <a:pt x="2857596" y="36391"/>
                  </a:cubicBezTo>
                  <a:lnTo>
                    <a:pt x="2857596" y="963301"/>
                  </a:lnTo>
                  <a:cubicBezTo>
                    <a:pt x="2857596" y="972952"/>
                    <a:pt x="2853761" y="982208"/>
                    <a:pt x="2846937" y="989033"/>
                  </a:cubicBezTo>
                  <a:cubicBezTo>
                    <a:pt x="2840112" y="995857"/>
                    <a:pt x="2830856" y="999691"/>
                    <a:pt x="2821205" y="999691"/>
                  </a:cubicBezTo>
                  <a:lnTo>
                    <a:pt x="36391" y="999691"/>
                  </a:lnTo>
                  <a:cubicBezTo>
                    <a:pt x="26739" y="999691"/>
                    <a:pt x="17483" y="995857"/>
                    <a:pt x="10659" y="989033"/>
                  </a:cubicBezTo>
                  <a:cubicBezTo>
                    <a:pt x="3834" y="982208"/>
                    <a:pt x="0" y="972952"/>
                    <a:pt x="0" y="963301"/>
                  </a:cubicBezTo>
                  <a:lnTo>
                    <a:pt x="0" y="36391"/>
                  </a:lnTo>
                  <a:cubicBezTo>
                    <a:pt x="0" y="26739"/>
                    <a:pt x="3834" y="17483"/>
                    <a:pt x="10659" y="10659"/>
                  </a:cubicBezTo>
                  <a:cubicBezTo>
                    <a:pt x="17483" y="3834"/>
                    <a:pt x="26739" y="0"/>
                    <a:pt x="36391" y="0"/>
                  </a:cubicBezTo>
                  <a:close/>
                </a:path>
              </a:pathLst>
            </a:custGeom>
            <a:solidFill>
              <a:srgbClr val="FFA916"/>
            </a:solidFill>
          </p:spPr>
        </p:sp>
        <p:sp>
          <p:nvSpPr>
            <p:cNvPr id="14" name="TextBox 14"/>
            <p:cNvSpPr txBox="1"/>
            <p:nvPr/>
          </p:nvSpPr>
          <p:spPr>
            <a:xfrm>
              <a:off x="0" y="-57150"/>
              <a:ext cx="2857596" cy="1056841"/>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2730771" y="1681714"/>
            <a:ext cx="3047193" cy="3012912"/>
          </a:xfrm>
          <a:custGeom>
            <a:avLst/>
            <a:gdLst/>
            <a:ahLst/>
            <a:cxnLst/>
            <a:rect l="l" t="t" r="r" b="b"/>
            <a:pathLst>
              <a:path w="3047193" h="3012912">
                <a:moveTo>
                  <a:pt x="0" y="0"/>
                </a:moveTo>
                <a:lnTo>
                  <a:pt x="3047193" y="0"/>
                </a:lnTo>
                <a:lnTo>
                  <a:pt x="3047193" y="3012912"/>
                </a:lnTo>
                <a:lnTo>
                  <a:pt x="0" y="3012912"/>
                </a:lnTo>
                <a:lnTo>
                  <a:pt x="0" y="0"/>
                </a:lnTo>
                <a:close/>
              </a:path>
            </a:pathLst>
          </a:custGeom>
          <a:blipFill>
            <a:blip r:embed="rId4"/>
            <a:stretch>
              <a:fillRect/>
            </a:stretch>
          </a:blipFill>
        </p:spPr>
      </p:sp>
      <p:sp>
        <p:nvSpPr>
          <p:cNvPr id="16" name="Freeform 16"/>
          <p:cNvSpPr/>
          <p:nvPr/>
        </p:nvSpPr>
        <p:spPr>
          <a:xfrm>
            <a:off x="12776595" y="5610121"/>
            <a:ext cx="3663343" cy="3017263"/>
          </a:xfrm>
          <a:custGeom>
            <a:avLst/>
            <a:gdLst/>
            <a:ahLst/>
            <a:cxnLst/>
            <a:rect l="l" t="t" r="r" b="b"/>
            <a:pathLst>
              <a:path w="3663343" h="3017263">
                <a:moveTo>
                  <a:pt x="0" y="0"/>
                </a:moveTo>
                <a:lnTo>
                  <a:pt x="3663343" y="0"/>
                </a:lnTo>
                <a:lnTo>
                  <a:pt x="3663343" y="3017263"/>
                </a:lnTo>
                <a:lnTo>
                  <a:pt x="0" y="3017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022207" y="811051"/>
            <a:ext cx="3238767" cy="854329"/>
          </a:xfrm>
          <a:prstGeom prst="rect">
            <a:avLst/>
          </a:prstGeom>
        </p:spPr>
        <p:txBody>
          <a:bodyPr lIns="0" tIns="0" rIns="0" bIns="0" rtlCol="0" anchor="t">
            <a:spAutoFit/>
          </a:bodyPr>
          <a:lstStyle/>
          <a:p>
            <a:pPr algn="ctr">
              <a:lnSpc>
                <a:spcPts val="6371"/>
              </a:lnSpc>
            </a:pPr>
            <a:r>
              <a:rPr lang="en-US" sz="5540" spc="-166">
                <a:solidFill>
                  <a:srgbClr val="024A59"/>
                </a:solidFill>
                <a:latin typeface="Poppins Bold"/>
                <a:ea typeface="Poppins Bold"/>
                <a:cs typeface="Poppins Bold"/>
                <a:sym typeface="Poppins Bold"/>
              </a:rPr>
              <a:t>Lanjutan</a:t>
            </a:r>
          </a:p>
        </p:txBody>
      </p:sp>
      <p:sp>
        <p:nvSpPr>
          <p:cNvPr id="18" name="TextBox 18"/>
          <p:cNvSpPr txBox="1"/>
          <p:nvPr/>
        </p:nvSpPr>
        <p:spPr>
          <a:xfrm>
            <a:off x="765972" y="2329651"/>
            <a:ext cx="6740683" cy="446965"/>
          </a:xfrm>
          <a:prstGeom prst="rect">
            <a:avLst/>
          </a:prstGeom>
        </p:spPr>
        <p:txBody>
          <a:bodyPr lIns="0" tIns="0" rIns="0" bIns="0" rtlCol="0" anchor="t">
            <a:spAutoFit/>
          </a:bodyPr>
          <a:lstStyle/>
          <a:p>
            <a:pPr algn="ctr">
              <a:lnSpc>
                <a:spcPts val="3321"/>
              </a:lnSpc>
            </a:pPr>
            <a:r>
              <a:rPr lang="en-US" sz="2888" spc="-86">
                <a:solidFill>
                  <a:srgbClr val="FFA916"/>
                </a:solidFill>
                <a:latin typeface="Poppins Bold"/>
                <a:ea typeface="Poppins Bold"/>
                <a:cs typeface="Poppins Bold"/>
                <a:sym typeface="Poppins Bold"/>
              </a:rPr>
              <a:t>5. Pengendalian Pusat Informasi </a:t>
            </a:r>
          </a:p>
        </p:txBody>
      </p:sp>
      <p:sp>
        <p:nvSpPr>
          <p:cNvPr id="19" name="TextBox 19"/>
          <p:cNvSpPr txBox="1"/>
          <p:nvPr/>
        </p:nvSpPr>
        <p:spPr>
          <a:xfrm>
            <a:off x="1221689" y="3469149"/>
            <a:ext cx="9613400" cy="807595"/>
          </a:xfrm>
          <a:prstGeom prst="rect">
            <a:avLst/>
          </a:prstGeom>
        </p:spPr>
        <p:txBody>
          <a:bodyPr lIns="0" tIns="0" rIns="0" bIns="0" rtlCol="0" anchor="t">
            <a:spAutoFit/>
          </a:bodyPr>
          <a:lstStyle/>
          <a:p>
            <a:pPr algn="l">
              <a:lnSpc>
                <a:spcPts val="3082"/>
              </a:lnSpc>
            </a:pPr>
            <a:r>
              <a:rPr lang="en-US" sz="2680" spc="-80">
                <a:solidFill>
                  <a:srgbClr val="FFFFFF"/>
                </a:solidFill>
                <a:latin typeface="Poppins"/>
                <a:ea typeface="Poppins"/>
                <a:cs typeface="Poppins"/>
                <a:sym typeface="Poppins"/>
              </a:rPr>
              <a:t>Pengendalian pusat informasi berarti bahwa seluruh informasi yang dibutuhkan tersedia secara memadai.</a:t>
            </a:r>
          </a:p>
        </p:txBody>
      </p:sp>
      <p:sp>
        <p:nvSpPr>
          <p:cNvPr id="20" name="TextBox 20"/>
          <p:cNvSpPr txBox="1"/>
          <p:nvPr/>
        </p:nvSpPr>
        <p:spPr>
          <a:xfrm>
            <a:off x="1254799" y="2974872"/>
            <a:ext cx="6251856" cy="417070"/>
          </a:xfrm>
          <a:prstGeom prst="rect">
            <a:avLst/>
          </a:prstGeom>
        </p:spPr>
        <p:txBody>
          <a:bodyPr lIns="0" tIns="0" rIns="0" bIns="0" rtlCol="0" anchor="t">
            <a:spAutoFit/>
          </a:bodyPr>
          <a:lstStyle/>
          <a:p>
            <a:pPr algn="l">
              <a:lnSpc>
                <a:spcPts val="3082"/>
              </a:lnSpc>
            </a:pPr>
            <a:r>
              <a:rPr lang="en-US" sz="2680" spc="-80">
                <a:solidFill>
                  <a:srgbClr val="FFFFFF"/>
                </a:solidFill>
                <a:latin typeface="Poppins Italics"/>
                <a:ea typeface="Poppins Italics"/>
                <a:cs typeface="Poppins Italics"/>
                <a:sym typeface="Poppins Italics"/>
              </a:rPr>
              <a:t>Data Center Operations Controls</a:t>
            </a:r>
          </a:p>
        </p:txBody>
      </p:sp>
      <p:sp>
        <p:nvSpPr>
          <p:cNvPr id="21" name="TextBox 21"/>
          <p:cNvSpPr txBox="1"/>
          <p:nvPr/>
        </p:nvSpPr>
        <p:spPr>
          <a:xfrm>
            <a:off x="1221689" y="6253780"/>
            <a:ext cx="9613400" cy="1588645"/>
          </a:xfrm>
          <a:prstGeom prst="rect">
            <a:avLst/>
          </a:prstGeom>
        </p:spPr>
        <p:txBody>
          <a:bodyPr lIns="0" tIns="0" rIns="0" bIns="0" rtlCol="0" anchor="t">
            <a:spAutoFit/>
          </a:bodyPr>
          <a:lstStyle/>
          <a:p>
            <a:pPr algn="l">
              <a:lnSpc>
                <a:spcPts val="3082"/>
              </a:lnSpc>
            </a:pPr>
            <a:r>
              <a:rPr lang="en-US" sz="2680" spc="-80">
                <a:solidFill>
                  <a:srgbClr val="024A59"/>
                </a:solidFill>
                <a:latin typeface="Poppins"/>
                <a:ea typeface="Poppins"/>
                <a:cs typeface="Poppins"/>
                <a:sym typeface="Poppins"/>
              </a:rPr>
              <a:t>Pengendalian hak akses berarti bahwa didalam sistem yang terkomputerisasi tidak seluruh kegiatan dapat diakses oleh karyawan, namun hanya kegiatan yang diperlukan saja yang dapat diakses.</a:t>
            </a:r>
          </a:p>
        </p:txBody>
      </p:sp>
      <p:sp>
        <p:nvSpPr>
          <p:cNvPr id="22" name="TextBox 22"/>
          <p:cNvSpPr txBox="1"/>
          <p:nvPr/>
        </p:nvSpPr>
        <p:spPr>
          <a:xfrm>
            <a:off x="1010386" y="5644180"/>
            <a:ext cx="8366180" cy="446965"/>
          </a:xfrm>
          <a:prstGeom prst="rect">
            <a:avLst/>
          </a:prstGeom>
        </p:spPr>
        <p:txBody>
          <a:bodyPr lIns="0" tIns="0" rIns="0" bIns="0" rtlCol="0" anchor="t">
            <a:spAutoFit/>
          </a:bodyPr>
          <a:lstStyle/>
          <a:p>
            <a:pPr algn="ctr">
              <a:lnSpc>
                <a:spcPts val="3321"/>
              </a:lnSpc>
            </a:pPr>
            <a:r>
              <a:rPr lang="en-US" sz="2888" spc="-86">
                <a:solidFill>
                  <a:srgbClr val="024A59"/>
                </a:solidFill>
                <a:latin typeface="Poppins Bold"/>
                <a:ea typeface="Poppins Bold"/>
                <a:cs typeface="Poppins Bold"/>
                <a:sym typeface="Poppins Bold"/>
              </a:rPr>
              <a:t>6. Pengendalian Hak Akses (Access Controls)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3" name="Group 3"/>
          <p:cNvGrpSpPr/>
          <p:nvPr/>
        </p:nvGrpSpPr>
        <p:grpSpPr>
          <a:xfrm>
            <a:off x="3938494" y="9963150"/>
            <a:ext cx="16477376" cy="783580"/>
            <a:chOff x="0" y="0"/>
            <a:chExt cx="4339720" cy="206375"/>
          </a:xfrm>
        </p:grpSpPr>
        <p:sp>
          <p:nvSpPr>
            <p:cNvPr id="4" name="Freeform 4"/>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5" name="TextBox 5"/>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4868" y="9963150"/>
            <a:ext cx="7295490" cy="783580"/>
            <a:chOff x="0" y="0"/>
            <a:chExt cx="1921446" cy="206375"/>
          </a:xfrm>
        </p:grpSpPr>
        <p:sp>
          <p:nvSpPr>
            <p:cNvPr id="7" name="Freeform 7"/>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8" name="TextBox 8"/>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03422" y="2002083"/>
            <a:ext cx="10849933" cy="1599931"/>
            <a:chOff x="0" y="0"/>
            <a:chExt cx="2857596" cy="421381"/>
          </a:xfrm>
        </p:grpSpPr>
        <p:sp>
          <p:nvSpPr>
            <p:cNvPr id="10" name="Freeform 10"/>
            <p:cNvSpPr/>
            <p:nvPr/>
          </p:nvSpPr>
          <p:spPr>
            <a:xfrm>
              <a:off x="0" y="0"/>
              <a:ext cx="2857596" cy="421381"/>
            </a:xfrm>
            <a:custGeom>
              <a:avLst/>
              <a:gdLst/>
              <a:ahLst/>
              <a:cxnLst/>
              <a:rect l="l" t="t" r="r" b="b"/>
              <a:pathLst>
                <a:path w="2857596" h="421381">
                  <a:moveTo>
                    <a:pt x="36391" y="0"/>
                  </a:moveTo>
                  <a:lnTo>
                    <a:pt x="2821205" y="0"/>
                  </a:lnTo>
                  <a:cubicBezTo>
                    <a:pt x="2841303" y="0"/>
                    <a:pt x="2857596" y="16293"/>
                    <a:pt x="2857596" y="36391"/>
                  </a:cubicBezTo>
                  <a:lnTo>
                    <a:pt x="2857596" y="384990"/>
                  </a:lnTo>
                  <a:cubicBezTo>
                    <a:pt x="2857596" y="394642"/>
                    <a:pt x="2853761" y="403898"/>
                    <a:pt x="2846937" y="410723"/>
                  </a:cubicBezTo>
                  <a:cubicBezTo>
                    <a:pt x="2840112" y="417547"/>
                    <a:pt x="2830856" y="421381"/>
                    <a:pt x="2821205" y="421381"/>
                  </a:cubicBezTo>
                  <a:lnTo>
                    <a:pt x="36391" y="421381"/>
                  </a:lnTo>
                  <a:cubicBezTo>
                    <a:pt x="26739" y="421381"/>
                    <a:pt x="17483" y="417547"/>
                    <a:pt x="10659" y="410723"/>
                  </a:cubicBezTo>
                  <a:cubicBezTo>
                    <a:pt x="3834" y="403898"/>
                    <a:pt x="0" y="394642"/>
                    <a:pt x="0" y="384990"/>
                  </a:cubicBezTo>
                  <a:lnTo>
                    <a:pt x="0" y="36391"/>
                  </a:lnTo>
                  <a:cubicBezTo>
                    <a:pt x="0" y="26739"/>
                    <a:pt x="3834" y="17483"/>
                    <a:pt x="10659" y="10659"/>
                  </a:cubicBezTo>
                  <a:cubicBezTo>
                    <a:pt x="17483" y="3834"/>
                    <a:pt x="26739" y="0"/>
                    <a:pt x="36391" y="0"/>
                  </a:cubicBezTo>
                  <a:close/>
                </a:path>
              </a:pathLst>
            </a:custGeom>
            <a:solidFill>
              <a:srgbClr val="FFA916"/>
            </a:solidFill>
          </p:spPr>
        </p:sp>
        <p:sp>
          <p:nvSpPr>
            <p:cNvPr id="11" name="TextBox 11"/>
            <p:cNvSpPr txBox="1"/>
            <p:nvPr/>
          </p:nvSpPr>
          <p:spPr>
            <a:xfrm>
              <a:off x="0" y="-57150"/>
              <a:ext cx="2857596" cy="47853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2207" y="811051"/>
            <a:ext cx="3238767" cy="854329"/>
          </a:xfrm>
          <a:prstGeom prst="rect">
            <a:avLst/>
          </a:prstGeom>
        </p:spPr>
        <p:txBody>
          <a:bodyPr lIns="0" tIns="0" rIns="0" bIns="0" rtlCol="0" anchor="t">
            <a:spAutoFit/>
          </a:bodyPr>
          <a:lstStyle/>
          <a:p>
            <a:pPr algn="ctr">
              <a:lnSpc>
                <a:spcPts val="6371"/>
              </a:lnSpc>
            </a:pPr>
            <a:r>
              <a:rPr lang="en-US" sz="5540" spc="-166">
                <a:solidFill>
                  <a:srgbClr val="024A59"/>
                </a:solidFill>
                <a:latin typeface="Poppins Bold"/>
                <a:ea typeface="Poppins Bold"/>
                <a:cs typeface="Poppins Bold"/>
                <a:sym typeface="Poppins Bold"/>
              </a:rPr>
              <a:t>Lanjutan</a:t>
            </a:r>
          </a:p>
        </p:txBody>
      </p:sp>
      <p:sp>
        <p:nvSpPr>
          <p:cNvPr id="13" name="TextBox 13"/>
          <p:cNvSpPr txBox="1"/>
          <p:nvPr/>
        </p:nvSpPr>
        <p:spPr>
          <a:xfrm>
            <a:off x="789193" y="2282229"/>
            <a:ext cx="10061332" cy="504206"/>
          </a:xfrm>
          <a:prstGeom prst="rect">
            <a:avLst/>
          </a:prstGeom>
        </p:spPr>
        <p:txBody>
          <a:bodyPr lIns="0" tIns="0" rIns="0" bIns="0" rtlCol="0" anchor="t">
            <a:spAutoFit/>
          </a:bodyPr>
          <a:lstStyle/>
          <a:p>
            <a:pPr algn="ctr">
              <a:lnSpc>
                <a:spcPts val="3926"/>
              </a:lnSpc>
              <a:spcBef>
                <a:spcPct val="0"/>
              </a:spcBef>
            </a:pPr>
            <a:r>
              <a:rPr lang="en-US" sz="2804">
                <a:solidFill>
                  <a:srgbClr val="024A59"/>
                </a:solidFill>
                <a:latin typeface="Poppins Bold"/>
                <a:ea typeface="Poppins Bold"/>
                <a:cs typeface="Poppins Bold"/>
                <a:sym typeface="Poppins Bold"/>
              </a:rPr>
              <a:t>6.  Pengendalian Otorisasi (Authorization Controls)</a:t>
            </a:r>
          </a:p>
        </p:txBody>
      </p:sp>
      <p:sp>
        <p:nvSpPr>
          <p:cNvPr id="14" name="TextBox 14"/>
          <p:cNvSpPr txBox="1"/>
          <p:nvPr/>
        </p:nvSpPr>
        <p:spPr>
          <a:xfrm>
            <a:off x="1485835" y="2700710"/>
            <a:ext cx="6276246" cy="509795"/>
          </a:xfrm>
          <a:prstGeom prst="rect">
            <a:avLst/>
          </a:prstGeom>
        </p:spPr>
        <p:txBody>
          <a:bodyPr lIns="0" tIns="0" rIns="0" bIns="0" rtlCol="0" anchor="t">
            <a:spAutoFit/>
          </a:bodyPr>
          <a:lstStyle/>
          <a:p>
            <a:pPr algn="ctr">
              <a:lnSpc>
                <a:spcPts val="3926"/>
              </a:lnSpc>
              <a:spcBef>
                <a:spcPct val="0"/>
              </a:spcBef>
            </a:pPr>
            <a:r>
              <a:rPr lang="en-US" sz="2804">
                <a:solidFill>
                  <a:srgbClr val="010101"/>
                </a:solidFill>
                <a:latin typeface="Poppins"/>
                <a:ea typeface="Poppins"/>
                <a:cs typeface="Poppins"/>
                <a:sym typeface="Poppins"/>
              </a:rPr>
              <a:t>Adanya pihak yang mengotorisasi</a:t>
            </a:r>
          </a:p>
        </p:txBody>
      </p:sp>
      <p:sp>
        <p:nvSpPr>
          <p:cNvPr id="15" name="TextBox 15"/>
          <p:cNvSpPr txBox="1"/>
          <p:nvPr/>
        </p:nvSpPr>
        <p:spPr>
          <a:xfrm>
            <a:off x="394430" y="4591164"/>
            <a:ext cx="10849933" cy="4726721"/>
          </a:xfrm>
          <a:prstGeom prst="rect">
            <a:avLst/>
          </a:prstGeom>
        </p:spPr>
        <p:txBody>
          <a:bodyPr lIns="0" tIns="0" rIns="0" bIns="0" rtlCol="0" anchor="t">
            <a:spAutoFit/>
          </a:bodyPr>
          <a:lstStyle/>
          <a:p>
            <a:pPr algn="ctr">
              <a:lnSpc>
                <a:spcPts val="12240"/>
              </a:lnSpc>
            </a:pPr>
            <a:r>
              <a:rPr lang="en-US" sz="10643" spc="-319">
                <a:solidFill>
                  <a:srgbClr val="024A59"/>
                </a:solidFill>
                <a:latin typeface="Poppins Bold"/>
                <a:ea typeface="Poppins Bold"/>
                <a:cs typeface="Poppins Bold"/>
                <a:sym typeface="Poppins Bold"/>
              </a:rPr>
              <a:t>APAKAH ADA PERTANYAAN</a:t>
            </a:r>
          </a:p>
          <a:p>
            <a:pPr algn="ctr">
              <a:lnSpc>
                <a:spcPts val="12240"/>
              </a:lnSpc>
            </a:pPr>
            <a:endParaRPr lang="en-US" sz="10643" spc="-319">
              <a:solidFill>
                <a:srgbClr val="024A59"/>
              </a:solidFill>
              <a:latin typeface="Poppins Bold"/>
              <a:ea typeface="Poppins Bold"/>
              <a:cs typeface="Poppins Bold"/>
              <a:sym typeface="Poppins Bold"/>
            </a:endParaRPr>
          </a:p>
        </p:txBody>
      </p:sp>
      <p:sp>
        <p:nvSpPr>
          <p:cNvPr id="16" name="TextBox 16"/>
          <p:cNvSpPr txBox="1"/>
          <p:nvPr/>
        </p:nvSpPr>
        <p:spPr>
          <a:xfrm>
            <a:off x="10641533" y="3468665"/>
            <a:ext cx="2495157" cy="4642696"/>
          </a:xfrm>
          <a:prstGeom prst="rect">
            <a:avLst/>
          </a:prstGeom>
        </p:spPr>
        <p:txBody>
          <a:bodyPr lIns="0" tIns="0" rIns="0" bIns="0" rtlCol="0" anchor="t">
            <a:spAutoFit/>
          </a:bodyPr>
          <a:lstStyle/>
          <a:p>
            <a:pPr algn="ctr">
              <a:lnSpc>
                <a:spcPts val="34394"/>
              </a:lnSpc>
            </a:pPr>
            <a:r>
              <a:rPr lang="en-US" sz="29908" spc="-897">
                <a:solidFill>
                  <a:srgbClr val="024A59"/>
                </a:solidFill>
                <a:latin typeface="Poppins Bold"/>
                <a:ea typeface="Poppins Bold"/>
                <a:cs typeface="Poppins Bold"/>
                <a:sym typeface="Poppins Bold"/>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57349" r="-15856"/>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6" name="TextBox 26"/>
          <p:cNvSpPr txBox="1"/>
          <p:nvPr/>
        </p:nvSpPr>
        <p:spPr>
          <a:xfrm>
            <a:off x="833562" y="3830676"/>
            <a:ext cx="8325942" cy="1494372"/>
          </a:xfrm>
          <a:prstGeom prst="rect">
            <a:avLst/>
          </a:prstGeom>
        </p:spPr>
        <p:txBody>
          <a:bodyPr lIns="0" tIns="0" rIns="0" bIns="0" rtlCol="0" anchor="t">
            <a:spAutoFit/>
          </a:bodyPr>
          <a:lstStyle/>
          <a:p>
            <a:pPr algn="l">
              <a:lnSpc>
                <a:spcPts val="10988"/>
              </a:lnSpc>
            </a:pPr>
            <a:r>
              <a:rPr lang="en-US" sz="9639" dirty="0">
                <a:solidFill>
                  <a:srgbClr val="000000"/>
                </a:solidFill>
                <a:latin typeface="Poppins Bold"/>
                <a:ea typeface="Poppins Bold"/>
                <a:cs typeface="Poppins Bold"/>
                <a:sym typeface="Poppins Bold"/>
              </a:rPr>
              <a:t>Terimakasih</a:t>
            </a:r>
          </a:p>
        </p:txBody>
      </p:sp>
      <p:sp>
        <p:nvSpPr>
          <p:cNvPr id="27" name="TextBox 27"/>
          <p:cNvSpPr txBox="1"/>
          <p:nvPr/>
        </p:nvSpPr>
        <p:spPr>
          <a:xfrm>
            <a:off x="944907" y="5318442"/>
            <a:ext cx="7869336" cy="2900794"/>
          </a:xfrm>
          <a:prstGeom prst="rect">
            <a:avLst/>
          </a:prstGeom>
        </p:spPr>
        <p:txBody>
          <a:bodyPr lIns="0" tIns="0" rIns="0" bIns="0" rtlCol="0" anchor="t">
            <a:spAutoFit/>
          </a:bodyPr>
          <a:lstStyle/>
          <a:p>
            <a:pPr algn="ctr">
              <a:lnSpc>
                <a:spcPts val="4659"/>
              </a:lnSpc>
            </a:pPr>
            <a:r>
              <a:rPr lang="en-US" sz="4000" b="1" dirty="0">
                <a:solidFill>
                  <a:srgbClr val="000000"/>
                </a:solidFill>
                <a:latin typeface="Poppins Semi-Bold" panose="020B0604020202020204" charset="0"/>
                <a:ea typeface="Poppins Semi-Bold"/>
                <a:cs typeface="Poppins Semi-Bold" panose="020B0604020202020204" charset="0"/>
                <a:sym typeface="Poppins Semi-Bold"/>
              </a:rPr>
              <a:t>Universitas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Sains</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dan Teknologi Komputer </a:t>
            </a:r>
          </a:p>
          <a:p>
            <a:pPr algn="ctr">
              <a:lnSpc>
                <a:spcPts val="4659"/>
              </a:lnSpc>
            </a:pPr>
            <a:r>
              <a:rPr lang="en-US" sz="4000" b="1" dirty="0">
                <a:solidFill>
                  <a:srgbClr val="000000"/>
                </a:solidFill>
                <a:latin typeface="Poppins Semi-Bold" panose="020B0604020202020204" charset="0"/>
                <a:ea typeface="Poppins Semi-Bold"/>
                <a:cs typeface="Poppins Semi-Bold" panose="020B0604020202020204" charset="0"/>
                <a:sym typeface="Poppins Semi-Bold"/>
              </a:rPr>
              <a:t>&amp;</a:t>
            </a:r>
          </a:p>
          <a:p>
            <a:pPr algn="ctr">
              <a:lnSpc>
                <a:spcPts val="4659"/>
              </a:lnSpc>
            </a:pP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Sekolah</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Tinggi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Ilmu</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Ekonomi</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a:t>
            </a:r>
          </a:p>
          <a:p>
            <a:pPr algn="ctr">
              <a:lnSpc>
                <a:spcPts val="3633"/>
              </a:lnSpc>
            </a:pPr>
            <a:r>
              <a:rPr lang="en-US" sz="4000" b="1" dirty="0">
                <a:solidFill>
                  <a:srgbClr val="000000"/>
                </a:solidFill>
                <a:latin typeface="Poppins Semi-Bold" panose="020B0604020202020204" charset="0"/>
                <a:ea typeface="Poppins"/>
                <a:cs typeface="Poppins Semi-Bold" panose="020B0604020202020204" charset="0"/>
                <a:sym typeface="Poppins"/>
              </a:rPr>
              <a:t>Studi </a:t>
            </a:r>
            <a:r>
              <a:rPr lang="en-US" sz="4000" b="1" dirty="0" err="1">
                <a:solidFill>
                  <a:srgbClr val="000000"/>
                </a:solidFill>
                <a:latin typeface="Poppins Semi-Bold" panose="020B0604020202020204" charset="0"/>
                <a:ea typeface="Poppins"/>
                <a:cs typeface="Poppins Semi-Bold" panose="020B0604020202020204" charset="0"/>
                <a:sym typeface="Poppins"/>
              </a:rPr>
              <a:t>Ekonomi</a:t>
            </a:r>
            <a:r>
              <a:rPr lang="en-US" sz="4000" b="1" dirty="0">
                <a:solidFill>
                  <a:srgbClr val="000000"/>
                </a:solidFill>
                <a:latin typeface="Poppins Semi-Bold" panose="020B0604020202020204" charset="0"/>
                <a:ea typeface="Poppins"/>
                <a:cs typeface="Poppins Semi-Bold" panose="020B0604020202020204" charset="0"/>
                <a:sym typeface="Poppins"/>
              </a:rPr>
              <a:t> Modern</a:t>
            </a:r>
          </a:p>
        </p:txBody>
      </p:sp>
      <p:sp>
        <p:nvSpPr>
          <p:cNvPr id="28" name="Freeform 28"/>
          <p:cNvSpPr/>
          <p:nvPr/>
        </p:nvSpPr>
        <p:spPr>
          <a:xfrm>
            <a:off x="741724" y="763103"/>
            <a:ext cx="1445442" cy="1445442"/>
          </a:xfrm>
          <a:custGeom>
            <a:avLst/>
            <a:gdLst/>
            <a:ahLst/>
            <a:cxnLst/>
            <a:rect l="l" t="t" r="r" b="b"/>
            <a:pathLst>
              <a:path w="1445442" h="1445442">
                <a:moveTo>
                  <a:pt x="0" y="0"/>
                </a:moveTo>
                <a:lnTo>
                  <a:pt x="1445442" y="0"/>
                </a:lnTo>
                <a:lnTo>
                  <a:pt x="1445442" y="1445442"/>
                </a:lnTo>
                <a:lnTo>
                  <a:pt x="0" y="1445442"/>
                </a:lnTo>
                <a:lnTo>
                  <a:pt x="0" y="0"/>
                </a:lnTo>
                <a:close/>
              </a:path>
            </a:pathLst>
          </a:custGeom>
          <a:blipFill>
            <a:blip r:embed="rId5"/>
            <a:stretch>
              <a:fillRect/>
            </a:stretch>
          </a:blipFill>
        </p:spPr>
      </p:sp>
      <p:sp>
        <p:nvSpPr>
          <p:cNvPr id="29" name="Freeform 29"/>
          <p:cNvSpPr/>
          <p:nvPr/>
        </p:nvSpPr>
        <p:spPr>
          <a:xfrm>
            <a:off x="2377109" y="890386"/>
            <a:ext cx="2244019" cy="1195641"/>
          </a:xfrm>
          <a:custGeom>
            <a:avLst/>
            <a:gdLst/>
            <a:ahLst/>
            <a:cxnLst/>
            <a:rect l="l" t="t" r="r" b="b"/>
            <a:pathLst>
              <a:path w="2244019" h="1195641">
                <a:moveTo>
                  <a:pt x="0" y="0"/>
                </a:moveTo>
                <a:lnTo>
                  <a:pt x="2244019" y="0"/>
                </a:lnTo>
                <a:lnTo>
                  <a:pt x="2244019" y="1195641"/>
                </a:lnTo>
                <a:lnTo>
                  <a:pt x="0" y="1195641"/>
                </a:lnTo>
                <a:lnTo>
                  <a:pt x="0" y="0"/>
                </a:lnTo>
                <a:close/>
              </a:path>
            </a:pathLst>
          </a:custGeom>
          <a:blipFill>
            <a:blip r:embed="rId6"/>
            <a:stretch>
              <a:fillRect/>
            </a:stretch>
          </a:blipFill>
        </p:spPr>
      </p:sp>
      <p:sp>
        <p:nvSpPr>
          <p:cNvPr id="30" name="Freeform 30"/>
          <p:cNvSpPr/>
          <p:nvPr/>
        </p:nvSpPr>
        <p:spPr>
          <a:xfrm>
            <a:off x="4839603" y="602954"/>
            <a:ext cx="1749766" cy="1749766"/>
          </a:xfrm>
          <a:custGeom>
            <a:avLst/>
            <a:gdLst/>
            <a:ahLst/>
            <a:cxnLst/>
            <a:rect l="l" t="t" r="r" b="b"/>
            <a:pathLst>
              <a:path w="1749766" h="1749766">
                <a:moveTo>
                  <a:pt x="0" y="0"/>
                </a:moveTo>
                <a:lnTo>
                  <a:pt x="1749765" y="0"/>
                </a:lnTo>
                <a:lnTo>
                  <a:pt x="1749765" y="1749766"/>
                </a:lnTo>
                <a:lnTo>
                  <a:pt x="0" y="1749766"/>
                </a:lnTo>
                <a:lnTo>
                  <a:pt x="0" y="0"/>
                </a:lnTo>
                <a:close/>
              </a:path>
            </a:pathLst>
          </a:custGeom>
          <a:blipFill>
            <a:blip r:embed="rId7"/>
            <a:stretch>
              <a:fillRect/>
            </a:stretch>
          </a:blipFill>
        </p:spPr>
      </p:sp>
      <p:sp>
        <p:nvSpPr>
          <p:cNvPr id="31" name="Freeform 31"/>
          <p:cNvSpPr/>
          <p:nvPr/>
        </p:nvSpPr>
        <p:spPr>
          <a:xfrm>
            <a:off x="6779868" y="680549"/>
            <a:ext cx="1722959" cy="1594576"/>
          </a:xfrm>
          <a:custGeom>
            <a:avLst/>
            <a:gdLst/>
            <a:ahLst/>
            <a:cxnLst/>
            <a:rect l="l" t="t" r="r" b="b"/>
            <a:pathLst>
              <a:path w="1722959" h="1594576">
                <a:moveTo>
                  <a:pt x="0" y="0"/>
                </a:moveTo>
                <a:lnTo>
                  <a:pt x="1722959" y="0"/>
                </a:lnTo>
                <a:lnTo>
                  <a:pt x="1722959" y="1594576"/>
                </a:lnTo>
                <a:lnTo>
                  <a:pt x="0" y="1594576"/>
                </a:lnTo>
                <a:lnTo>
                  <a:pt x="0" y="0"/>
                </a:lnTo>
                <a:close/>
              </a:path>
            </a:pathLst>
          </a:custGeom>
          <a:blipFill>
            <a:blip r:embed="rId8"/>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01996"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36657" r="-36657"/>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23" name="TextBox 23"/>
          <p:cNvSpPr txBox="1"/>
          <p:nvPr/>
        </p:nvSpPr>
        <p:spPr>
          <a:xfrm>
            <a:off x="9031791" y="2866041"/>
            <a:ext cx="8227509" cy="4051440"/>
          </a:xfrm>
          <a:prstGeom prst="rect">
            <a:avLst/>
          </a:prstGeom>
        </p:spPr>
        <p:txBody>
          <a:bodyPr lIns="0" tIns="0" rIns="0" bIns="0" rtlCol="0" anchor="t">
            <a:spAutoFit/>
          </a:bodyPr>
          <a:lstStyle/>
          <a:p>
            <a:pPr marL="591352" lvl="1" indent="-295676" algn="just">
              <a:lnSpc>
                <a:spcPts val="3560"/>
              </a:lnSpc>
              <a:buFont typeface="Arial"/>
              <a:buChar char="•"/>
            </a:pPr>
            <a:r>
              <a:rPr lang="en-US" sz="2739" dirty="0">
                <a:solidFill>
                  <a:srgbClr val="000000"/>
                </a:solidFill>
                <a:latin typeface="Poppins Bold"/>
                <a:ea typeface="Poppins Bold"/>
                <a:cs typeface="Poppins Bold"/>
                <a:sym typeface="Poppins Bold"/>
              </a:rPr>
              <a:t>Mata kuliah Sistem Informasi Manajemen</a:t>
            </a:r>
            <a:r>
              <a:rPr lang="en-US" sz="2739" dirty="0">
                <a:solidFill>
                  <a:srgbClr val="000000"/>
                </a:solidFill>
                <a:latin typeface="Poppins"/>
                <a:ea typeface="Poppins"/>
                <a:cs typeface="Poppins"/>
                <a:sym typeface="Poppins"/>
              </a:rPr>
              <a:t> ini </a:t>
            </a:r>
            <a:r>
              <a:rPr lang="en-US" sz="2739" dirty="0" err="1">
                <a:solidFill>
                  <a:srgbClr val="000000"/>
                </a:solidFill>
                <a:latin typeface="Poppins"/>
                <a:ea typeface="Poppins"/>
                <a:cs typeface="Poppins"/>
                <a:sym typeface="Poppins"/>
              </a:rPr>
              <a:t>membahas</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tentang</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bagaimana</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memberikan</a:t>
            </a:r>
            <a:r>
              <a:rPr lang="en-US" sz="2739" dirty="0">
                <a:solidFill>
                  <a:srgbClr val="000000"/>
                </a:solidFill>
                <a:latin typeface="Poppins"/>
                <a:ea typeface="Poppins"/>
                <a:cs typeface="Poppins"/>
                <a:sym typeface="Poppins"/>
              </a:rPr>
              <a:t> pemahaman kepada mahasiswa mengenai </a:t>
            </a:r>
            <a:r>
              <a:rPr lang="en-US" sz="2739" dirty="0" err="1">
                <a:solidFill>
                  <a:srgbClr val="000000"/>
                </a:solidFill>
                <a:latin typeface="Poppins"/>
                <a:ea typeface="Poppins"/>
                <a:cs typeface="Poppins"/>
                <a:sym typeface="Poppins"/>
              </a:rPr>
              <a:t>konsep</a:t>
            </a:r>
            <a:r>
              <a:rPr lang="en-US" sz="2739" dirty="0">
                <a:solidFill>
                  <a:srgbClr val="000000"/>
                </a:solidFill>
                <a:latin typeface="Poppins"/>
                <a:ea typeface="Poppins"/>
                <a:cs typeface="Poppins"/>
                <a:sym typeface="Poppins"/>
              </a:rPr>
              <a:t> Sistem Informasi Manajemen dan </a:t>
            </a:r>
            <a:r>
              <a:rPr lang="en-US" sz="2739" dirty="0" err="1">
                <a:solidFill>
                  <a:srgbClr val="000000"/>
                </a:solidFill>
                <a:latin typeface="Poppins"/>
                <a:ea typeface="Poppins"/>
                <a:cs typeface="Poppins"/>
                <a:sym typeface="Poppins"/>
              </a:rPr>
              <a:t>pemanfaatannya</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serta</a:t>
            </a:r>
            <a:r>
              <a:rPr lang="en-US" sz="2739" dirty="0">
                <a:solidFill>
                  <a:srgbClr val="000000"/>
                </a:solidFill>
                <a:latin typeface="Poppins"/>
                <a:ea typeface="Poppins"/>
                <a:cs typeface="Poppins"/>
                <a:sym typeface="Poppins"/>
              </a:rPr>
              <a:t> pengelolaan sumber </a:t>
            </a:r>
            <a:r>
              <a:rPr lang="en-US" sz="2739" dirty="0" err="1">
                <a:solidFill>
                  <a:srgbClr val="000000"/>
                </a:solidFill>
                <a:latin typeface="Poppins"/>
                <a:ea typeface="Poppins"/>
                <a:cs typeface="Poppins"/>
                <a:sym typeface="Poppins"/>
              </a:rPr>
              <a:t>daya</a:t>
            </a:r>
            <a:r>
              <a:rPr lang="en-US" sz="2739" dirty="0">
                <a:solidFill>
                  <a:srgbClr val="000000"/>
                </a:solidFill>
                <a:latin typeface="Poppins"/>
                <a:ea typeface="Poppins"/>
                <a:cs typeface="Poppins"/>
                <a:sym typeface="Poppins"/>
              </a:rPr>
              <a:t> informasi </a:t>
            </a:r>
            <a:r>
              <a:rPr lang="en-US" sz="2739" dirty="0" err="1">
                <a:solidFill>
                  <a:srgbClr val="000000"/>
                </a:solidFill>
                <a:latin typeface="Poppins"/>
                <a:ea typeface="Poppins"/>
                <a:cs typeface="Poppins"/>
                <a:sym typeface="Poppins"/>
              </a:rPr>
              <a:t>sebagai</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keunggulan</a:t>
            </a:r>
            <a:r>
              <a:rPr lang="en-US" sz="2739" dirty="0">
                <a:solidFill>
                  <a:srgbClr val="000000"/>
                </a:solidFill>
                <a:latin typeface="Poppins"/>
                <a:ea typeface="Poppins"/>
                <a:cs typeface="Poppins"/>
                <a:sym typeface="Poppins"/>
              </a:rPr>
              <a:t> </a:t>
            </a:r>
            <a:r>
              <a:rPr lang="en-US" sz="2739" dirty="0" err="1">
                <a:solidFill>
                  <a:srgbClr val="000000"/>
                </a:solidFill>
                <a:latin typeface="Poppins"/>
                <a:ea typeface="Poppins"/>
                <a:cs typeface="Poppins"/>
                <a:sym typeface="Poppins"/>
              </a:rPr>
              <a:t>kompetitif</a:t>
            </a:r>
            <a:r>
              <a:rPr lang="en-US" sz="2739" dirty="0">
                <a:solidFill>
                  <a:srgbClr val="000000"/>
                </a:solidFill>
                <a:latin typeface="Poppins"/>
                <a:ea typeface="Poppins"/>
                <a:cs typeface="Poppins"/>
                <a:sym typeface="Poppins"/>
              </a:rPr>
              <a:t> organisasi</a:t>
            </a:r>
          </a:p>
          <a:p>
            <a:pPr algn="just">
              <a:lnSpc>
                <a:spcPts val="3560"/>
              </a:lnSpc>
            </a:pPr>
            <a:endParaRPr lang="en-US" sz="2739" dirty="0">
              <a:solidFill>
                <a:srgbClr val="000000"/>
              </a:solidFill>
              <a:latin typeface="Poppins"/>
              <a:ea typeface="Poppins"/>
              <a:cs typeface="Poppins"/>
              <a:sym typeface="Poppins"/>
            </a:endParaRPr>
          </a:p>
        </p:txBody>
      </p:sp>
      <p:sp>
        <p:nvSpPr>
          <p:cNvPr id="24" name="TextBox 24"/>
          <p:cNvSpPr txBox="1"/>
          <p:nvPr/>
        </p:nvSpPr>
        <p:spPr>
          <a:xfrm>
            <a:off x="7704527" y="1019175"/>
            <a:ext cx="9554773" cy="1325880"/>
          </a:xfrm>
          <a:prstGeom prst="rect">
            <a:avLst/>
          </a:prstGeom>
        </p:spPr>
        <p:txBody>
          <a:bodyPr lIns="0" tIns="0" rIns="0" bIns="0" rtlCol="0" anchor="t">
            <a:spAutoFit/>
          </a:bodyPr>
          <a:lstStyle/>
          <a:p>
            <a:pPr algn="r">
              <a:lnSpc>
                <a:spcPts val="5084"/>
              </a:lnSpc>
            </a:pPr>
            <a:r>
              <a:rPr lang="en-US" sz="4499" spc="-134">
                <a:solidFill>
                  <a:srgbClr val="000000"/>
                </a:solidFill>
                <a:latin typeface="Poppins Bold"/>
                <a:ea typeface="Poppins Bold"/>
                <a:cs typeface="Poppins Bold"/>
                <a:sym typeface="Poppins Bold"/>
              </a:rPr>
              <a:t>Deskripsi Mata Kuliah</a:t>
            </a:r>
          </a:p>
          <a:p>
            <a:pPr algn="r">
              <a:lnSpc>
                <a:spcPts val="5084"/>
              </a:lnSpc>
            </a:pPr>
            <a:r>
              <a:rPr lang="en-US" sz="4499" spc="-134">
                <a:solidFill>
                  <a:srgbClr val="000000"/>
                </a:solidFill>
                <a:latin typeface="Poppins Bold"/>
                <a:ea typeface="Poppins Bold"/>
                <a:cs typeface="Poppins Bold"/>
                <a:sym typeface="Poppins Bold"/>
              </a:rPr>
              <a:t>Sistem Informasi Manajemen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8652563" y="3701306"/>
            <a:ext cx="1512484" cy="1299791"/>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12" name="TextBox 1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652563" y="5515447"/>
            <a:ext cx="1512484" cy="1299791"/>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15" name="TextBox 1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652563" y="7333778"/>
            <a:ext cx="1512484" cy="1299791"/>
            <a:chOff x="0" y="0"/>
            <a:chExt cx="812800" cy="698500"/>
          </a:xfrm>
        </p:grpSpPr>
        <p:sp>
          <p:nvSpPr>
            <p:cNvPr id="17" name="Freeform 1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18" name="TextBox 1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875026" y="3066200"/>
            <a:ext cx="6986025" cy="5792050"/>
          </a:xfrm>
          <a:custGeom>
            <a:avLst/>
            <a:gdLst/>
            <a:ahLst/>
            <a:cxnLst/>
            <a:rect l="l" t="t" r="r" b="b"/>
            <a:pathLst>
              <a:path w="6986025" h="5792050">
                <a:moveTo>
                  <a:pt x="0" y="0"/>
                </a:moveTo>
                <a:lnTo>
                  <a:pt x="6986025" y="0"/>
                </a:lnTo>
                <a:lnTo>
                  <a:pt x="6986025" y="5792050"/>
                </a:lnTo>
                <a:lnTo>
                  <a:pt x="0" y="579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5336114" y="1009650"/>
            <a:ext cx="9024142" cy="1362075"/>
          </a:xfrm>
          <a:prstGeom prst="rect">
            <a:avLst/>
          </a:prstGeom>
        </p:spPr>
        <p:txBody>
          <a:bodyPr lIns="0" tIns="0" rIns="0" bIns="0" rtlCol="0" anchor="t">
            <a:spAutoFit/>
          </a:bodyPr>
          <a:lstStyle/>
          <a:p>
            <a:pPr algn="ctr">
              <a:lnSpc>
                <a:spcPts val="5174"/>
              </a:lnSpc>
            </a:pPr>
            <a:r>
              <a:rPr lang="en-US" sz="4500" dirty="0" err="1">
                <a:solidFill>
                  <a:srgbClr val="000000"/>
                </a:solidFill>
                <a:latin typeface="Poppins Bold"/>
                <a:ea typeface="Poppins Bold"/>
                <a:cs typeface="Poppins Bold"/>
                <a:sym typeface="Poppins Bold"/>
              </a:rPr>
              <a:t>Capaian</a:t>
            </a:r>
            <a:r>
              <a:rPr lang="en-US" sz="4500" dirty="0">
                <a:solidFill>
                  <a:srgbClr val="000000"/>
                </a:solidFill>
                <a:latin typeface="Poppins Bold"/>
                <a:ea typeface="Poppins Bold"/>
                <a:cs typeface="Poppins Bold"/>
                <a:sym typeface="Poppins Bold"/>
              </a:rPr>
              <a:t> Pembelajaran </a:t>
            </a:r>
          </a:p>
          <a:p>
            <a:pPr algn="ctr">
              <a:lnSpc>
                <a:spcPts val="5174"/>
              </a:lnSpc>
            </a:pPr>
            <a:r>
              <a:rPr lang="en-US" sz="4500" dirty="0">
                <a:solidFill>
                  <a:srgbClr val="000000"/>
                </a:solidFill>
                <a:latin typeface="Poppins Bold"/>
                <a:ea typeface="Poppins Bold"/>
                <a:cs typeface="Poppins Bold"/>
                <a:sym typeface="Poppins Bold"/>
              </a:rPr>
              <a:t>Mata Kuliah (CPMK)</a:t>
            </a:r>
          </a:p>
        </p:txBody>
      </p:sp>
      <p:sp>
        <p:nvSpPr>
          <p:cNvPr id="21" name="TextBox 21"/>
          <p:cNvSpPr txBox="1"/>
          <p:nvPr/>
        </p:nvSpPr>
        <p:spPr>
          <a:xfrm>
            <a:off x="10625777" y="3731658"/>
            <a:ext cx="5860077"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Mampu Mengusai Konsep</a:t>
            </a:r>
          </a:p>
        </p:txBody>
      </p:sp>
      <p:sp>
        <p:nvSpPr>
          <p:cNvPr id="22" name="TextBox 22"/>
          <p:cNvSpPr txBox="1"/>
          <p:nvPr/>
        </p:nvSpPr>
        <p:spPr>
          <a:xfrm>
            <a:off x="9014682" y="3807890"/>
            <a:ext cx="788247"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01</a:t>
            </a:r>
          </a:p>
        </p:txBody>
      </p:sp>
      <p:sp>
        <p:nvSpPr>
          <p:cNvPr id="23" name="TextBox 23"/>
          <p:cNvSpPr txBox="1"/>
          <p:nvPr/>
        </p:nvSpPr>
        <p:spPr>
          <a:xfrm>
            <a:off x="8799430" y="5622031"/>
            <a:ext cx="1218752"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02</a:t>
            </a:r>
          </a:p>
        </p:txBody>
      </p:sp>
      <p:sp>
        <p:nvSpPr>
          <p:cNvPr id="24" name="TextBox 24"/>
          <p:cNvSpPr txBox="1"/>
          <p:nvPr/>
        </p:nvSpPr>
        <p:spPr>
          <a:xfrm>
            <a:off x="8858810" y="7434364"/>
            <a:ext cx="1099992" cy="934224"/>
          </a:xfrm>
          <a:prstGeom prst="rect">
            <a:avLst/>
          </a:prstGeom>
        </p:spPr>
        <p:txBody>
          <a:bodyPr lIns="0" tIns="0" rIns="0" bIns="0" rtlCol="0" anchor="t">
            <a:spAutoFit/>
          </a:bodyPr>
          <a:lstStyle/>
          <a:p>
            <a:pPr algn="ctr">
              <a:lnSpc>
                <a:spcPts val="7182"/>
              </a:lnSpc>
              <a:spcBef>
                <a:spcPct val="0"/>
              </a:spcBef>
            </a:pPr>
            <a:r>
              <a:rPr lang="en-US" sz="5130">
                <a:solidFill>
                  <a:srgbClr val="FFFFFF"/>
                </a:solidFill>
                <a:latin typeface="Poppins Bold"/>
                <a:ea typeface="Poppins Bold"/>
                <a:cs typeface="Poppins Bold"/>
                <a:sym typeface="Poppins Bold"/>
              </a:rPr>
              <a:t>03</a:t>
            </a:r>
          </a:p>
        </p:txBody>
      </p:sp>
      <p:sp>
        <p:nvSpPr>
          <p:cNvPr id="25" name="TextBox 25"/>
          <p:cNvSpPr txBox="1"/>
          <p:nvPr/>
        </p:nvSpPr>
        <p:spPr>
          <a:xfrm>
            <a:off x="10625777" y="7837954"/>
            <a:ext cx="5152187"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Mampu Mengoperasikan</a:t>
            </a:r>
          </a:p>
        </p:txBody>
      </p:sp>
      <p:sp>
        <p:nvSpPr>
          <p:cNvPr id="26" name="TextBox 26"/>
          <p:cNvSpPr txBox="1"/>
          <p:nvPr/>
        </p:nvSpPr>
        <p:spPr>
          <a:xfrm>
            <a:off x="10625777" y="4332152"/>
            <a:ext cx="6784635" cy="819150"/>
          </a:xfrm>
          <a:prstGeom prst="rect">
            <a:avLst/>
          </a:prstGeom>
        </p:spPr>
        <p:txBody>
          <a:bodyPr lIns="0" tIns="0" rIns="0" bIns="0" rtlCol="0" anchor="t">
            <a:spAutoFit/>
          </a:bodyPr>
          <a:lstStyle/>
          <a:p>
            <a:pPr algn="l">
              <a:lnSpc>
                <a:spcPts val="2160"/>
              </a:lnSpc>
            </a:pPr>
            <a:r>
              <a:rPr lang="en-US" sz="1800">
                <a:solidFill>
                  <a:srgbClr val="000000"/>
                </a:solidFill>
                <a:latin typeface="Poppins"/>
                <a:ea typeface="Poppins"/>
                <a:cs typeface="Poppins"/>
                <a:sym typeface="Poppins"/>
              </a:rPr>
              <a:t>Mahasiswa mengusai konsep teoritis secara mendalam tentang kebutuhan informasi untuk pengambilan keputusan</a:t>
            </a:r>
          </a:p>
        </p:txBody>
      </p:sp>
      <p:sp>
        <p:nvSpPr>
          <p:cNvPr id="27" name="TextBox 27"/>
          <p:cNvSpPr txBox="1"/>
          <p:nvPr/>
        </p:nvSpPr>
        <p:spPr>
          <a:xfrm>
            <a:off x="10625777" y="6105204"/>
            <a:ext cx="6784635" cy="1619250"/>
          </a:xfrm>
          <a:prstGeom prst="rect">
            <a:avLst/>
          </a:prstGeom>
        </p:spPr>
        <p:txBody>
          <a:bodyPr lIns="0" tIns="0" rIns="0" bIns="0" rtlCol="0" anchor="t">
            <a:spAutoFit/>
          </a:bodyPr>
          <a:lstStyle/>
          <a:p>
            <a:pPr algn="l">
              <a:lnSpc>
                <a:spcPts val="2160"/>
              </a:lnSpc>
            </a:pPr>
            <a:r>
              <a:rPr lang="en-US" sz="1800">
                <a:solidFill>
                  <a:srgbClr val="000000"/>
                </a:solidFill>
                <a:latin typeface="Poppins"/>
                <a:ea typeface="Poppins"/>
                <a:cs typeface="Poppins"/>
                <a:sym typeface="Poppins"/>
              </a:rPr>
              <a:t>Mampu secara mandiri mendesai proses bisnis dalam suatu sistem informasi manajemen yang mendukung penyediaan informasi berbasis teknologi informasi untuk pengendalian manajemen dan pengambilan keputusan organisasi </a:t>
            </a:r>
          </a:p>
          <a:p>
            <a:pPr algn="just">
              <a:lnSpc>
                <a:spcPts val="2160"/>
              </a:lnSpc>
            </a:pPr>
            <a:endParaRPr lang="en-US" sz="1800">
              <a:solidFill>
                <a:srgbClr val="000000"/>
              </a:solidFill>
              <a:latin typeface="Poppins"/>
              <a:ea typeface="Poppins"/>
              <a:cs typeface="Poppins"/>
              <a:sym typeface="Poppins"/>
            </a:endParaRPr>
          </a:p>
        </p:txBody>
      </p:sp>
      <p:sp>
        <p:nvSpPr>
          <p:cNvPr id="28" name="TextBox 28"/>
          <p:cNvSpPr txBox="1"/>
          <p:nvPr/>
        </p:nvSpPr>
        <p:spPr>
          <a:xfrm>
            <a:off x="10625777" y="8439150"/>
            <a:ext cx="6784635" cy="819150"/>
          </a:xfrm>
          <a:prstGeom prst="rect">
            <a:avLst/>
          </a:prstGeom>
        </p:spPr>
        <p:txBody>
          <a:bodyPr lIns="0" tIns="0" rIns="0" bIns="0" rtlCol="0" anchor="t">
            <a:spAutoFit/>
          </a:bodyPr>
          <a:lstStyle/>
          <a:p>
            <a:pPr algn="l">
              <a:lnSpc>
                <a:spcPts val="2160"/>
              </a:lnSpc>
            </a:pPr>
            <a:r>
              <a:rPr lang="en-US" sz="1800">
                <a:solidFill>
                  <a:srgbClr val="000000"/>
                </a:solidFill>
                <a:latin typeface="Poppins"/>
                <a:ea typeface="Poppins"/>
                <a:cs typeface="Poppins"/>
                <a:sym typeface="Poppins"/>
              </a:rPr>
              <a:t>Mampu secara mandiri mengoperasikan dan memanfaatkan piranti lunak dalam rangka penyusuanan laporan</a:t>
            </a:r>
          </a:p>
        </p:txBody>
      </p:sp>
      <p:sp>
        <p:nvSpPr>
          <p:cNvPr id="29" name="TextBox 29"/>
          <p:cNvSpPr txBox="1"/>
          <p:nvPr/>
        </p:nvSpPr>
        <p:spPr>
          <a:xfrm>
            <a:off x="10625777" y="5490214"/>
            <a:ext cx="5860077" cy="543344"/>
          </a:xfrm>
          <a:prstGeom prst="rect">
            <a:avLst/>
          </a:prstGeom>
        </p:spPr>
        <p:txBody>
          <a:bodyPr lIns="0" tIns="0" rIns="0" bIns="0" rtlCol="0" anchor="t">
            <a:spAutoFit/>
          </a:bodyPr>
          <a:lstStyle/>
          <a:p>
            <a:pPr algn="l">
              <a:lnSpc>
                <a:spcPts val="4275"/>
              </a:lnSpc>
              <a:spcBef>
                <a:spcPct val="0"/>
              </a:spcBef>
            </a:pPr>
            <a:r>
              <a:rPr lang="en-US" sz="3053">
                <a:solidFill>
                  <a:srgbClr val="000000"/>
                </a:solidFill>
                <a:latin typeface="Poppins Bold"/>
                <a:ea typeface="Poppins Bold"/>
                <a:cs typeface="Poppins Bold"/>
                <a:sym typeface="Poppins Bold"/>
              </a:rPr>
              <a:t>Mandiri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01996"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89957" t="-1825" r="-702" b="-8286"/>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23" name="TextBox 23"/>
          <p:cNvSpPr txBox="1"/>
          <p:nvPr/>
        </p:nvSpPr>
        <p:spPr>
          <a:xfrm>
            <a:off x="8827981" y="2925529"/>
            <a:ext cx="8410696" cy="6422390"/>
          </a:xfrm>
          <a:prstGeom prst="rect">
            <a:avLst/>
          </a:prstGeom>
        </p:spPr>
        <p:txBody>
          <a:bodyPr lIns="0" tIns="0" rIns="0" bIns="0" rtlCol="0" anchor="t">
            <a:spAutoFit/>
          </a:bodyPr>
          <a:lstStyle/>
          <a:p>
            <a:pPr marL="604518" lvl="1" indent="-302259" algn="just">
              <a:lnSpc>
                <a:spcPts val="3639"/>
              </a:lnSpc>
              <a:buFont typeface="Arial"/>
              <a:buChar char="•"/>
            </a:pPr>
            <a:r>
              <a:rPr lang="en-US" sz="2799">
                <a:solidFill>
                  <a:srgbClr val="000000"/>
                </a:solidFill>
                <a:latin typeface="Poppins Bold"/>
                <a:ea typeface="Poppins Bold"/>
                <a:cs typeface="Poppins Bold"/>
                <a:sym typeface="Poppins Bold"/>
              </a:rPr>
              <a:t>Mahasiswa mampu</a:t>
            </a:r>
            <a:r>
              <a:rPr lang="en-US" sz="2799">
                <a:solidFill>
                  <a:srgbClr val="000000"/>
                </a:solidFill>
                <a:latin typeface="Poppins"/>
                <a:ea typeface="Poppins"/>
                <a:cs typeface="Poppins"/>
                <a:sym typeface="Poppins"/>
              </a:rPr>
              <a:t> memahami tentan apa sistem informasi manajemen</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a:solidFill>
                  <a:srgbClr val="000000"/>
                </a:solidFill>
                <a:latin typeface="Poppins Bold"/>
                <a:ea typeface="Poppins Bold"/>
                <a:cs typeface="Poppins Bold"/>
                <a:sym typeface="Poppins Bold"/>
              </a:rPr>
              <a:t>Mahasiswa mampu</a:t>
            </a:r>
            <a:r>
              <a:rPr lang="en-US" sz="2799">
                <a:solidFill>
                  <a:srgbClr val="000000"/>
                </a:solidFill>
                <a:latin typeface="Poppins"/>
                <a:ea typeface="Poppins"/>
                <a:cs typeface="Poppins"/>
                <a:sym typeface="Poppins"/>
              </a:rPr>
              <a:t> menjelaskan apa saja sumberdayat informasi yang tersedia dalam perusahaan.</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a:solidFill>
                  <a:srgbClr val="000000"/>
                </a:solidFill>
                <a:latin typeface="Poppins Bold"/>
                <a:ea typeface="Poppins Bold"/>
                <a:cs typeface="Poppins Bold"/>
                <a:sym typeface="Poppins Bold"/>
              </a:rPr>
              <a:t>Mahasiswa mampu</a:t>
            </a:r>
            <a:r>
              <a:rPr lang="en-US" sz="2799">
                <a:solidFill>
                  <a:srgbClr val="000000"/>
                </a:solidFill>
                <a:latin typeface="Poppins"/>
                <a:ea typeface="Poppins"/>
                <a:cs typeface="Poppins"/>
                <a:sym typeface="Poppins"/>
              </a:rPr>
              <a:t> memahami tujuan sistem informasi</a:t>
            </a:r>
          </a:p>
          <a:p>
            <a:pPr algn="just">
              <a:lnSpc>
                <a:spcPts val="3639"/>
              </a:lnSpc>
            </a:pPr>
            <a:endParaRPr lang="en-US" sz="2799">
              <a:solidFill>
                <a:srgbClr val="000000"/>
              </a:solidFill>
              <a:latin typeface="Poppins"/>
              <a:ea typeface="Poppins"/>
              <a:cs typeface="Poppins"/>
              <a:sym typeface="Poppins"/>
            </a:endParaRPr>
          </a:p>
          <a:p>
            <a:pPr marL="604518" lvl="1" indent="-302259" algn="just">
              <a:lnSpc>
                <a:spcPts val="3639"/>
              </a:lnSpc>
              <a:buFont typeface="Arial"/>
              <a:buChar char="•"/>
            </a:pPr>
            <a:r>
              <a:rPr lang="en-US" sz="2799">
                <a:solidFill>
                  <a:srgbClr val="000000"/>
                </a:solidFill>
                <a:latin typeface="Poppins Bold"/>
                <a:ea typeface="Poppins Bold"/>
                <a:cs typeface="Poppins Bold"/>
                <a:sym typeface="Poppins Bold"/>
              </a:rPr>
              <a:t>Mahasiswa mampu</a:t>
            </a:r>
            <a:r>
              <a:rPr lang="en-US" sz="2799">
                <a:solidFill>
                  <a:srgbClr val="000000"/>
                </a:solidFill>
                <a:latin typeface="Poppins"/>
                <a:ea typeface="Poppins"/>
                <a:cs typeface="Poppins"/>
                <a:sym typeface="Poppins"/>
              </a:rPr>
              <a:t> menjelaskan pengendalian umum dalam sistem informasi</a:t>
            </a:r>
          </a:p>
          <a:p>
            <a:pPr algn="just">
              <a:lnSpc>
                <a:spcPts val="3639"/>
              </a:lnSpc>
            </a:pPr>
            <a:endParaRPr lang="en-US" sz="2799">
              <a:solidFill>
                <a:srgbClr val="000000"/>
              </a:solidFill>
              <a:latin typeface="Poppins"/>
              <a:ea typeface="Poppins"/>
              <a:cs typeface="Poppins"/>
              <a:sym typeface="Poppins"/>
            </a:endParaRPr>
          </a:p>
        </p:txBody>
      </p:sp>
      <p:sp>
        <p:nvSpPr>
          <p:cNvPr id="24" name="TextBox 24"/>
          <p:cNvSpPr txBox="1"/>
          <p:nvPr/>
        </p:nvSpPr>
        <p:spPr>
          <a:xfrm>
            <a:off x="9797187" y="867114"/>
            <a:ext cx="7281161" cy="1747516"/>
          </a:xfrm>
          <a:prstGeom prst="rect">
            <a:avLst/>
          </a:prstGeom>
        </p:spPr>
        <p:txBody>
          <a:bodyPr lIns="0" tIns="0" rIns="0" bIns="0" rtlCol="0" anchor="t">
            <a:spAutoFit/>
          </a:bodyPr>
          <a:lstStyle/>
          <a:p>
            <a:pPr algn="r">
              <a:lnSpc>
                <a:spcPts val="6618"/>
              </a:lnSpc>
            </a:pPr>
            <a:r>
              <a:rPr lang="en-US" sz="5856" spc="-175" dirty="0" err="1">
                <a:solidFill>
                  <a:srgbClr val="024A59"/>
                </a:solidFill>
                <a:latin typeface="Poppins Bold"/>
                <a:ea typeface="Poppins Bold"/>
                <a:cs typeface="Poppins Bold"/>
                <a:sym typeface="Poppins Bold"/>
              </a:rPr>
              <a:t>Tujuan</a:t>
            </a:r>
            <a:r>
              <a:rPr lang="en-US" sz="5856" spc="-175" dirty="0">
                <a:solidFill>
                  <a:srgbClr val="024A59"/>
                </a:solidFill>
                <a:latin typeface="Poppins Bold"/>
                <a:ea typeface="Poppins Bold"/>
                <a:cs typeface="Poppins Bold"/>
                <a:sym typeface="Poppins Bold"/>
              </a:rPr>
              <a:t> Pembelajaran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45987" r="-27109"/>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4" name="TextBox 24"/>
          <p:cNvSpPr txBox="1"/>
          <p:nvPr/>
        </p:nvSpPr>
        <p:spPr>
          <a:xfrm>
            <a:off x="1028700" y="1009650"/>
            <a:ext cx="7305263" cy="704850"/>
          </a:xfrm>
          <a:prstGeom prst="rect">
            <a:avLst/>
          </a:prstGeom>
        </p:spPr>
        <p:txBody>
          <a:bodyPr lIns="0" tIns="0" rIns="0" bIns="0" rtlCol="0" anchor="t">
            <a:spAutoFit/>
          </a:bodyPr>
          <a:lstStyle/>
          <a:p>
            <a:pPr algn="l">
              <a:lnSpc>
                <a:spcPts val="5174"/>
              </a:lnSpc>
            </a:pPr>
            <a:r>
              <a:rPr lang="en-US" sz="4500">
                <a:solidFill>
                  <a:srgbClr val="000000"/>
                </a:solidFill>
                <a:latin typeface="Poppins Bold"/>
                <a:ea typeface="Poppins Bold"/>
                <a:cs typeface="Poppins Bold"/>
                <a:sym typeface="Poppins Bold"/>
              </a:rPr>
              <a:t>Pendahuluan</a:t>
            </a:r>
          </a:p>
        </p:txBody>
      </p:sp>
      <p:sp>
        <p:nvSpPr>
          <p:cNvPr id="25" name="TextBox 25"/>
          <p:cNvSpPr txBox="1"/>
          <p:nvPr/>
        </p:nvSpPr>
        <p:spPr>
          <a:xfrm>
            <a:off x="564272" y="2057511"/>
            <a:ext cx="8813832" cy="7632768"/>
          </a:xfrm>
          <a:prstGeom prst="rect">
            <a:avLst/>
          </a:prstGeom>
        </p:spPr>
        <p:txBody>
          <a:bodyPr lIns="0" tIns="0" rIns="0" bIns="0" rtlCol="0" anchor="t">
            <a:spAutoFit/>
          </a:bodyPr>
          <a:lstStyle/>
          <a:p>
            <a:pPr marL="592569" lvl="1" indent="-296285" algn="just">
              <a:lnSpc>
                <a:spcPts val="3568"/>
              </a:lnSpc>
              <a:buFont typeface="Arial"/>
              <a:buChar char="•"/>
            </a:pPr>
            <a:r>
              <a:rPr lang="en-US" sz="2744">
                <a:solidFill>
                  <a:srgbClr val="000000"/>
                </a:solidFill>
                <a:latin typeface="Poppins"/>
                <a:ea typeface="Poppins"/>
                <a:cs typeface="Poppins"/>
                <a:sym typeface="Poppins"/>
              </a:rPr>
              <a:t>Perkembangan </a:t>
            </a:r>
            <a:r>
              <a:rPr lang="en-US" sz="2744">
                <a:solidFill>
                  <a:srgbClr val="000000"/>
                </a:solidFill>
                <a:latin typeface="Poppins Bold"/>
                <a:ea typeface="Poppins Bold"/>
                <a:cs typeface="Poppins Bold"/>
                <a:sym typeface="Poppins Bold"/>
              </a:rPr>
              <a:t>sistem informasi manajemen</a:t>
            </a:r>
            <a:r>
              <a:rPr lang="en-US" sz="2744">
                <a:solidFill>
                  <a:srgbClr val="000000"/>
                </a:solidFill>
                <a:latin typeface="Poppins"/>
                <a:ea typeface="Poppins"/>
                <a:cs typeface="Poppins"/>
                <a:sym typeface="Poppins"/>
              </a:rPr>
              <a:t> menyebabkan perubahan pola pengambilan keputusan yang dilakukan oleh manajemen baik pada tingkat operasional (pelaksana teknis) maupun pimpinan pada semua jenjang.</a:t>
            </a:r>
          </a:p>
          <a:p>
            <a:pPr algn="just">
              <a:lnSpc>
                <a:spcPts val="3568"/>
              </a:lnSpc>
            </a:pPr>
            <a:endParaRPr lang="en-US" sz="2744">
              <a:solidFill>
                <a:srgbClr val="000000"/>
              </a:solidFill>
              <a:latin typeface="Poppins"/>
              <a:ea typeface="Poppins"/>
              <a:cs typeface="Poppins"/>
              <a:sym typeface="Poppins"/>
            </a:endParaRPr>
          </a:p>
          <a:p>
            <a:pPr marL="592569" lvl="1" indent="-296285" algn="just">
              <a:lnSpc>
                <a:spcPts val="3568"/>
              </a:lnSpc>
              <a:buFont typeface="Arial"/>
              <a:buChar char="•"/>
            </a:pPr>
            <a:r>
              <a:rPr lang="en-US" sz="2744">
                <a:solidFill>
                  <a:srgbClr val="000000"/>
                </a:solidFill>
                <a:latin typeface="Poppins Bold"/>
                <a:ea typeface="Poppins Bold"/>
                <a:cs typeface="Poppins Bold"/>
                <a:sym typeface="Poppins Bold"/>
              </a:rPr>
              <a:t>Penggunaan teknologi informasi,</a:t>
            </a:r>
            <a:r>
              <a:rPr lang="en-US" sz="2744">
                <a:solidFill>
                  <a:srgbClr val="000000"/>
                </a:solidFill>
                <a:latin typeface="Poppins"/>
                <a:ea typeface="Poppins"/>
                <a:cs typeface="Poppins"/>
                <a:sym typeface="Poppins"/>
              </a:rPr>
              <a:t> khususnya internet, telah membawa setiap orang dapat melaksanakan berbagai aktivitas dengan lebih akurat, berkualitas, dan tepat waktu.</a:t>
            </a:r>
          </a:p>
          <a:p>
            <a:pPr algn="just">
              <a:lnSpc>
                <a:spcPts val="3568"/>
              </a:lnSpc>
            </a:pPr>
            <a:endParaRPr lang="en-US" sz="2744">
              <a:solidFill>
                <a:srgbClr val="000000"/>
              </a:solidFill>
              <a:latin typeface="Poppins"/>
              <a:ea typeface="Poppins"/>
              <a:cs typeface="Poppins"/>
              <a:sym typeface="Poppins"/>
            </a:endParaRPr>
          </a:p>
          <a:p>
            <a:pPr marL="592569" lvl="1" indent="-296285" algn="just">
              <a:lnSpc>
                <a:spcPts val="3568"/>
              </a:lnSpc>
              <a:buFont typeface="Arial"/>
              <a:buChar char="•"/>
            </a:pPr>
            <a:r>
              <a:rPr lang="en-US" sz="2744">
                <a:solidFill>
                  <a:srgbClr val="000000"/>
                </a:solidFill>
                <a:latin typeface="Poppins Bold"/>
                <a:ea typeface="Poppins Bold"/>
                <a:cs typeface="Poppins Bold"/>
                <a:sym typeface="Poppins Bold"/>
              </a:rPr>
              <a:t>Perusahaan</a:t>
            </a:r>
            <a:r>
              <a:rPr lang="en-US" sz="2744">
                <a:solidFill>
                  <a:srgbClr val="000000"/>
                </a:solidFill>
                <a:latin typeface="Poppins"/>
                <a:ea typeface="Poppins"/>
                <a:cs typeface="Poppins"/>
                <a:sym typeface="Poppins"/>
              </a:rPr>
              <a:t> akan melakukan investasi besar-besaran di bidang tehnologi informasi dengan mengambil keputusan yang tepat untuk menggungguli pesaing</a:t>
            </a:r>
          </a:p>
          <a:p>
            <a:pPr algn="just">
              <a:lnSpc>
                <a:spcPts val="3568"/>
              </a:lnSpc>
            </a:pPr>
            <a:endParaRPr lang="en-US" sz="2744">
              <a:solidFill>
                <a:srgbClr val="000000"/>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981375" y="7595696"/>
            <a:ext cx="14325249" cy="1407169"/>
            <a:chOff x="0" y="0"/>
            <a:chExt cx="3772905" cy="370612"/>
          </a:xfrm>
        </p:grpSpPr>
        <p:sp>
          <p:nvSpPr>
            <p:cNvPr id="11" name="Freeform 11"/>
            <p:cNvSpPr/>
            <p:nvPr/>
          </p:nvSpPr>
          <p:spPr>
            <a:xfrm>
              <a:off x="0" y="0"/>
              <a:ext cx="3772905" cy="370612"/>
            </a:xfrm>
            <a:custGeom>
              <a:avLst/>
              <a:gdLst/>
              <a:ahLst/>
              <a:cxnLst/>
              <a:rect l="l" t="t" r="r" b="b"/>
              <a:pathLst>
                <a:path w="3772905" h="370612">
                  <a:moveTo>
                    <a:pt x="27562" y="0"/>
                  </a:moveTo>
                  <a:lnTo>
                    <a:pt x="3745343" y="0"/>
                  </a:lnTo>
                  <a:cubicBezTo>
                    <a:pt x="3760565" y="0"/>
                    <a:pt x="3772905" y="12340"/>
                    <a:pt x="3772905" y="27562"/>
                  </a:cubicBezTo>
                  <a:lnTo>
                    <a:pt x="3772905" y="343050"/>
                  </a:lnTo>
                  <a:cubicBezTo>
                    <a:pt x="3772905" y="358272"/>
                    <a:pt x="3760565" y="370612"/>
                    <a:pt x="3745343" y="370612"/>
                  </a:cubicBezTo>
                  <a:lnTo>
                    <a:pt x="27562" y="370612"/>
                  </a:lnTo>
                  <a:cubicBezTo>
                    <a:pt x="12340" y="370612"/>
                    <a:pt x="0" y="358272"/>
                    <a:pt x="0" y="343050"/>
                  </a:cubicBezTo>
                  <a:lnTo>
                    <a:pt x="0" y="27562"/>
                  </a:lnTo>
                  <a:cubicBezTo>
                    <a:pt x="0" y="12340"/>
                    <a:pt x="12340" y="0"/>
                    <a:pt x="27562" y="0"/>
                  </a:cubicBezTo>
                  <a:close/>
                </a:path>
              </a:pathLst>
            </a:custGeom>
            <a:solidFill>
              <a:srgbClr val="FFA916"/>
            </a:solidFill>
          </p:spPr>
        </p:sp>
        <p:sp>
          <p:nvSpPr>
            <p:cNvPr id="12" name="TextBox 12"/>
            <p:cNvSpPr txBox="1"/>
            <p:nvPr/>
          </p:nvSpPr>
          <p:spPr>
            <a:xfrm>
              <a:off x="0" y="-57150"/>
              <a:ext cx="3772905" cy="42776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1483296" y="2592065"/>
            <a:ext cx="2167566" cy="1862752"/>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15" name="TextBox 15"/>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2012297" y="2970023"/>
            <a:ext cx="1109565" cy="1109565"/>
          </a:xfrm>
          <a:custGeom>
            <a:avLst/>
            <a:gdLst/>
            <a:ahLst/>
            <a:cxnLst/>
            <a:rect l="l" t="t" r="r" b="b"/>
            <a:pathLst>
              <a:path w="1109565" h="1109565">
                <a:moveTo>
                  <a:pt x="0" y="0"/>
                </a:moveTo>
                <a:lnTo>
                  <a:pt x="1109565" y="0"/>
                </a:lnTo>
                <a:lnTo>
                  <a:pt x="1109565" y="1109564"/>
                </a:lnTo>
                <a:lnTo>
                  <a:pt x="0" y="1109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7" name="Group 17"/>
          <p:cNvGrpSpPr/>
          <p:nvPr/>
        </p:nvGrpSpPr>
        <p:grpSpPr>
          <a:xfrm>
            <a:off x="3528276" y="2653978"/>
            <a:ext cx="2167566" cy="1862752"/>
            <a:chOff x="0" y="0"/>
            <a:chExt cx="2890088" cy="2483669"/>
          </a:xfrm>
        </p:grpSpPr>
        <p:grpSp>
          <p:nvGrpSpPr>
            <p:cNvPr id="18" name="Group 18"/>
            <p:cNvGrpSpPr/>
            <p:nvPr/>
          </p:nvGrpSpPr>
          <p:grpSpPr>
            <a:xfrm>
              <a:off x="0" y="0"/>
              <a:ext cx="2890088" cy="2483669"/>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24A59"/>
              </a:solidFill>
              <a:ln w="85725" cap="sq">
                <a:solidFill>
                  <a:srgbClr val="FFA916"/>
                </a:solidFill>
                <a:prstDash val="solid"/>
                <a:miter/>
              </a:ln>
            </p:spPr>
          </p:sp>
          <p:sp>
            <p:nvSpPr>
              <p:cNvPr id="20" name="TextBox 2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625419" y="486143"/>
              <a:ext cx="1639250" cy="1622857"/>
            </a:xfrm>
            <a:custGeom>
              <a:avLst/>
              <a:gdLst/>
              <a:ahLst/>
              <a:cxnLst/>
              <a:rect l="l" t="t" r="r" b="b"/>
              <a:pathLst>
                <a:path w="1639250" h="1622857">
                  <a:moveTo>
                    <a:pt x="0" y="0"/>
                  </a:moveTo>
                  <a:lnTo>
                    <a:pt x="1639250" y="0"/>
                  </a:lnTo>
                  <a:lnTo>
                    <a:pt x="1639250" y="1622857"/>
                  </a:lnTo>
                  <a:lnTo>
                    <a:pt x="0" y="16228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2" name="Group 22"/>
          <p:cNvGrpSpPr/>
          <p:nvPr/>
        </p:nvGrpSpPr>
        <p:grpSpPr>
          <a:xfrm>
            <a:off x="8782814" y="2380107"/>
            <a:ext cx="168176" cy="4761552"/>
            <a:chOff x="0" y="0"/>
            <a:chExt cx="44293" cy="1254071"/>
          </a:xfrm>
        </p:grpSpPr>
        <p:sp>
          <p:nvSpPr>
            <p:cNvPr id="23" name="Freeform 23"/>
            <p:cNvSpPr/>
            <p:nvPr/>
          </p:nvSpPr>
          <p:spPr>
            <a:xfrm>
              <a:off x="0" y="0"/>
              <a:ext cx="44293" cy="1254071"/>
            </a:xfrm>
            <a:custGeom>
              <a:avLst/>
              <a:gdLst/>
              <a:ahLst/>
              <a:cxnLst/>
              <a:rect l="l" t="t" r="r" b="b"/>
              <a:pathLst>
                <a:path w="44293" h="1254071">
                  <a:moveTo>
                    <a:pt x="22147" y="0"/>
                  </a:moveTo>
                  <a:lnTo>
                    <a:pt x="22147" y="0"/>
                  </a:lnTo>
                  <a:cubicBezTo>
                    <a:pt x="34378" y="0"/>
                    <a:pt x="44293" y="9915"/>
                    <a:pt x="44293" y="22147"/>
                  </a:cubicBezTo>
                  <a:lnTo>
                    <a:pt x="44293" y="1231925"/>
                  </a:lnTo>
                  <a:cubicBezTo>
                    <a:pt x="44293" y="1244156"/>
                    <a:pt x="34378" y="1254071"/>
                    <a:pt x="22147" y="1254071"/>
                  </a:cubicBezTo>
                  <a:lnTo>
                    <a:pt x="22147" y="1254071"/>
                  </a:lnTo>
                  <a:cubicBezTo>
                    <a:pt x="9915" y="1254071"/>
                    <a:pt x="0" y="1244156"/>
                    <a:pt x="0" y="1231925"/>
                  </a:cubicBezTo>
                  <a:lnTo>
                    <a:pt x="0" y="22147"/>
                  </a:lnTo>
                  <a:cubicBezTo>
                    <a:pt x="0" y="9915"/>
                    <a:pt x="9915" y="0"/>
                    <a:pt x="22147" y="0"/>
                  </a:cubicBezTo>
                  <a:close/>
                </a:path>
              </a:pathLst>
            </a:custGeom>
            <a:solidFill>
              <a:srgbClr val="FFA916"/>
            </a:solidFill>
          </p:spPr>
        </p:sp>
        <p:sp>
          <p:nvSpPr>
            <p:cNvPr id="24" name="TextBox 24"/>
            <p:cNvSpPr txBox="1"/>
            <p:nvPr/>
          </p:nvSpPr>
          <p:spPr>
            <a:xfrm>
              <a:off x="0" y="-57150"/>
              <a:ext cx="44293" cy="131122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846229" y="901272"/>
            <a:ext cx="9594034" cy="704850"/>
          </a:xfrm>
          <a:prstGeom prst="rect">
            <a:avLst/>
          </a:prstGeom>
        </p:spPr>
        <p:txBody>
          <a:bodyPr lIns="0" tIns="0" rIns="0" bIns="0" rtlCol="0" anchor="t">
            <a:spAutoFit/>
          </a:bodyPr>
          <a:lstStyle/>
          <a:p>
            <a:pPr algn="ctr">
              <a:lnSpc>
                <a:spcPts val="5174"/>
              </a:lnSpc>
            </a:pPr>
            <a:r>
              <a:rPr lang="en-US" sz="4500">
                <a:solidFill>
                  <a:srgbClr val="000000"/>
                </a:solidFill>
                <a:latin typeface="Poppins Bold"/>
                <a:ea typeface="Poppins Bold"/>
                <a:cs typeface="Poppins Bold"/>
                <a:sym typeface="Poppins Bold"/>
              </a:rPr>
              <a:t>Pengertian Sistem Informasi</a:t>
            </a:r>
          </a:p>
        </p:txBody>
      </p:sp>
      <p:sp>
        <p:nvSpPr>
          <p:cNvPr id="26" name="TextBox 26"/>
          <p:cNvSpPr txBox="1"/>
          <p:nvPr/>
        </p:nvSpPr>
        <p:spPr>
          <a:xfrm>
            <a:off x="3148126" y="4683401"/>
            <a:ext cx="2927866" cy="757359"/>
          </a:xfrm>
          <a:prstGeom prst="rect">
            <a:avLst/>
          </a:prstGeom>
        </p:spPr>
        <p:txBody>
          <a:bodyPr lIns="0" tIns="0" rIns="0" bIns="0" rtlCol="0" anchor="t">
            <a:spAutoFit/>
          </a:bodyPr>
          <a:lstStyle/>
          <a:p>
            <a:pPr algn="ctr">
              <a:lnSpc>
                <a:spcPts val="5545"/>
              </a:lnSpc>
            </a:pPr>
            <a:r>
              <a:rPr lang="en-US" sz="4822">
                <a:solidFill>
                  <a:srgbClr val="000000"/>
                </a:solidFill>
                <a:latin typeface="Poppins Bold"/>
                <a:ea typeface="Poppins Bold"/>
                <a:cs typeface="Poppins Bold"/>
                <a:sym typeface="Poppins Bold"/>
              </a:rPr>
              <a:t>Sistem</a:t>
            </a:r>
          </a:p>
        </p:txBody>
      </p:sp>
      <p:sp>
        <p:nvSpPr>
          <p:cNvPr id="27" name="TextBox 27"/>
          <p:cNvSpPr txBox="1"/>
          <p:nvPr/>
        </p:nvSpPr>
        <p:spPr>
          <a:xfrm>
            <a:off x="2507474" y="5545535"/>
            <a:ext cx="4721448" cy="1088136"/>
          </a:xfrm>
          <a:prstGeom prst="rect">
            <a:avLst/>
          </a:prstGeom>
        </p:spPr>
        <p:txBody>
          <a:bodyPr lIns="0" tIns="0" rIns="0" bIns="0" rtlCol="0" anchor="t">
            <a:spAutoFit/>
          </a:bodyPr>
          <a:lstStyle/>
          <a:p>
            <a:pPr algn="just">
              <a:lnSpc>
                <a:spcPts val="2142"/>
              </a:lnSpc>
            </a:pPr>
            <a:r>
              <a:rPr lang="en-US" sz="1800">
                <a:solidFill>
                  <a:srgbClr val="000000"/>
                </a:solidFill>
                <a:latin typeface="Poppins"/>
                <a:ea typeface="Poppins"/>
                <a:cs typeface="Poppins"/>
                <a:sym typeface="Poppins"/>
              </a:rPr>
              <a:t>Sistem adalah sekelompok unsur yang erat berhubungan satu dengan lainnya, yang berfungsi bersama – sama untuk mencapai tujuan tertentu</a:t>
            </a:r>
          </a:p>
        </p:txBody>
      </p:sp>
      <p:sp>
        <p:nvSpPr>
          <p:cNvPr id="28" name="TextBox 28"/>
          <p:cNvSpPr txBox="1"/>
          <p:nvPr/>
        </p:nvSpPr>
        <p:spPr>
          <a:xfrm>
            <a:off x="10916989" y="5421710"/>
            <a:ext cx="5046547" cy="1888236"/>
          </a:xfrm>
          <a:prstGeom prst="rect">
            <a:avLst/>
          </a:prstGeom>
        </p:spPr>
        <p:txBody>
          <a:bodyPr lIns="0" tIns="0" rIns="0" bIns="0" rtlCol="0" anchor="t">
            <a:spAutoFit/>
          </a:bodyPr>
          <a:lstStyle/>
          <a:p>
            <a:pPr algn="just">
              <a:lnSpc>
                <a:spcPts val="2142"/>
              </a:lnSpc>
            </a:pPr>
            <a:r>
              <a:rPr lang="en-US" sz="1800">
                <a:solidFill>
                  <a:srgbClr val="000000"/>
                </a:solidFill>
                <a:latin typeface="Poppins"/>
                <a:ea typeface="Poppins"/>
                <a:cs typeface="Poppins"/>
                <a:sym typeface="Poppins"/>
              </a:rPr>
              <a:t>Informasi adalah salah satu sumber daya yang harus dikelola oleh manajer /pimpinan organisasi seperti mengelola sumber-daya-sumber daya yang lain agar mempercepat dan mempermudah dalam pencapaint tujuan organisasi.</a:t>
            </a:r>
          </a:p>
          <a:p>
            <a:pPr algn="just">
              <a:lnSpc>
                <a:spcPts val="2142"/>
              </a:lnSpc>
            </a:pPr>
            <a:endParaRPr lang="en-US" sz="1800">
              <a:solidFill>
                <a:srgbClr val="000000"/>
              </a:solidFill>
              <a:latin typeface="Poppins"/>
              <a:ea typeface="Poppins"/>
              <a:cs typeface="Poppins"/>
              <a:sym typeface="Poppins"/>
            </a:endParaRPr>
          </a:p>
        </p:txBody>
      </p:sp>
      <p:sp>
        <p:nvSpPr>
          <p:cNvPr id="29" name="TextBox 29"/>
          <p:cNvSpPr txBox="1"/>
          <p:nvPr/>
        </p:nvSpPr>
        <p:spPr>
          <a:xfrm>
            <a:off x="10750431" y="4497679"/>
            <a:ext cx="4742861" cy="758454"/>
          </a:xfrm>
          <a:prstGeom prst="rect">
            <a:avLst/>
          </a:prstGeom>
        </p:spPr>
        <p:txBody>
          <a:bodyPr lIns="0" tIns="0" rIns="0" bIns="0" rtlCol="0" anchor="t">
            <a:spAutoFit/>
          </a:bodyPr>
          <a:lstStyle/>
          <a:p>
            <a:pPr algn="ctr">
              <a:lnSpc>
                <a:spcPts val="5626"/>
              </a:lnSpc>
            </a:pPr>
            <a:r>
              <a:rPr lang="en-US" sz="4892">
                <a:solidFill>
                  <a:srgbClr val="000000"/>
                </a:solidFill>
                <a:latin typeface="Poppins Bold"/>
                <a:ea typeface="Poppins Bold"/>
                <a:cs typeface="Poppins Bold"/>
                <a:sym typeface="Poppins Bold"/>
              </a:rPr>
              <a:t>Informasi</a:t>
            </a:r>
          </a:p>
        </p:txBody>
      </p:sp>
      <p:sp>
        <p:nvSpPr>
          <p:cNvPr id="30" name="TextBox 30"/>
          <p:cNvSpPr txBox="1"/>
          <p:nvPr/>
        </p:nvSpPr>
        <p:spPr>
          <a:xfrm>
            <a:off x="2274947" y="7941781"/>
            <a:ext cx="14031678" cy="698286"/>
          </a:xfrm>
          <a:prstGeom prst="rect">
            <a:avLst/>
          </a:prstGeom>
        </p:spPr>
        <p:txBody>
          <a:bodyPr lIns="0" tIns="0" rIns="0" bIns="0" rtlCol="0" anchor="t">
            <a:spAutoFit/>
          </a:bodyPr>
          <a:lstStyle/>
          <a:p>
            <a:pPr algn="l">
              <a:lnSpc>
                <a:spcPts val="2774"/>
              </a:lnSpc>
            </a:pPr>
            <a:r>
              <a:rPr lang="en-US" sz="2331">
                <a:solidFill>
                  <a:srgbClr val="000000"/>
                </a:solidFill>
                <a:latin typeface="Poppins Bold"/>
                <a:ea typeface="Poppins Bold"/>
                <a:cs typeface="Poppins Bold"/>
                <a:sym typeface="Poppins Bold"/>
              </a:rPr>
              <a:t>Sistem informasi </a:t>
            </a:r>
            <a:r>
              <a:rPr lang="en-US" sz="2331">
                <a:solidFill>
                  <a:srgbClr val="000000"/>
                </a:solidFill>
                <a:latin typeface="Poppins"/>
                <a:ea typeface="Poppins"/>
                <a:cs typeface="Poppins"/>
                <a:sym typeface="Poppins"/>
              </a:rPr>
              <a:t>adalah serangkaian sistem prosedur formal di mana data dikumpulkan, diproses menjadi informasi dan didistribusikan ke para pengguna (hall, 2007)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785890" y="4494854"/>
            <a:ext cx="2605134" cy="2605134"/>
            <a:chOff x="0" y="0"/>
            <a:chExt cx="812800" cy="812800"/>
          </a:xfrm>
        </p:grpSpPr>
        <p:sp>
          <p:nvSpPr>
            <p:cNvPr id="11" name="Freeform 11"/>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024A59"/>
            </a:solidFill>
          </p:spPr>
        </p:sp>
        <p:sp>
          <p:nvSpPr>
            <p:cNvPr id="12" name="TextBox 12"/>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293148" y="2785535"/>
            <a:ext cx="1590619" cy="1590619"/>
            <a:chOff x="0" y="0"/>
            <a:chExt cx="812800" cy="812800"/>
          </a:xfrm>
        </p:grpSpPr>
        <p:sp>
          <p:nvSpPr>
            <p:cNvPr id="14" name="Freeform 14"/>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15" name="TextBox 15"/>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3293148" y="7222344"/>
            <a:ext cx="1590619" cy="1590619"/>
            <a:chOff x="0" y="0"/>
            <a:chExt cx="812800" cy="812800"/>
          </a:xfrm>
        </p:grpSpPr>
        <p:sp>
          <p:nvSpPr>
            <p:cNvPr id="17" name="Freeform 17"/>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18" name="TextBox 18"/>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434723" y="6014284"/>
            <a:ext cx="1590619" cy="1590619"/>
            <a:chOff x="0" y="0"/>
            <a:chExt cx="812800" cy="812800"/>
          </a:xfrm>
        </p:grpSpPr>
        <p:sp>
          <p:nvSpPr>
            <p:cNvPr id="20" name="Freeform 20"/>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21" name="TextBox 21"/>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154180" y="6014284"/>
            <a:ext cx="1590619" cy="1590619"/>
            <a:chOff x="0" y="0"/>
            <a:chExt cx="812800" cy="812800"/>
          </a:xfrm>
        </p:grpSpPr>
        <p:sp>
          <p:nvSpPr>
            <p:cNvPr id="23" name="Freeform 23"/>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24" name="TextBox 24"/>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926438" y="4023441"/>
            <a:ext cx="1590619" cy="1590619"/>
            <a:chOff x="0" y="0"/>
            <a:chExt cx="812800" cy="812800"/>
          </a:xfrm>
        </p:grpSpPr>
        <p:sp>
          <p:nvSpPr>
            <p:cNvPr id="26" name="Freeform 26"/>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27" name="TextBox 27"/>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5539598" y="4023441"/>
            <a:ext cx="1590619" cy="1590619"/>
            <a:chOff x="0" y="0"/>
            <a:chExt cx="812800" cy="812800"/>
          </a:xfrm>
        </p:grpSpPr>
        <p:sp>
          <p:nvSpPr>
            <p:cNvPr id="29" name="Freeform 29"/>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8C02"/>
            </a:solidFill>
          </p:spPr>
        </p:sp>
        <p:sp>
          <p:nvSpPr>
            <p:cNvPr id="30" name="TextBox 30"/>
            <p:cNvSpPr txBox="1"/>
            <p:nvPr/>
          </p:nvSpPr>
          <p:spPr>
            <a:xfrm>
              <a:off x="63500" y="6350"/>
              <a:ext cx="685800" cy="742950"/>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1282062" y="4329776"/>
            <a:ext cx="879371" cy="879371"/>
          </a:xfrm>
          <a:custGeom>
            <a:avLst/>
            <a:gdLst/>
            <a:ahLst/>
            <a:cxnLst/>
            <a:rect l="l" t="t" r="r" b="b"/>
            <a:pathLst>
              <a:path w="879371" h="879371">
                <a:moveTo>
                  <a:pt x="0" y="0"/>
                </a:moveTo>
                <a:lnTo>
                  <a:pt x="879371" y="0"/>
                </a:lnTo>
                <a:lnTo>
                  <a:pt x="879371" y="879371"/>
                </a:lnTo>
                <a:lnTo>
                  <a:pt x="0" y="879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3559724" y="2992174"/>
            <a:ext cx="1057466" cy="1177341"/>
          </a:xfrm>
          <a:custGeom>
            <a:avLst/>
            <a:gdLst/>
            <a:ahLst/>
            <a:cxnLst/>
            <a:rect l="l" t="t" r="r" b="b"/>
            <a:pathLst>
              <a:path w="1057466" h="1177341">
                <a:moveTo>
                  <a:pt x="0" y="0"/>
                </a:moveTo>
                <a:lnTo>
                  <a:pt x="1057466" y="0"/>
                </a:lnTo>
                <a:lnTo>
                  <a:pt x="1057466" y="1177341"/>
                </a:lnTo>
                <a:lnTo>
                  <a:pt x="0" y="11773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1417050" y="6436220"/>
            <a:ext cx="1064880" cy="746747"/>
          </a:xfrm>
          <a:custGeom>
            <a:avLst/>
            <a:gdLst/>
            <a:ahLst/>
            <a:cxnLst/>
            <a:rect l="l" t="t" r="r" b="b"/>
            <a:pathLst>
              <a:path w="1064880" h="746747">
                <a:moveTo>
                  <a:pt x="0" y="0"/>
                </a:moveTo>
                <a:lnTo>
                  <a:pt x="1064880" y="0"/>
                </a:lnTo>
                <a:lnTo>
                  <a:pt x="1064880" y="746748"/>
                </a:lnTo>
                <a:lnTo>
                  <a:pt x="0" y="746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5894153" y="4281244"/>
            <a:ext cx="881511" cy="1075013"/>
          </a:xfrm>
          <a:custGeom>
            <a:avLst/>
            <a:gdLst/>
            <a:ahLst/>
            <a:cxnLst/>
            <a:rect l="l" t="t" r="r" b="b"/>
            <a:pathLst>
              <a:path w="881511" h="1075013">
                <a:moveTo>
                  <a:pt x="0" y="0"/>
                </a:moveTo>
                <a:lnTo>
                  <a:pt x="881510" y="0"/>
                </a:lnTo>
                <a:lnTo>
                  <a:pt x="881510" y="1075013"/>
                </a:lnTo>
                <a:lnTo>
                  <a:pt x="0" y="10750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a:off x="5696912" y="6208653"/>
            <a:ext cx="1201882" cy="1201882"/>
          </a:xfrm>
          <a:custGeom>
            <a:avLst/>
            <a:gdLst/>
            <a:ahLst/>
            <a:cxnLst/>
            <a:rect l="l" t="t" r="r" b="b"/>
            <a:pathLst>
              <a:path w="1201882" h="1201882">
                <a:moveTo>
                  <a:pt x="0" y="0"/>
                </a:moveTo>
                <a:lnTo>
                  <a:pt x="1201882" y="0"/>
                </a:lnTo>
                <a:lnTo>
                  <a:pt x="1201882" y="1201882"/>
                </a:lnTo>
                <a:lnTo>
                  <a:pt x="0" y="1201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36"/>
          <p:cNvSpPr/>
          <p:nvPr/>
        </p:nvSpPr>
        <p:spPr>
          <a:xfrm>
            <a:off x="3695176" y="7410535"/>
            <a:ext cx="789170" cy="1052226"/>
          </a:xfrm>
          <a:custGeom>
            <a:avLst/>
            <a:gdLst/>
            <a:ahLst/>
            <a:cxnLst/>
            <a:rect l="l" t="t" r="r" b="b"/>
            <a:pathLst>
              <a:path w="789170" h="1052226">
                <a:moveTo>
                  <a:pt x="0" y="0"/>
                </a:moveTo>
                <a:lnTo>
                  <a:pt x="789170" y="0"/>
                </a:lnTo>
                <a:lnTo>
                  <a:pt x="789170" y="1052226"/>
                </a:lnTo>
                <a:lnTo>
                  <a:pt x="0" y="10522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TextBox 37"/>
          <p:cNvSpPr txBox="1"/>
          <p:nvPr/>
        </p:nvSpPr>
        <p:spPr>
          <a:xfrm>
            <a:off x="3846229" y="901272"/>
            <a:ext cx="9594034" cy="704850"/>
          </a:xfrm>
          <a:prstGeom prst="rect">
            <a:avLst/>
          </a:prstGeom>
        </p:spPr>
        <p:txBody>
          <a:bodyPr lIns="0" tIns="0" rIns="0" bIns="0" rtlCol="0" anchor="t">
            <a:spAutoFit/>
          </a:bodyPr>
          <a:lstStyle/>
          <a:p>
            <a:pPr algn="ctr">
              <a:lnSpc>
                <a:spcPts val="5174"/>
              </a:lnSpc>
            </a:pPr>
            <a:r>
              <a:rPr lang="en-US" sz="4500">
                <a:solidFill>
                  <a:srgbClr val="000000"/>
                </a:solidFill>
                <a:latin typeface="Poppins Bold"/>
                <a:ea typeface="Poppins Bold"/>
                <a:cs typeface="Poppins Bold"/>
                <a:sym typeface="Poppins Bold"/>
              </a:rPr>
              <a:t>Pembagian Sistem Informasi</a:t>
            </a:r>
          </a:p>
        </p:txBody>
      </p:sp>
      <p:sp>
        <p:nvSpPr>
          <p:cNvPr id="38" name="TextBox 38"/>
          <p:cNvSpPr txBox="1"/>
          <p:nvPr/>
        </p:nvSpPr>
        <p:spPr>
          <a:xfrm>
            <a:off x="1028700" y="3571320"/>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Hardware</a:t>
            </a:r>
          </a:p>
        </p:txBody>
      </p:sp>
      <p:sp>
        <p:nvSpPr>
          <p:cNvPr id="39" name="TextBox 39"/>
          <p:cNvSpPr txBox="1"/>
          <p:nvPr/>
        </p:nvSpPr>
        <p:spPr>
          <a:xfrm>
            <a:off x="3395410" y="2380037"/>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Software</a:t>
            </a:r>
          </a:p>
        </p:txBody>
      </p:sp>
      <p:sp>
        <p:nvSpPr>
          <p:cNvPr id="40" name="TextBox 40"/>
          <p:cNvSpPr txBox="1"/>
          <p:nvPr/>
        </p:nvSpPr>
        <p:spPr>
          <a:xfrm>
            <a:off x="1256442" y="7734510"/>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People</a:t>
            </a:r>
          </a:p>
        </p:txBody>
      </p:sp>
      <p:sp>
        <p:nvSpPr>
          <p:cNvPr id="41" name="TextBox 41"/>
          <p:cNvSpPr txBox="1"/>
          <p:nvPr/>
        </p:nvSpPr>
        <p:spPr>
          <a:xfrm>
            <a:off x="5539598" y="3571320"/>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Database</a:t>
            </a:r>
          </a:p>
        </p:txBody>
      </p:sp>
      <p:sp>
        <p:nvSpPr>
          <p:cNvPr id="42" name="TextBox 42"/>
          <p:cNvSpPr txBox="1"/>
          <p:nvPr/>
        </p:nvSpPr>
        <p:spPr>
          <a:xfrm>
            <a:off x="3497672" y="8975157"/>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Procedures</a:t>
            </a:r>
          </a:p>
        </p:txBody>
      </p:sp>
      <p:sp>
        <p:nvSpPr>
          <p:cNvPr id="43" name="TextBox 43"/>
          <p:cNvSpPr txBox="1"/>
          <p:nvPr/>
        </p:nvSpPr>
        <p:spPr>
          <a:xfrm>
            <a:off x="5539598" y="7734510"/>
            <a:ext cx="1386095" cy="283143"/>
          </a:xfrm>
          <a:prstGeom prst="rect">
            <a:avLst/>
          </a:prstGeom>
        </p:spPr>
        <p:txBody>
          <a:bodyPr lIns="0" tIns="0" rIns="0" bIns="0" rtlCol="0" anchor="t">
            <a:spAutoFit/>
          </a:bodyPr>
          <a:lstStyle/>
          <a:p>
            <a:pPr algn="ctr">
              <a:lnSpc>
                <a:spcPts val="2069"/>
              </a:lnSpc>
            </a:pPr>
            <a:r>
              <a:rPr lang="en-US" sz="1799">
                <a:solidFill>
                  <a:srgbClr val="000000"/>
                </a:solidFill>
                <a:latin typeface="Poppins"/>
                <a:ea typeface="Poppins"/>
                <a:cs typeface="Poppins"/>
                <a:sym typeface="Poppins"/>
              </a:rPr>
              <a:t>Network</a:t>
            </a:r>
          </a:p>
        </p:txBody>
      </p:sp>
      <p:sp>
        <p:nvSpPr>
          <p:cNvPr id="44" name="TextBox 44"/>
          <p:cNvSpPr txBox="1"/>
          <p:nvPr/>
        </p:nvSpPr>
        <p:spPr>
          <a:xfrm>
            <a:off x="2914008" y="5337207"/>
            <a:ext cx="2351505" cy="911031"/>
          </a:xfrm>
          <a:prstGeom prst="rect">
            <a:avLst/>
          </a:prstGeom>
        </p:spPr>
        <p:txBody>
          <a:bodyPr lIns="0" tIns="0" rIns="0" bIns="0" rtlCol="0" anchor="t">
            <a:spAutoFit/>
          </a:bodyPr>
          <a:lstStyle/>
          <a:p>
            <a:pPr algn="ctr">
              <a:lnSpc>
                <a:spcPts val="3511"/>
              </a:lnSpc>
            </a:pPr>
            <a:r>
              <a:rPr lang="en-US" sz="3053">
                <a:solidFill>
                  <a:srgbClr val="FFFFFF"/>
                </a:solidFill>
                <a:latin typeface="Poppins Bold"/>
                <a:ea typeface="Poppins Bold"/>
                <a:cs typeface="Poppins Bold"/>
                <a:sym typeface="Poppins Bold"/>
              </a:rPr>
              <a:t>Sistem Informasi</a:t>
            </a:r>
          </a:p>
        </p:txBody>
      </p:sp>
      <p:sp>
        <p:nvSpPr>
          <p:cNvPr id="45" name="TextBox 45"/>
          <p:cNvSpPr txBox="1"/>
          <p:nvPr/>
        </p:nvSpPr>
        <p:spPr>
          <a:xfrm>
            <a:off x="7853309" y="2170422"/>
            <a:ext cx="9405991" cy="7234948"/>
          </a:xfrm>
          <a:prstGeom prst="rect">
            <a:avLst/>
          </a:prstGeom>
        </p:spPr>
        <p:txBody>
          <a:bodyPr lIns="0" tIns="0" rIns="0" bIns="0" rtlCol="0" anchor="t">
            <a:spAutoFit/>
          </a:bodyPr>
          <a:lstStyle/>
          <a:p>
            <a:pPr marL="509920" lvl="1" indent="-254960" algn="l">
              <a:lnSpc>
                <a:spcPts val="2716"/>
              </a:lnSpc>
              <a:buFont typeface="Arial"/>
              <a:buChar char="•"/>
            </a:pPr>
            <a:r>
              <a:rPr lang="en-US" sz="2361">
                <a:solidFill>
                  <a:srgbClr val="000000"/>
                </a:solidFill>
                <a:latin typeface="Poppins Bold"/>
                <a:ea typeface="Poppins Bold"/>
                <a:cs typeface="Poppins Bold"/>
                <a:sym typeface="Poppins Bold"/>
              </a:rPr>
              <a:t>Sumber Daya Manusia</a:t>
            </a:r>
            <a:r>
              <a:rPr lang="en-US" sz="2361">
                <a:solidFill>
                  <a:srgbClr val="000000"/>
                </a:solidFill>
                <a:latin typeface="Poppins"/>
                <a:ea typeface="Poppins"/>
                <a:cs typeface="Poppins"/>
                <a:sym typeface="Poppins"/>
              </a:rPr>
              <a:t>, manusi dapat bertindak sebagai:</a:t>
            </a:r>
          </a:p>
          <a:p>
            <a:pPr marL="509920" lvl="1" indent="-254960" algn="l">
              <a:lnSpc>
                <a:spcPts val="2716"/>
              </a:lnSpc>
              <a:buFont typeface="Arial"/>
              <a:buChar char="•"/>
            </a:pPr>
            <a:r>
              <a:rPr lang="en-US" sz="2361">
                <a:solidFill>
                  <a:srgbClr val="000000"/>
                </a:solidFill>
                <a:latin typeface="Poppins"/>
                <a:ea typeface="Poppins"/>
                <a:cs typeface="Poppins"/>
                <a:sym typeface="Poppins"/>
              </a:rPr>
              <a:t>a. Spesialis sistem informasi, adalah orang yang mengembangkan dan mengoperasikan sistem informasi. Misal sebagai sistem analis, programmer, operator computer</a:t>
            </a:r>
          </a:p>
          <a:p>
            <a:pPr marL="509920" lvl="1" indent="-254960" algn="l">
              <a:lnSpc>
                <a:spcPts val="2716"/>
              </a:lnSpc>
              <a:buFont typeface="Arial"/>
              <a:buChar char="•"/>
            </a:pPr>
            <a:r>
              <a:rPr lang="en-US" sz="2361">
                <a:solidFill>
                  <a:srgbClr val="000000"/>
                </a:solidFill>
                <a:latin typeface="Poppins"/>
                <a:ea typeface="Poppins"/>
                <a:cs typeface="Poppins"/>
                <a:sym typeface="Poppins"/>
              </a:rPr>
              <a:t>b. Pengguna (end user) : semua orang yang menggunakan sistem informasi</a:t>
            </a:r>
          </a:p>
          <a:p>
            <a:pPr marL="509920" lvl="1" indent="-254960" algn="l">
              <a:lnSpc>
                <a:spcPts val="2716"/>
              </a:lnSpc>
              <a:buFont typeface="Arial"/>
              <a:buChar char="•"/>
            </a:pPr>
            <a:r>
              <a:rPr lang="en-US" sz="2361">
                <a:solidFill>
                  <a:srgbClr val="000000"/>
                </a:solidFill>
                <a:latin typeface="Poppins Bold"/>
                <a:ea typeface="Poppins Bold"/>
                <a:cs typeface="Poppins Bold"/>
                <a:sym typeface="Poppins Bold"/>
              </a:rPr>
              <a:t>Sumber Daya Perangkat Keras</a:t>
            </a:r>
            <a:r>
              <a:rPr lang="en-US" sz="2361">
                <a:solidFill>
                  <a:srgbClr val="000000"/>
                </a:solidFill>
                <a:latin typeface="Poppins"/>
                <a:ea typeface="Poppins"/>
                <a:cs typeface="Poppins"/>
                <a:sym typeface="Poppins"/>
              </a:rPr>
              <a:t> (Hardware), terdiri dari:</a:t>
            </a:r>
          </a:p>
          <a:p>
            <a:pPr marL="509920" lvl="1" indent="-254960" algn="l">
              <a:lnSpc>
                <a:spcPts val="2716"/>
              </a:lnSpc>
              <a:buFont typeface="Arial"/>
              <a:buChar char="•"/>
            </a:pPr>
            <a:r>
              <a:rPr lang="en-US" sz="2361">
                <a:solidFill>
                  <a:srgbClr val="000000"/>
                </a:solidFill>
                <a:latin typeface="Poppins"/>
                <a:ea typeface="Poppins"/>
                <a:cs typeface="Poppins"/>
                <a:sym typeface="Poppins"/>
              </a:rPr>
              <a:t>Mesin meliputi computer, monitor, diskdrive, prointer, scanner</a:t>
            </a:r>
          </a:p>
          <a:p>
            <a:pPr marL="509920" lvl="1" indent="-254960" algn="l">
              <a:lnSpc>
                <a:spcPts val="2716"/>
              </a:lnSpc>
              <a:buFont typeface="Arial"/>
              <a:buChar char="•"/>
            </a:pPr>
            <a:r>
              <a:rPr lang="en-US" sz="2361">
                <a:solidFill>
                  <a:srgbClr val="000000"/>
                </a:solidFill>
                <a:latin typeface="Poppins"/>
                <a:ea typeface="Poppins"/>
                <a:cs typeface="Poppins"/>
                <a:sym typeface="Poppins"/>
              </a:rPr>
              <a:t>Media penyimpanan, meliputi diskette, CD, plastic card, kertas</a:t>
            </a:r>
          </a:p>
          <a:p>
            <a:pPr marL="509920" lvl="1" indent="-254960" algn="l">
              <a:lnSpc>
                <a:spcPts val="2716"/>
              </a:lnSpc>
              <a:buFont typeface="Arial"/>
              <a:buChar char="•"/>
            </a:pPr>
            <a:r>
              <a:rPr lang="en-US" sz="2361">
                <a:solidFill>
                  <a:srgbClr val="000000"/>
                </a:solidFill>
                <a:latin typeface="Poppins Bold"/>
                <a:ea typeface="Poppins Bold"/>
                <a:cs typeface="Poppins Bold"/>
                <a:sym typeface="Poppins Bold"/>
              </a:rPr>
              <a:t>Sumberdaya Perangkat Lunak</a:t>
            </a:r>
            <a:r>
              <a:rPr lang="en-US" sz="2361">
                <a:solidFill>
                  <a:srgbClr val="000000"/>
                </a:solidFill>
                <a:latin typeface="Poppins"/>
                <a:ea typeface="Poppins"/>
                <a:cs typeface="Poppins"/>
                <a:sym typeface="Poppins"/>
              </a:rPr>
              <a:t> (Software), terdiri dari: Program meliputi operating sistem, spread sheet, word processor, bahasa pemrograman</a:t>
            </a:r>
          </a:p>
          <a:p>
            <a:pPr marL="509920" lvl="1" indent="-254960" algn="l">
              <a:lnSpc>
                <a:spcPts val="2716"/>
              </a:lnSpc>
              <a:buFont typeface="Arial"/>
              <a:buChar char="•"/>
            </a:pPr>
            <a:r>
              <a:rPr lang="en-US" sz="2361">
                <a:solidFill>
                  <a:srgbClr val="000000"/>
                </a:solidFill>
                <a:latin typeface="Poppins"/>
                <a:ea typeface="Poppins"/>
                <a:cs typeface="Poppins"/>
                <a:sym typeface="Poppins"/>
              </a:rPr>
              <a:t>Prosedut meliputi data entry, error correction, distribusi</a:t>
            </a:r>
          </a:p>
          <a:p>
            <a:pPr marL="509920" lvl="1" indent="-254960" algn="l">
              <a:lnSpc>
                <a:spcPts val="2716"/>
              </a:lnSpc>
              <a:buFont typeface="Arial"/>
              <a:buChar char="•"/>
            </a:pPr>
            <a:r>
              <a:rPr lang="en-US" sz="2361">
                <a:solidFill>
                  <a:srgbClr val="000000"/>
                </a:solidFill>
                <a:latin typeface="Poppins Bold"/>
                <a:ea typeface="Poppins Bold"/>
                <a:cs typeface="Poppins Bold"/>
                <a:sym typeface="Poppins Bold"/>
              </a:rPr>
              <a:t>Sumberdaya data, </a:t>
            </a:r>
            <a:r>
              <a:rPr lang="en-US" sz="2361">
                <a:solidFill>
                  <a:srgbClr val="000000"/>
                </a:solidFill>
                <a:latin typeface="Poppins"/>
                <a:ea typeface="Poppins"/>
                <a:cs typeface="Poppins"/>
                <a:sym typeface="Poppins"/>
              </a:rPr>
              <a:t>meliputi diskripsi produk, rekor pelanggan, file pegawai, databased persediaan</a:t>
            </a:r>
          </a:p>
          <a:p>
            <a:pPr marL="509920" lvl="1" indent="-254960" algn="l">
              <a:lnSpc>
                <a:spcPts val="2716"/>
              </a:lnSpc>
              <a:buFont typeface="Arial"/>
              <a:buChar char="•"/>
            </a:pPr>
            <a:r>
              <a:rPr lang="en-US" sz="2361">
                <a:solidFill>
                  <a:srgbClr val="000000"/>
                </a:solidFill>
                <a:latin typeface="Poppins Bold"/>
                <a:ea typeface="Poppins Bold"/>
                <a:cs typeface="Poppins Bold"/>
                <a:sym typeface="Poppins Bold"/>
              </a:rPr>
              <a:t>Sumber daya jaringan (network),</a:t>
            </a:r>
            <a:r>
              <a:rPr lang="en-US" sz="2361">
                <a:solidFill>
                  <a:srgbClr val="000000"/>
                </a:solidFill>
                <a:latin typeface="Poppins"/>
                <a:ea typeface="Poppins"/>
                <a:cs typeface="Poppins"/>
                <a:sym typeface="Poppins"/>
              </a:rPr>
              <a:t> meliputi media komunikasi, proses komunikasi, akses jaringan, control sofyware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52640" r="-52640"/>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grpSp>
        <p:nvGrpSpPr>
          <p:cNvPr id="24" name="Group 24"/>
          <p:cNvGrpSpPr/>
          <p:nvPr/>
        </p:nvGrpSpPr>
        <p:grpSpPr>
          <a:xfrm>
            <a:off x="2479768" y="4710754"/>
            <a:ext cx="4777553" cy="2103791"/>
            <a:chOff x="0" y="0"/>
            <a:chExt cx="1586241" cy="698500"/>
          </a:xfrm>
        </p:grpSpPr>
        <p:sp>
          <p:nvSpPr>
            <p:cNvPr id="25" name="Freeform 25"/>
            <p:cNvSpPr/>
            <p:nvPr/>
          </p:nvSpPr>
          <p:spPr>
            <a:xfrm>
              <a:off x="0" y="0"/>
              <a:ext cx="1586241" cy="698500"/>
            </a:xfrm>
            <a:custGeom>
              <a:avLst/>
              <a:gdLst/>
              <a:ahLst/>
              <a:cxnLst/>
              <a:rect l="l" t="t" r="r" b="b"/>
              <a:pathLst>
                <a:path w="1586241" h="698500">
                  <a:moveTo>
                    <a:pt x="1586241" y="349250"/>
                  </a:moveTo>
                  <a:lnTo>
                    <a:pt x="1383041" y="698500"/>
                  </a:lnTo>
                  <a:lnTo>
                    <a:pt x="203200" y="698500"/>
                  </a:lnTo>
                  <a:lnTo>
                    <a:pt x="0" y="349250"/>
                  </a:lnTo>
                  <a:lnTo>
                    <a:pt x="203200" y="0"/>
                  </a:lnTo>
                  <a:lnTo>
                    <a:pt x="1383041" y="0"/>
                  </a:lnTo>
                  <a:lnTo>
                    <a:pt x="1586241" y="349250"/>
                  </a:lnTo>
                  <a:close/>
                </a:path>
              </a:pathLst>
            </a:custGeom>
            <a:solidFill>
              <a:srgbClr val="024A59"/>
            </a:solidFill>
          </p:spPr>
        </p:sp>
        <p:sp>
          <p:nvSpPr>
            <p:cNvPr id="26" name="TextBox 26"/>
            <p:cNvSpPr txBox="1"/>
            <p:nvPr/>
          </p:nvSpPr>
          <p:spPr>
            <a:xfrm>
              <a:off x="114300" y="-57150"/>
              <a:ext cx="1357641" cy="7556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028700" y="7476150"/>
            <a:ext cx="3454981" cy="1984359"/>
            <a:chOff x="0" y="0"/>
            <a:chExt cx="1216164" cy="698500"/>
          </a:xfrm>
        </p:grpSpPr>
        <p:sp>
          <p:nvSpPr>
            <p:cNvPr id="28" name="Freeform 28"/>
            <p:cNvSpPr/>
            <p:nvPr/>
          </p:nvSpPr>
          <p:spPr>
            <a:xfrm>
              <a:off x="0" y="0"/>
              <a:ext cx="1216164" cy="698500"/>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FFA916"/>
            </a:solidFill>
          </p:spPr>
        </p:sp>
        <p:sp>
          <p:nvSpPr>
            <p:cNvPr id="29" name="TextBox 29"/>
            <p:cNvSpPr txBox="1"/>
            <p:nvPr/>
          </p:nvSpPr>
          <p:spPr>
            <a:xfrm>
              <a:off x="114300" y="-57150"/>
              <a:ext cx="987564" cy="7556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5093615" y="7476150"/>
            <a:ext cx="3454981" cy="1984359"/>
            <a:chOff x="0" y="0"/>
            <a:chExt cx="1216164" cy="698500"/>
          </a:xfrm>
        </p:grpSpPr>
        <p:sp>
          <p:nvSpPr>
            <p:cNvPr id="31" name="Freeform 31"/>
            <p:cNvSpPr/>
            <p:nvPr/>
          </p:nvSpPr>
          <p:spPr>
            <a:xfrm>
              <a:off x="0" y="0"/>
              <a:ext cx="1216164" cy="698500"/>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FFA916"/>
            </a:solidFill>
          </p:spPr>
        </p:sp>
        <p:sp>
          <p:nvSpPr>
            <p:cNvPr id="32" name="TextBox 32"/>
            <p:cNvSpPr txBox="1"/>
            <p:nvPr/>
          </p:nvSpPr>
          <p:spPr>
            <a:xfrm>
              <a:off x="114300" y="-57150"/>
              <a:ext cx="987564" cy="75565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028700" y="1009650"/>
            <a:ext cx="7745726" cy="1362075"/>
          </a:xfrm>
          <a:prstGeom prst="rect">
            <a:avLst/>
          </a:prstGeom>
        </p:spPr>
        <p:txBody>
          <a:bodyPr lIns="0" tIns="0" rIns="0" bIns="0" rtlCol="0" anchor="t">
            <a:spAutoFit/>
          </a:bodyPr>
          <a:lstStyle/>
          <a:p>
            <a:pPr algn="l">
              <a:lnSpc>
                <a:spcPts val="5174"/>
              </a:lnSpc>
            </a:pPr>
            <a:r>
              <a:rPr lang="en-US" sz="4500" dirty="0" err="1">
                <a:solidFill>
                  <a:srgbClr val="024A59"/>
                </a:solidFill>
                <a:latin typeface="Poppins Bold"/>
                <a:ea typeface="Poppins Bold"/>
                <a:cs typeface="Poppins Bold"/>
                <a:sym typeface="Poppins Bold"/>
              </a:rPr>
              <a:t>Tujuan</a:t>
            </a:r>
            <a:r>
              <a:rPr lang="en-US" sz="4500" dirty="0">
                <a:solidFill>
                  <a:srgbClr val="024A59"/>
                </a:solidFill>
                <a:latin typeface="Poppins Bold"/>
                <a:ea typeface="Poppins Bold"/>
                <a:cs typeface="Poppins Bold"/>
                <a:sym typeface="Poppins Bold"/>
              </a:rPr>
              <a:t> </a:t>
            </a:r>
            <a:r>
              <a:rPr lang="en-US" sz="4500" dirty="0" err="1">
                <a:solidFill>
                  <a:srgbClr val="024A59"/>
                </a:solidFill>
                <a:latin typeface="Poppins Bold"/>
                <a:ea typeface="Poppins Bold"/>
                <a:cs typeface="Poppins Bold"/>
                <a:sym typeface="Poppins Bold"/>
              </a:rPr>
              <a:t>Memahami</a:t>
            </a:r>
            <a:r>
              <a:rPr lang="en-US" sz="4500" dirty="0">
                <a:solidFill>
                  <a:srgbClr val="024A59"/>
                </a:solidFill>
                <a:latin typeface="Poppins Bold"/>
                <a:ea typeface="Poppins Bold"/>
                <a:cs typeface="Poppins Bold"/>
                <a:sym typeface="Poppins Bold"/>
              </a:rPr>
              <a:t> Sistem Informasi </a:t>
            </a:r>
          </a:p>
        </p:txBody>
      </p:sp>
      <p:sp>
        <p:nvSpPr>
          <p:cNvPr id="34" name="TextBox 34"/>
          <p:cNvSpPr txBox="1"/>
          <p:nvPr/>
        </p:nvSpPr>
        <p:spPr>
          <a:xfrm>
            <a:off x="1028700" y="2596455"/>
            <a:ext cx="8129830" cy="2114298"/>
          </a:xfrm>
          <a:prstGeom prst="rect">
            <a:avLst/>
          </a:prstGeom>
        </p:spPr>
        <p:txBody>
          <a:bodyPr lIns="0" tIns="0" rIns="0" bIns="0" rtlCol="0" anchor="t">
            <a:spAutoFit/>
          </a:bodyPr>
          <a:lstStyle/>
          <a:p>
            <a:pPr algn="just">
              <a:lnSpc>
                <a:spcPts val="3386"/>
              </a:lnSpc>
            </a:pPr>
            <a:r>
              <a:rPr lang="en-US" sz="2605">
                <a:solidFill>
                  <a:srgbClr val="000000"/>
                </a:solidFill>
                <a:latin typeface="Poppins"/>
                <a:ea typeface="Poppins"/>
                <a:cs typeface="Poppins"/>
                <a:sym typeface="Poppins"/>
              </a:rPr>
              <a:t>untuk menyediakan informasi yang berguna untuk manajer dalam menganalisis data dan pengambilan keputusan bagi suatu perusahaan atau organisasi</a:t>
            </a:r>
          </a:p>
          <a:p>
            <a:pPr algn="just">
              <a:lnSpc>
                <a:spcPts val="3386"/>
              </a:lnSpc>
            </a:pPr>
            <a:endParaRPr lang="en-US" sz="2605">
              <a:solidFill>
                <a:srgbClr val="000000"/>
              </a:solidFill>
              <a:latin typeface="Poppins"/>
              <a:ea typeface="Poppins"/>
              <a:cs typeface="Poppins"/>
              <a:sym typeface="Poppins"/>
            </a:endParaRPr>
          </a:p>
        </p:txBody>
      </p:sp>
      <p:sp>
        <p:nvSpPr>
          <p:cNvPr id="35" name="AutoShape 35"/>
          <p:cNvSpPr/>
          <p:nvPr/>
        </p:nvSpPr>
        <p:spPr>
          <a:xfrm flipH="1">
            <a:off x="2756191" y="6814545"/>
            <a:ext cx="2337424" cy="661605"/>
          </a:xfrm>
          <a:prstGeom prst="line">
            <a:avLst/>
          </a:prstGeom>
          <a:ln w="38100" cap="flat">
            <a:solidFill>
              <a:srgbClr val="000000"/>
            </a:solidFill>
            <a:prstDash val="solid"/>
            <a:headEnd type="none" w="sm" len="sm"/>
            <a:tailEnd type="arrow" w="med" len="sm"/>
          </a:ln>
        </p:spPr>
      </p:sp>
      <p:sp>
        <p:nvSpPr>
          <p:cNvPr id="36" name="AutoShape 36"/>
          <p:cNvSpPr/>
          <p:nvPr/>
        </p:nvSpPr>
        <p:spPr>
          <a:xfrm>
            <a:off x="4868545" y="6814545"/>
            <a:ext cx="2388776" cy="574120"/>
          </a:xfrm>
          <a:prstGeom prst="line">
            <a:avLst/>
          </a:prstGeom>
          <a:ln w="38100" cap="flat">
            <a:solidFill>
              <a:srgbClr val="000000"/>
            </a:solidFill>
            <a:prstDash val="solid"/>
            <a:headEnd type="none" w="sm" len="sm"/>
            <a:tailEnd type="arrow" w="med" len="sm"/>
          </a:ln>
        </p:spPr>
      </p:sp>
      <p:sp>
        <p:nvSpPr>
          <p:cNvPr id="37" name="TextBox 37"/>
          <p:cNvSpPr txBox="1"/>
          <p:nvPr/>
        </p:nvSpPr>
        <p:spPr>
          <a:xfrm>
            <a:off x="3411591" y="5109957"/>
            <a:ext cx="2913909" cy="1220531"/>
          </a:xfrm>
          <a:prstGeom prst="rect">
            <a:avLst/>
          </a:prstGeom>
        </p:spPr>
        <p:txBody>
          <a:bodyPr lIns="0" tIns="0" rIns="0" bIns="0" rtlCol="0" anchor="t">
            <a:spAutoFit/>
          </a:bodyPr>
          <a:lstStyle/>
          <a:p>
            <a:pPr algn="ctr">
              <a:lnSpc>
                <a:spcPts val="4738"/>
              </a:lnSpc>
            </a:pPr>
            <a:r>
              <a:rPr lang="en-US" sz="3645">
                <a:solidFill>
                  <a:srgbClr val="FFFFFF"/>
                </a:solidFill>
                <a:latin typeface="Poppins Bold"/>
                <a:ea typeface="Poppins Bold"/>
                <a:cs typeface="Poppins Bold"/>
                <a:sym typeface="Poppins Bold"/>
              </a:rPr>
              <a:t>SISTEM</a:t>
            </a:r>
          </a:p>
          <a:p>
            <a:pPr algn="ctr">
              <a:lnSpc>
                <a:spcPts val="4738"/>
              </a:lnSpc>
            </a:pPr>
            <a:r>
              <a:rPr lang="en-US" sz="3645">
                <a:solidFill>
                  <a:srgbClr val="FFFFFF"/>
                </a:solidFill>
                <a:latin typeface="Poppins Bold"/>
                <a:ea typeface="Poppins Bold"/>
                <a:cs typeface="Poppins Bold"/>
                <a:sym typeface="Poppins Bold"/>
              </a:rPr>
              <a:t>INFORMASI</a:t>
            </a:r>
          </a:p>
        </p:txBody>
      </p:sp>
      <p:sp>
        <p:nvSpPr>
          <p:cNvPr id="38" name="TextBox 38"/>
          <p:cNvSpPr txBox="1"/>
          <p:nvPr/>
        </p:nvSpPr>
        <p:spPr>
          <a:xfrm>
            <a:off x="1437300" y="8082617"/>
            <a:ext cx="2637782" cy="1092315"/>
          </a:xfrm>
          <a:prstGeom prst="rect">
            <a:avLst/>
          </a:prstGeom>
        </p:spPr>
        <p:txBody>
          <a:bodyPr lIns="0" tIns="0" rIns="0" bIns="0" rtlCol="0" anchor="t">
            <a:spAutoFit/>
          </a:bodyPr>
          <a:lstStyle/>
          <a:p>
            <a:pPr algn="ctr">
              <a:lnSpc>
                <a:spcPts val="2871"/>
              </a:lnSpc>
            </a:pPr>
            <a:r>
              <a:rPr lang="en-US" sz="2208">
                <a:solidFill>
                  <a:srgbClr val="000000"/>
                </a:solidFill>
                <a:latin typeface="Poppins"/>
                <a:ea typeface="Poppins"/>
                <a:cs typeface="Poppins"/>
                <a:sym typeface="Poppins"/>
              </a:rPr>
              <a:t>Sistem Informasi </a:t>
            </a:r>
          </a:p>
          <a:p>
            <a:pPr algn="ctr">
              <a:lnSpc>
                <a:spcPts val="2871"/>
              </a:lnSpc>
            </a:pPr>
            <a:r>
              <a:rPr lang="en-US" sz="2208">
                <a:solidFill>
                  <a:srgbClr val="000000"/>
                </a:solidFill>
                <a:latin typeface="Poppins"/>
                <a:ea typeface="Poppins"/>
                <a:cs typeface="Poppins"/>
                <a:sym typeface="Poppins"/>
              </a:rPr>
              <a:t>Akuntansi</a:t>
            </a:r>
          </a:p>
          <a:p>
            <a:pPr algn="just">
              <a:lnSpc>
                <a:spcPts val="2871"/>
              </a:lnSpc>
            </a:pPr>
            <a:endParaRPr lang="en-US" sz="2208">
              <a:solidFill>
                <a:srgbClr val="000000"/>
              </a:solidFill>
              <a:latin typeface="Poppins"/>
              <a:ea typeface="Poppins"/>
              <a:cs typeface="Poppins"/>
              <a:sym typeface="Poppins"/>
            </a:endParaRPr>
          </a:p>
        </p:txBody>
      </p:sp>
      <p:sp>
        <p:nvSpPr>
          <p:cNvPr id="39" name="TextBox 39"/>
          <p:cNvSpPr txBox="1"/>
          <p:nvPr/>
        </p:nvSpPr>
        <p:spPr>
          <a:xfrm>
            <a:off x="5542271" y="8082617"/>
            <a:ext cx="2637782" cy="1092315"/>
          </a:xfrm>
          <a:prstGeom prst="rect">
            <a:avLst/>
          </a:prstGeom>
        </p:spPr>
        <p:txBody>
          <a:bodyPr lIns="0" tIns="0" rIns="0" bIns="0" rtlCol="0" anchor="t">
            <a:spAutoFit/>
          </a:bodyPr>
          <a:lstStyle/>
          <a:p>
            <a:pPr algn="ctr">
              <a:lnSpc>
                <a:spcPts val="2871"/>
              </a:lnSpc>
            </a:pPr>
            <a:r>
              <a:rPr lang="en-US" sz="2208">
                <a:solidFill>
                  <a:srgbClr val="000000"/>
                </a:solidFill>
                <a:latin typeface="Poppins"/>
                <a:ea typeface="Poppins"/>
                <a:cs typeface="Poppins"/>
                <a:sym typeface="Poppins"/>
              </a:rPr>
              <a:t>Sistem Informasi </a:t>
            </a:r>
          </a:p>
          <a:p>
            <a:pPr algn="ctr">
              <a:lnSpc>
                <a:spcPts val="2871"/>
              </a:lnSpc>
            </a:pPr>
            <a:r>
              <a:rPr lang="en-US" sz="2208">
                <a:solidFill>
                  <a:srgbClr val="000000"/>
                </a:solidFill>
                <a:latin typeface="Poppins"/>
                <a:ea typeface="Poppins"/>
                <a:cs typeface="Poppins"/>
                <a:sym typeface="Poppins"/>
              </a:rPr>
              <a:t>Manajemen</a:t>
            </a:r>
          </a:p>
          <a:p>
            <a:pPr algn="just">
              <a:lnSpc>
                <a:spcPts val="2871"/>
              </a:lnSpc>
            </a:pPr>
            <a:endParaRPr lang="en-US" sz="2208">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450112" y="2282952"/>
            <a:ext cx="2714234" cy="6275685"/>
          </a:xfrm>
          <a:custGeom>
            <a:avLst/>
            <a:gdLst/>
            <a:ahLst/>
            <a:cxnLst/>
            <a:rect l="l" t="t" r="r" b="b"/>
            <a:pathLst>
              <a:path w="2714234" h="6275685">
                <a:moveTo>
                  <a:pt x="0" y="0"/>
                </a:moveTo>
                <a:lnTo>
                  <a:pt x="2714233" y="0"/>
                </a:lnTo>
                <a:lnTo>
                  <a:pt x="2714233" y="6275685"/>
                </a:lnTo>
                <a:lnTo>
                  <a:pt x="0" y="6275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AutoShape 11"/>
          <p:cNvSpPr/>
          <p:nvPr/>
        </p:nvSpPr>
        <p:spPr>
          <a:xfrm flipV="1">
            <a:off x="1166551" y="7390614"/>
            <a:ext cx="8549198" cy="34520"/>
          </a:xfrm>
          <a:prstGeom prst="line">
            <a:avLst/>
          </a:prstGeom>
          <a:ln w="104775" cap="flat">
            <a:solidFill>
              <a:srgbClr val="024A59"/>
            </a:solidFill>
            <a:prstDash val="sysDash"/>
            <a:headEnd type="none" w="sm" len="sm"/>
            <a:tailEnd type="triangle" w="lg" len="med"/>
          </a:ln>
        </p:spPr>
      </p:sp>
      <p:grpSp>
        <p:nvGrpSpPr>
          <p:cNvPr id="12" name="Group 12"/>
          <p:cNvGrpSpPr/>
          <p:nvPr/>
        </p:nvGrpSpPr>
        <p:grpSpPr>
          <a:xfrm>
            <a:off x="875026" y="5143500"/>
            <a:ext cx="10447278" cy="1976836"/>
            <a:chOff x="0" y="0"/>
            <a:chExt cx="2751547" cy="520648"/>
          </a:xfrm>
        </p:grpSpPr>
        <p:sp>
          <p:nvSpPr>
            <p:cNvPr id="13" name="Freeform 13"/>
            <p:cNvSpPr/>
            <p:nvPr/>
          </p:nvSpPr>
          <p:spPr>
            <a:xfrm>
              <a:off x="0" y="0"/>
              <a:ext cx="2751547" cy="520648"/>
            </a:xfrm>
            <a:custGeom>
              <a:avLst/>
              <a:gdLst/>
              <a:ahLst/>
              <a:cxnLst/>
              <a:rect l="l" t="t" r="r" b="b"/>
              <a:pathLst>
                <a:path w="2751547" h="520648">
                  <a:moveTo>
                    <a:pt x="37793" y="0"/>
                  </a:moveTo>
                  <a:lnTo>
                    <a:pt x="2713753" y="0"/>
                  </a:lnTo>
                  <a:cubicBezTo>
                    <a:pt x="2734626" y="0"/>
                    <a:pt x="2751547" y="16921"/>
                    <a:pt x="2751547" y="37793"/>
                  </a:cubicBezTo>
                  <a:lnTo>
                    <a:pt x="2751547" y="482855"/>
                  </a:lnTo>
                  <a:cubicBezTo>
                    <a:pt x="2751547" y="503728"/>
                    <a:pt x="2734626" y="520648"/>
                    <a:pt x="2713753" y="520648"/>
                  </a:cubicBezTo>
                  <a:lnTo>
                    <a:pt x="37793" y="520648"/>
                  </a:lnTo>
                  <a:cubicBezTo>
                    <a:pt x="16921" y="520648"/>
                    <a:pt x="0" y="503728"/>
                    <a:pt x="0" y="482855"/>
                  </a:cubicBezTo>
                  <a:lnTo>
                    <a:pt x="0" y="37793"/>
                  </a:lnTo>
                  <a:cubicBezTo>
                    <a:pt x="0" y="16921"/>
                    <a:pt x="16921" y="0"/>
                    <a:pt x="37793" y="0"/>
                  </a:cubicBezTo>
                  <a:close/>
                </a:path>
              </a:pathLst>
            </a:custGeom>
            <a:solidFill>
              <a:srgbClr val="FFA916"/>
            </a:solidFill>
          </p:spPr>
        </p:sp>
        <p:sp>
          <p:nvSpPr>
            <p:cNvPr id="14" name="TextBox 14"/>
            <p:cNvSpPr txBox="1"/>
            <p:nvPr/>
          </p:nvSpPr>
          <p:spPr>
            <a:xfrm>
              <a:off x="0" y="-57150"/>
              <a:ext cx="2751547" cy="57779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28700" y="2263902"/>
            <a:ext cx="8920613" cy="2019300"/>
          </a:xfrm>
          <a:prstGeom prst="rect">
            <a:avLst/>
          </a:prstGeom>
        </p:spPr>
        <p:txBody>
          <a:bodyPr lIns="0" tIns="0" rIns="0" bIns="0" rtlCol="0" anchor="t">
            <a:spAutoFit/>
          </a:bodyPr>
          <a:lstStyle/>
          <a:p>
            <a:pPr algn="l">
              <a:lnSpc>
                <a:spcPts val="5174"/>
              </a:lnSpc>
            </a:pPr>
            <a:r>
              <a:rPr lang="en-US" sz="4500" dirty="0">
                <a:solidFill>
                  <a:srgbClr val="000000"/>
                </a:solidFill>
                <a:latin typeface="Poppins Bold"/>
                <a:ea typeface="Poppins Bold"/>
                <a:cs typeface="Poppins Bold"/>
                <a:sym typeface="Poppins Bold"/>
              </a:rPr>
              <a:t>Bagaimana </a:t>
            </a:r>
            <a:r>
              <a:rPr lang="en-US" sz="4500" dirty="0" err="1">
                <a:solidFill>
                  <a:srgbClr val="000000"/>
                </a:solidFill>
                <a:latin typeface="Poppins Bold"/>
                <a:ea typeface="Poppins Bold"/>
                <a:cs typeface="Poppins Bold"/>
                <a:sym typeface="Poppins Bold"/>
              </a:rPr>
              <a:t>Membuat</a:t>
            </a:r>
            <a:r>
              <a:rPr lang="en-US" sz="4500" dirty="0">
                <a:solidFill>
                  <a:srgbClr val="000000"/>
                </a:solidFill>
                <a:latin typeface="Poppins Bold"/>
                <a:ea typeface="Poppins Bold"/>
                <a:cs typeface="Poppins Bold"/>
                <a:sym typeface="Poppins Bold"/>
              </a:rPr>
              <a:t> sistem informasi </a:t>
            </a:r>
            <a:r>
              <a:rPr lang="en-US" sz="4500" dirty="0" err="1">
                <a:solidFill>
                  <a:srgbClr val="000000"/>
                </a:solidFill>
                <a:latin typeface="Poppins Bold"/>
                <a:ea typeface="Poppins Bold"/>
                <a:cs typeface="Poppins Bold"/>
                <a:sym typeface="Poppins Bold"/>
              </a:rPr>
              <a:t>dalam</a:t>
            </a:r>
            <a:r>
              <a:rPr lang="en-US" sz="4500" dirty="0">
                <a:solidFill>
                  <a:srgbClr val="000000"/>
                </a:solidFill>
                <a:latin typeface="Poppins Bold"/>
                <a:ea typeface="Poppins Bold"/>
                <a:cs typeface="Poppins Bold"/>
                <a:sym typeface="Poppins Bold"/>
              </a:rPr>
              <a:t> </a:t>
            </a:r>
            <a:r>
              <a:rPr lang="en-US" sz="4500" dirty="0" err="1">
                <a:solidFill>
                  <a:srgbClr val="000000"/>
                </a:solidFill>
                <a:latin typeface="Poppins Bold"/>
                <a:ea typeface="Poppins Bold"/>
                <a:cs typeface="Poppins Bold"/>
                <a:sym typeface="Poppins Bold"/>
              </a:rPr>
              <a:t>sebuah</a:t>
            </a:r>
            <a:r>
              <a:rPr lang="en-US" sz="4500" dirty="0">
                <a:solidFill>
                  <a:srgbClr val="000000"/>
                </a:solidFill>
                <a:latin typeface="Poppins Bold"/>
                <a:ea typeface="Poppins Bold"/>
                <a:cs typeface="Poppins Bold"/>
                <a:sym typeface="Poppins Bold"/>
              </a:rPr>
              <a:t> </a:t>
            </a:r>
            <a:r>
              <a:rPr lang="en-US" sz="4500" dirty="0" err="1">
                <a:solidFill>
                  <a:srgbClr val="000000"/>
                </a:solidFill>
                <a:latin typeface="Poppins Bold"/>
                <a:ea typeface="Poppins Bold"/>
                <a:cs typeface="Poppins Bold"/>
                <a:sym typeface="Poppins Bold"/>
              </a:rPr>
              <a:t>perusahan</a:t>
            </a:r>
            <a:r>
              <a:rPr lang="en-US" sz="4500" dirty="0">
                <a:solidFill>
                  <a:srgbClr val="000000"/>
                </a:solidFill>
                <a:latin typeface="Poppins Bold"/>
                <a:ea typeface="Poppins Bold"/>
                <a:cs typeface="Poppins Bold"/>
                <a:sym typeface="Poppins Bold"/>
              </a:rPr>
              <a:t> ?</a:t>
            </a:r>
          </a:p>
        </p:txBody>
      </p:sp>
      <p:sp>
        <p:nvSpPr>
          <p:cNvPr id="16" name="TextBox 16"/>
          <p:cNvSpPr txBox="1"/>
          <p:nvPr/>
        </p:nvSpPr>
        <p:spPr>
          <a:xfrm>
            <a:off x="1166050" y="5483737"/>
            <a:ext cx="9911987" cy="1237740"/>
          </a:xfrm>
          <a:prstGeom prst="rect">
            <a:avLst/>
          </a:prstGeom>
        </p:spPr>
        <p:txBody>
          <a:bodyPr lIns="0" tIns="0" rIns="0" bIns="0" rtlCol="0" anchor="t">
            <a:spAutoFit/>
          </a:bodyPr>
          <a:lstStyle/>
          <a:p>
            <a:pPr algn="l">
              <a:lnSpc>
                <a:spcPts val="3177"/>
              </a:lnSpc>
            </a:pPr>
            <a:r>
              <a:rPr lang="en-US" sz="2763">
                <a:solidFill>
                  <a:srgbClr val="000000"/>
                </a:solidFill>
                <a:latin typeface="Poppins"/>
                <a:ea typeface="Poppins"/>
                <a:cs typeface="Poppins"/>
                <a:sym typeface="Poppins"/>
              </a:rPr>
              <a:t>Sebelum membuat sistem informasi, hal yang perlu dilakukan adalah mengenal dan mengetahui mengenai pengendalian umum dari lingkungan perusahaan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786</Words>
  <Application>Microsoft Office PowerPoint</Application>
  <PresentationFormat>Custom</PresentationFormat>
  <Paragraphs>97</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Poppins Italics</vt:lpstr>
      <vt:lpstr>Calibri</vt:lpstr>
      <vt:lpstr>Arial</vt:lpstr>
      <vt:lpstr>Poppins</vt:lpstr>
      <vt:lpstr>Poppins Bold</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 Informasi Berbasis Komputer</dc:title>
  <cp:lastModifiedBy>Hp</cp:lastModifiedBy>
  <cp:revision>5</cp:revision>
  <dcterms:created xsi:type="dcterms:W3CDTF">2006-08-16T00:00:00Z</dcterms:created>
  <dcterms:modified xsi:type="dcterms:W3CDTF">2024-09-10T07:44:35Z</dcterms:modified>
  <dc:identifier>DAGNsZv4lrE</dc:identifier>
</cp:coreProperties>
</file>