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851" r:id="rId4"/>
  </p:sldMasterIdLst>
  <p:notesMasterIdLst>
    <p:notesMasterId r:id="rId20"/>
  </p:notesMasterIdLst>
  <p:sldIdLst>
    <p:sldId id="258" r:id="rId5"/>
    <p:sldId id="274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546-198A-4195-BCF8-F0FF54C90E5E}" type="datetimeFigureOut">
              <a:rPr lang="en-US" smtClean="0"/>
              <a:t>7/21/2024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DE88F-1F85-4A27-9D34-D74A50E7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EBACB9-1678-435A-BA74-F4D449096F63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292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79507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6258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18682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4831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274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664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550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1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44020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9816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8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9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2494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7/21/2024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3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oorbaiti055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64097" y="968809"/>
            <a:ext cx="7358063" cy="3744416"/>
          </a:xfrm>
        </p:spPr>
        <p:txBody>
          <a:bodyPr>
            <a:normAutofit fontScale="90000"/>
          </a:bodyPr>
          <a:lstStyle/>
          <a:p>
            <a:br>
              <a:rPr lang="en-US" sz="4200" b="1" dirty="0"/>
            </a:br>
            <a:r>
              <a:rPr lang="id-ID" sz="4200" b="1" dirty="0"/>
              <a:t>Pertemuan </a:t>
            </a:r>
            <a:r>
              <a:rPr lang="en-US" sz="4200" b="1" dirty="0"/>
              <a:t>ke-4 dan 5</a:t>
            </a:r>
            <a:br>
              <a:rPr lang="en-US" sz="4200" b="1" dirty="0"/>
            </a:br>
            <a:r>
              <a:rPr lang="en-US" sz="4200" b="1" dirty="0" err="1"/>
              <a:t>Strategi</a:t>
            </a:r>
            <a:r>
              <a:rPr lang="en-US" sz="4200" b="1" dirty="0"/>
              <a:t> </a:t>
            </a:r>
            <a:r>
              <a:rPr lang="en-US" sz="4200" b="1" dirty="0" err="1"/>
              <a:t>Umum</a:t>
            </a:r>
            <a:r>
              <a:rPr lang="en-US" sz="4200" b="1" dirty="0"/>
              <a:t> dan </a:t>
            </a:r>
            <a:r>
              <a:rPr lang="en-US" sz="4200" b="1" dirty="0" err="1"/>
              <a:t>Khusus</a:t>
            </a:r>
            <a:r>
              <a:rPr lang="en-US" sz="4200" b="1" dirty="0"/>
              <a:t> </a:t>
            </a:r>
            <a:r>
              <a:rPr lang="en-US" sz="4200" b="1" dirty="0" err="1"/>
              <a:t>Pengembangan</a:t>
            </a:r>
            <a:r>
              <a:rPr lang="en-US" sz="4200" b="1" dirty="0"/>
              <a:t> </a:t>
            </a:r>
            <a:r>
              <a:rPr lang="en-US" sz="4200" b="1" dirty="0" err="1"/>
              <a:t>Fisik</a:t>
            </a:r>
            <a:r>
              <a:rPr lang="en-US" sz="4200" b="1" dirty="0"/>
              <a:t> </a:t>
            </a:r>
            <a:r>
              <a:rPr lang="en-US" sz="4200" b="1" dirty="0" err="1"/>
              <a:t>Motorik</a:t>
            </a:r>
            <a:r>
              <a:rPr lang="en-US" sz="4200" b="1" dirty="0"/>
              <a:t> AUD</a:t>
            </a:r>
            <a:br>
              <a:rPr lang="en-US" sz="4200" b="1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735961" y="4713225"/>
            <a:ext cx="5172399" cy="1584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Noor Baiti, S.Pd, M.Pd</a:t>
            </a:r>
            <a:endParaRPr lang="en-GB" sz="2400" b="1" dirty="0">
              <a:solidFill>
                <a:srgbClr val="4F81BD">
                  <a:lumMod val="50000"/>
                </a:srgbClr>
              </a:solidFill>
              <a:sym typeface="Gill Sans" pitchFamily="3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  <a:hlinkClick r:id="rId3"/>
              </a:rPr>
              <a:t>n</a:t>
            </a: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  <a:hlinkClick r:id="rId3"/>
              </a:rPr>
              <a:t>oorbaiti055@gmail.com</a:t>
            </a: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 </a:t>
            </a:r>
            <a:r>
              <a:rPr lang="en-GB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0275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62650" y="188913"/>
            <a:ext cx="6229350" cy="906462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Pemilihan</a:t>
            </a:r>
            <a:r>
              <a:rPr lang="en-US" sz="1800" b="1" dirty="0"/>
              <a:t> </a:t>
            </a:r>
            <a:r>
              <a:rPr lang="en-US" sz="1800" b="1" dirty="0" err="1"/>
              <a:t>Strategi</a:t>
            </a:r>
            <a:r>
              <a:rPr lang="en-US" sz="1800" b="1" dirty="0"/>
              <a:t> </a:t>
            </a:r>
            <a:r>
              <a:rPr lang="en-US" sz="1800" b="1" dirty="0" err="1"/>
              <a:t>dan</a:t>
            </a:r>
            <a:r>
              <a:rPr lang="en-US" sz="1800" b="1" dirty="0"/>
              <a:t> </a:t>
            </a:r>
            <a:r>
              <a:rPr lang="en-US" sz="1800" b="1" dirty="0" err="1"/>
              <a:t>Metode</a:t>
            </a:r>
            <a:r>
              <a:rPr lang="en-US" sz="1800" b="1" dirty="0"/>
              <a:t> </a:t>
            </a:r>
            <a:r>
              <a:rPr lang="en-US" sz="1800" b="1" dirty="0" err="1"/>
              <a:t>Pengembangan</a:t>
            </a:r>
            <a:r>
              <a:rPr lang="en-US" sz="1800" b="1" dirty="0"/>
              <a:t> </a:t>
            </a:r>
            <a:r>
              <a:rPr lang="en-US" sz="1800" b="1" dirty="0" err="1"/>
              <a:t>Motorik</a:t>
            </a:r>
            <a:r>
              <a:rPr lang="en-US" sz="1800" b="1" dirty="0"/>
              <a:t> </a:t>
            </a:r>
            <a:r>
              <a:rPr lang="en-US" sz="1800" b="1" dirty="0" err="1"/>
              <a:t>Halus</a:t>
            </a:r>
            <a:endParaRPr lang="en-US" sz="1800" b="1" dirty="0"/>
          </a:p>
        </p:txBody>
      </p:sp>
      <p:sp>
        <p:nvSpPr>
          <p:cNvPr id="3" name="Rectangle 2"/>
          <p:cNvSpPr/>
          <p:nvPr/>
        </p:nvSpPr>
        <p:spPr>
          <a:xfrm>
            <a:off x="1524001" y="2332759"/>
            <a:ext cx="9278365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lphaUcPeriod"/>
            </a:pPr>
            <a:r>
              <a:rPr lang="en-US" b="1" dirty="0" err="1">
                <a:ln w="0"/>
              </a:rPr>
              <a:t>Perbedaan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Strategi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Metode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endParaRPr lang="en-US" b="1" dirty="0">
              <a:ln w="0"/>
            </a:endParaRPr>
          </a:p>
          <a:p>
            <a:pPr marL="342900" indent="-342900" algn="ctr">
              <a:buAutoNum type="alphaUcPeriod"/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73894" indent="-342900">
              <a:buFont typeface="+mj-lt"/>
              <a:buAutoNum type="arabicPeriod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(Ahaddin,2013)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mengemukakan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bahwa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strategi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pembelajaran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adalah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suatu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kegiatan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pembelajaran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yang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harus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dikerjakan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guru dan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didik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agar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tujuan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pengembangan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dapat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dicapai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secara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efektif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dan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efisien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.</a:t>
            </a:r>
          </a:p>
          <a:p>
            <a:pPr marL="673894" indent="-342900">
              <a:buFont typeface="+mj-lt"/>
              <a:buAutoNum type="arabi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Menurut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KBBI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metode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berasal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kata method(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inggris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yang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artinya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melalui,melewati,jalan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atau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memperoleh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sesuatu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 Jadi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metode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adalah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kerja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yang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bersistem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memudahkan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pelaksanaan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suatu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kegiatan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73894" indent="-342900">
              <a:buFont typeface="+mj-lt"/>
              <a:buAutoNum type="arabicPeriod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Guna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mencapai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tujuan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yang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ditentukan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E9C2A2-A80A-4921-8EEE-4AAE304CE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C59B52-DD07-4E85-8E18-5F869B95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690EB0-1C60-4C34-B67C-92CD57C3A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33B813-2A1D-471A-9296-EF30E0CE9B87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71610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12375" y="2592533"/>
            <a:ext cx="8115701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B. </a:t>
            </a:r>
            <a:r>
              <a:rPr lang="en-US" b="1" dirty="0" err="1">
                <a:ln w="0"/>
              </a:rPr>
              <a:t>Metode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Dini</a:t>
            </a:r>
          </a:p>
          <a:p>
            <a:r>
              <a:rPr lang="en-US">
                <a:ln w="0"/>
              </a:rPr>
              <a:t>     Metode </a:t>
            </a:r>
            <a:r>
              <a:rPr lang="en-US" dirty="0" err="1">
                <a:ln w="0"/>
              </a:rPr>
              <a:t>merupakan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penyampaian</a:t>
            </a:r>
            <a:r>
              <a:rPr lang="en-US" dirty="0">
                <a:ln w="0"/>
              </a:rPr>
              <a:t>/</a:t>
            </a:r>
            <a:r>
              <a:rPr lang="en-US" dirty="0" err="1">
                <a:ln w="0"/>
              </a:rPr>
              <a:t>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mentransfer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ilmu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pengetahuan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yang </a:t>
            </a:r>
            <a:r>
              <a:rPr lang="en-US" dirty="0" err="1">
                <a:ln w="0"/>
              </a:rPr>
              <a:t>tepat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sesuai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tingkat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mendapatkan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pemahaman</a:t>
            </a:r>
            <a:r>
              <a:rPr lang="en-US" dirty="0">
                <a:ln w="0"/>
              </a:rPr>
              <a:t> optimal </a:t>
            </a:r>
            <a:r>
              <a:rPr lang="en-US" dirty="0" err="1">
                <a:ln w="0"/>
              </a:rPr>
              <a:t>bagi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87D28F-957B-4631-8A82-D6B73231C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554B56-D187-49B3-9EBC-A69D7C0D2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B317FA-0955-4562-8582-BBB81E11A2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14F75F-EFE3-4FE8-87DC-04927455C683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836315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1755" y="2218459"/>
            <a:ext cx="7696106" cy="311623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>
                <a:ln w="0"/>
              </a:rPr>
              <a:t>Ciri-ciri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Umum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metode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Pembelajaran</a:t>
            </a:r>
            <a:r>
              <a:rPr lang="en-US" b="1" dirty="0">
                <a:ln w="0"/>
              </a:rPr>
              <a:t> yang </a:t>
            </a:r>
            <a:r>
              <a:rPr lang="en-US" b="1" dirty="0" err="1">
                <a:ln w="0"/>
              </a:rPr>
              <a:t>Baik</a:t>
            </a:r>
            <a:endParaRPr lang="en-US" b="1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Adanya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keterpaduan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metode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Memiliki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sesuai,bersifat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luwes,serta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fleksibel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Bersifat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fungsional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Tidak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mereduksi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materi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bahkan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harus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sebaliknya,yaitu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mengembangkan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tema</a:t>
            </a:r>
            <a:r>
              <a:rPr lang="en-US">
                <a:ln w="0"/>
              </a:rPr>
              <a:t>  </a:t>
            </a:r>
            <a:r>
              <a:rPr lang="en-US" dirty="0" err="1">
                <a:ln w="0"/>
              </a:rPr>
              <a:t>pembelajaran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Memberi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keleluasaan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didik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menyatakan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pendapatnya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atau</a:t>
            </a:r>
            <a:r>
              <a:rPr lang="en-US">
                <a:ln w="0"/>
              </a:rPr>
              <a:t> menunjukan </a:t>
            </a:r>
            <a:r>
              <a:rPr lang="en-US" dirty="0" err="1">
                <a:ln w="0"/>
              </a:rPr>
              <a:t>kemampuanya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optimal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menempatkan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pendidik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posisi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tepat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terhormat</a:t>
            </a:r>
            <a:r>
              <a:rPr lang="en-US">
                <a:ln w="0"/>
              </a:rPr>
              <a:t> dalam</a:t>
            </a:r>
            <a:r>
              <a:rPr lang="en-US" dirty="0">
                <a:ln w="0"/>
              </a:rPr>
              <a:t> </a:t>
            </a:r>
            <a:r>
              <a:rPr lang="en-US">
                <a:ln w="0"/>
              </a:rPr>
              <a:t>keseluruhan </a:t>
            </a:r>
            <a:r>
              <a:rPr lang="en-US" dirty="0">
                <a:ln w="0"/>
              </a:rPr>
              <a:t>proses </a:t>
            </a:r>
            <a:r>
              <a:rPr lang="en-US" dirty="0" err="1">
                <a:ln w="0"/>
              </a:rPr>
              <a:t>pengembangan</a:t>
            </a:r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698089-8FDC-464C-BC77-9645E559B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66E9CA-4E35-4950-8BE2-DC886E4B2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F79840-DAC0-44E7-B09F-5852EADC66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E4426D-F2D0-4DA8-A1EF-F621BC704901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1783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47556" y="2239242"/>
            <a:ext cx="6328063" cy="311623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>
                <a:ln w="0"/>
              </a:rPr>
              <a:t>2</a:t>
            </a:r>
            <a:r>
              <a:rPr lang="en-US" b="1" dirty="0">
                <a:ln w="0"/>
              </a:rPr>
              <a:t>. </a:t>
            </a:r>
            <a:r>
              <a:rPr lang="en-US" b="1" dirty="0" err="1">
                <a:ln w="0"/>
              </a:rPr>
              <a:t>Metode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endParaRPr lang="en-US" b="1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>
                <a:ln w="0"/>
              </a:rPr>
              <a:t>Metode </a:t>
            </a:r>
            <a:r>
              <a:rPr lang="en-US" dirty="0" err="1">
                <a:ln w="0"/>
              </a:rPr>
              <a:t>bermain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Metode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Demonstrasi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Pemberian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Tugas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Metode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Percobaan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eksperimen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Praktik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langsung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Peran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Microplay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Manifulatif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Karyawisata</a:t>
            </a:r>
            <a:endParaRPr lang="en-US" dirty="0">
              <a:ln w="0"/>
            </a:endParaRP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Gerak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Lagu</a:t>
            </a:r>
            <a:endParaRPr lang="en-US" dirty="0">
              <a:ln w="0"/>
            </a:endParaRP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6BA39-2C5F-441E-A9B2-7A41F5131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3C4EBD-2447-40A8-8D3D-83B489180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CFDD15-56E9-42C2-9BEF-311BD332E1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BC5426-3B08-4DB7-9BC6-90EC0F25AC66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618062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04655" y="2000251"/>
            <a:ext cx="6937010" cy="399340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1500" b="1" dirty="0">
                <a:ln w="0"/>
              </a:rPr>
              <a:t>3</a:t>
            </a:r>
            <a:r>
              <a:rPr lang="en-US" sz="1500" dirty="0">
                <a:ln w="0"/>
              </a:rPr>
              <a:t>. </a:t>
            </a:r>
            <a:r>
              <a:rPr lang="en-US" sz="1500" b="1" dirty="0" err="1">
                <a:ln w="0"/>
              </a:rPr>
              <a:t>Pertimbangan</a:t>
            </a:r>
            <a:r>
              <a:rPr lang="en-US" sz="1500" b="1" dirty="0">
                <a:ln w="0"/>
              </a:rPr>
              <a:t> </a:t>
            </a:r>
            <a:r>
              <a:rPr lang="en-US" sz="1500" b="1" dirty="0" err="1">
                <a:ln w="0"/>
              </a:rPr>
              <a:t>dalam</a:t>
            </a:r>
            <a:r>
              <a:rPr lang="en-US" sz="1500" b="1" dirty="0">
                <a:ln w="0"/>
              </a:rPr>
              <a:t> </a:t>
            </a:r>
            <a:r>
              <a:rPr lang="en-US" sz="1500" b="1" dirty="0" err="1">
                <a:ln w="0"/>
              </a:rPr>
              <a:t>memilih</a:t>
            </a:r>
            <a:r>
              <a:rPr lang="en-US" sz="1500" b="1" dirty="0">
                <a:ln w="0"/>
              </a:rPr>
              <a:t> </a:t>
            </a:r>
            <a:r>
              <a:rPr lang="en-US" sz="1500" b="1" dirty="0" err="1">
                <a:ln w="0"/>
              </a:rPr>
              <a:t>Metode</a:t>
            </a:r>
            <a:r>
              <a:rPr lang="en-US" sz="1500" b="1" dirty="0">
                <a:ln w="0"/>
              </a:rPr>
              <a:t> yang </a:t>
            </a:r>
            <a:r>
              <a:rPr lang="en-US" sz="1500" b="1" dirty="0" err="1">
                <a:ln w="0"/>
              </a:rPr>
              <a:t>tepat</a:t>
            </a:r>
            <a:endParaRPr lang="en-US" sz="1500" b="1" dirty="0">
              <a:ln w="0"/>
            </a:endParaRPr>
          </a:p>
          <a:p>
            <a:r>
              <a:rPr lang="en-US" sz="1500" dirty="0">
                <a:ln w="0"/>
              </a:rPr>
              <a:t>     </a:t>
            </a:r>
            <a:r>
              <a:rPr lang="en-US" sz="1500" dirty="0" err="1">
                <a:ln w="0"/>
              </a:rPr>
              <a:t>seorang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pendidik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harus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mempertimbangkan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berbagai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alasan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berikut</a:t>
            </a:r>
            <a:r>
              <a:rPr lang="en-US" sz="1500" dirty="0">
                <a:ln w="0"/>
              </a:rPr>
              <a:t> :</a:t>
            </a:r>
          </a:p>
          <a:p>
            <a:pPr marL="602456" indent="-342900">
              <a:buFont typeface="+mj-lt"/>
              <a:buAutoNum type="alphaLcPeriod"/>
            </a:pPr>
            <a:r>
              <a:rPr lang="en-US" sz="1500" dirty="0" err="1">
                <a:ln w="0"/>
              </a:rPr>
              <a:t>Metode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dipilih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harus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sesuai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dengan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tujuan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pengembangan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pokok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bahasan</a:t>
            </a:r>
            <a:endParaRPr lang="en-US" sz="1500" dirty="0">
              <a:ln w="0"/>
            </a:endParaRPr>
          </a:p>
          <a:p>
            <a:pPr marL="602456" indent="-342900">
              <a:buFont typeface="+mj-lt"/>
              <a:buAutoNum type="alphaLcPeriod"/>
            </a:pPr>
            <a:r>
              <a:rPr lang="en-US" sz="1500" dirty="0" err="1">
                <a:ln w="0"/>
              </a:rPr>
              <a:t>Metode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dipilih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harus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dapat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menjadi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kegiatan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bagi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anak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didik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dalam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bermain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belajar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serta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dapat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meningkatkan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motivasi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atau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semangat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mereka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dalam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mempelajari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keterampilan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dicapai</a:t>
            </a:r>
            <a:endParaRPr lang="en-US" sz="1500" dirty="0">
              <a:ln w="0"/>
            </a:endParaRPr>
          </a:p>
          <a:p>
            <a:pPr marL="602456" indent="-342900">
              <a:buFont typeface="+mj-lt"/>
              <a:buAutoNum type="alphaLcPeriod"/>
            </a:pPr>
            <a:r>
              <a:rPr lang="en-US" sz="1500" dirty="0" err="1">
                <a:ln w="0"/>
              </a:rPr>
              <a:t>Metode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dipilih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harus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dapat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memperjelas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dasar,kerangka,isi,dan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tujuan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dari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pokok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bahasan</a:t>
            </a:r>
            <a:endParaRPr lang="en-US" sz="1500" dirty="0">
              <a:ln w="0"/>
            </a:endParaRPr>
          </a:p>
          <a:p>
            <a:pPr marL="602456" indent="-342900">
              <a:buFont typeface="+mj-lt"/>
              <a:buAutoNum type="alphaLcPeriod"/>
            </a:pPr>
            <a:r>
              <a:rPr lang="en-US" sz="1500" dirty="0" err="1">
                <a:ln w="0"/>
              </a:rPr>
              <a:t>Harus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berlandaskan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asas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pertimbangan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praktis,rasional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dikuatkan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pengalaman</a:t>
            </a:r>
            <a:r>
              <a:rPr lang="en-US" sz="1500" dirty="0">
                <a:ln w="0"/>
              </a:rPr>
              <a:t> guru yang </a:t>
            </a:r>
            <a:r>
              <a:rPr lang="en-US" sz="1500" dirty="0" err="1">
                <a:ln w="0"/>
              </a:rPr>
              <a:t>mengajar</a:t>
            </a:r>
            <a:endParaRPr lang="en-US" sz="1500" dirty="0">
              <a:ln w="0"/>
            </a:endParaRPr>
          </a:p>
          <a:p>
            <a:pPr marL="602456" indent="-342900">
              <a:buFont typeface="+mj-lt"/>
              <a:buAutoNum type="alphaLcPeriod"/>
            </a:pPr>
            <a:r>
              <a:rPr lang="en-US" sz="1500" dirty="0" err="1">
                <a:ln w="0"/>
              </a:rPr>
              <a:t>Metode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digunakan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secara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kombinasi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lengkapi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dengan</a:t>
            </a:r>
            <a:r>
              <a:rPr lang="en-US" sz="1500" dirty="0">
                <a:ln w="0"/>
              </a:rPr>
              <a:t> media </a:t>
            </a:r>
            <a:r>
              <a:rPr lang="en-US" sz="1500" dirty="0" err="1">
                <a:ln w="0"/>
              </a:rPr>
              <a:t>tertentu</a:t>
            </a:r>
            <a:r>
              <a:rPr lang="en-US" sz="1500" dirty="0">
                <a:ln w="0"/>
              </a:rPr>
              <a:t> yang </a:t>
            </a:r>
            <a:r>
              <a:rPr lang="en-US" sz="1500" dirty="0" err="1">
                <a:ln w="0"/>
              </a:rPr>
              <a:t>relevan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menarik,bahkan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mungkin</a:t>
            </a:r>
            <a:r>
              <a:rPr lang="en-US" sz="1500" dirty="0">
                <a:ln w="0"/>
              </a:rPr>
              <a:t> </a:t>
            </a:r>
            <a:r>
              <a:rPr lang="en-US" sz="1500" dirty="0" err="1">
                <a:ln w="0"/>
              </a:rPr>
              <a:t>diperlukan</a:t>
            </a:r>
            <a:r>
              <a:rPr lang="en-US" sz="1500" dirty="0">
                <a:ln w="0"/>
              </a:rPr>
              <a:t> multimedia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sz="1500" dirty="0">
              <a:ln w="0"/>
            </a:endParaRPr>
          </a:p>
          <a:p>
            <a:endParaRPr lang="en-US" sz="1500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6E416F-3086-43B4-B9FB-6C875D95A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63764A-6F53-4A6E-B67C-BB5DBA05E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CA09F-1BB0-4FA5-BDA1-8A8ADD250F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36E172-DBB3-4EBF-90CC-C114E4325493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749622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7455" y="2322369"/>
            <a:ext cx="7910774" cy="22852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271463" indent="-271463"/>
            <a:r>
              <a:rPr lang="en-US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 Prinsip-prinsip 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yang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mendasari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penentuan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metode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dalam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proses Pengembangan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Motorik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Halus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Anak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Usia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Dini : </a:t>
            </a: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motivasi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tujuan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belajar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kematangan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perbedaan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individual</a:t>
            </a: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menyediaan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peluang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pengalaman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praktis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pemahaman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pengalaman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fungsional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73894" indent="-402431">
              <a:buFont typeface="+mj-lt"/>
              <a:buAutoNum type="alphaLcPeriod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Prinsip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menggembirakan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menyenangkan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2ED103-F6BD-41E9-AC10-132CE816B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955613-5226-49CB-A788-298998542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68EB12-C414-4AAA-9263-9CB208EB0A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39D5D1-D0E2-4366-88CB-8190978898FE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09103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7848" y="476673"/>
            <a:ext cx="7772176" cy="1361777"/>
          </a:xfrm>
        </p:spPr>
        <p:txBody>
          <a:bodyPr/>
          <a:lstStyle/>
          <a:p>
            <a:pPr algn="ctr"/>
            <a:endParaRPr lang="id-ID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7564" y="1928812"/>
            <a:ext cx="7772176" cy="1500188"/>
          </a:xfrm>
        </p:spPr>
        <p:txBody>
          <a:bodyPr>
            <a:normAutofit fontScale="92500"/>
          </a:bodyPr>
          <a:lstStyle/>
          <a:p>
            <a:pPr algn="l"/>
            <a:r>
              <a:rPr lang="en-ID" sz="2800" dirty="0"/>
              <a:t>Sub-CPMK4: Mampu </a:t>
            </a:r>
            <a:r>
              <a:rPr lang="en-ID" sz="2800" dirty="0" err="1"/>
              <a:t>menetapkan</a:t>
            </a:r>
            <a:r>
              <a:rPr lang="en-ID" sz="2800" dirty="0"/>
              <a:t> </a:t>
            </a:r>
            <a:r>
              <a:rPr lang="en-ID" sz="2800" dirty="0" err="1"/>
              <a:t>strategi</a:t>
            </a:r>
            <a:r>
              <a:rPr lang="en-ID" sz="2800" dirty="0"/>
              <a:t> </a:t>
            </a:r>
            <a:r>
              <a:rPr lang="en-ID" sz="2800" dirty="0" err="1"/>
              <a:t>umum</a:t>
            </a:r>
            <a:r>
              <a:rPr lang="en-ID" sz="2800" dirty="0"/>
              <a:t> dan </a:t>
            </a:r>
            <a:r>
              <a:rPr lang="en-ID" sz="2800" dirty="0" err="1"/>
              <a:t>khusus</a:t>
            </a:r>
            <a:r>
              <a:rPr lang="en-ID" sz="2800" dirty="0"/>
              <a:t> </a:t>
            </a:r>
            <a:r>
              <a:rPr lang="en-ID" sz="2800" dirty="0" err="1"/>
              <a:t>perkembangan</a:t>
            </a:r>
            <a:r>
              <a:rPr lang="en-ID" sz="2800" dirty="0"/>
              <a:t> </a:t>
            </a:r>
            <a:r>
              <a:rPr lang="en-ID" sz="2800" dirty="0" err="1"/>
              <a:t>fisik</a:t>
            </a:r>
            <a:r>
              <a:rPr lang="en-ID" sz="2800" dirty="0"/>
              <a:t> </a:t>
            </a:r>
            <a:r>
              <a:rPr lang="en-ID" sz="2800" dirty="0" err="1"/>
              <a:t>motorik</a:t>
            </a:r>
            <a:r>
              <a:rPr lang="en-ID" sz="2800" dirty="0"/>
              <a:t> </a:t>
            </a:r>
            <a:r>
              <a:rPr lang="en-ID" sz="2800" dirty="0" err="1"/>
              <a:t>halus</a:t>
            </a:r>
            <a:r>
              <a:rPr lang="en-ID" sz="2800" dirty="0"/>
              <a:t> dan </a:t>
            </a:r>
            <a:r>
              <a:rPr lang="en-ID" sz="2800" dirty="0" err="1"/>
              <a:t>kasar</a:t>
            </a:r>
            <a:r>
              <a:rPr lang="en-ID" sz="2800" dirty="0"/>
              <a:t> </a:t>
            </a:r>
            <a:r>
              <a:rPr lang="en-ID" sz="2800" dirty="0" err="1"/>
              <a:t>anak</a:t>
            </a:r>
            <a:r>
              <a:rPr lang="en-ID" sz="2800" dirty="0"/>
              <a:t> </a:t>
            </a:r>
            <a:r>
              <a:rPr lang="en-ID" sz="2800" dirty="0" err="1"/>
              <a:t>usia</a:t>
            </a:r>
            <a:r>
              <a:rPr lang="en-ID" sz="2800" dirty="0"/>
              <a:t> </a:t>
            </a:r>
            <a:r>
              <a:rPr lang="en-ID" sz="2800" dirty="0" err="1"/>
              <a:t>dini</a:t>
            </a:r>
            <a:r>
              <a:rPr lang="en-ID" sz="2800" dirty="0"/>
              <a:t> (C3,A3)</a:t>
            </a:r>
            <a:endParaRPr lang="id-ID" sz="3200" dirty="0"/>
          </a:p>
        </p:txBody>
      </p:sp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D994557A-8FDA-484D-9227-65F4B816B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408" y="3200425"/>
            <a:ext cx="2920345" cy="32770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03D155-4D1B-482F-B900-7E87941DA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FFD368-3E1E-498D-A4C2-0A2F53F774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739AD7-CF17-4A22-8F79-030EC957A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DC675D-C9C5-434E-8161-B1B690043EA3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6059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B1E102-FA05-48F3-B889-E879C8C067C3}"/>
              </a:ext>
            </a:extLst>
          </p:cNvPr>
          <p:cNvSpPr txBox="1">
            <a:spLocks/>
          </p:cNvSpPr>
          <p:nvPr/>
        </p:nvSpPr>
        <p:spPr>
          <a:xfrm>
            <a:off x="4075606" y="1305604"/>
            <a:ext cx="6405359" cy="6530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1" i="0" kern="1200">
                <a:solidFill>
                  <a:srgbClr val="000099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 err="1">
                <a:solidFill>
                  <a:schemeClr val="tx1"/>
                </a:solidFill>
              </a:rPr>
              <a:t>Pengelolaan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Kegiatan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Pengembangan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Motorik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Halus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pada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anak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usia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err="1">
                <a:solidFill>
                  <a:schemeClr val="tx1"/>
                </a:solidFill>
              </a:rPr>
              <a:t>dini</a:t>
            </a:r>
            <a:endParaRPr lang="en-US" sz="2700" dirty="0">
              <a:solidFill>
                <a:schemeClr val="tx1"/>
              </a:solidFill>
            </a:endParaRPr>
          </a:p>
          <a:p>
            <a:endParaRPr lang="en-ID" sz="27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8465" y="2686051"/>
            <a:ext cx="8307739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lphaUcPeriod"/>
            </a:pPr>
            <a:r>
              <a:rPr lang="en-US" b="1" dirty="0" err="1">
                <a:ln w="0"/>
              </a:rPr>
              <a:t>Pengelolaan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pada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dini</a:t>
            </a:r>
            <a:endParaRPr lang="en-US" b="1" dirty="0">
              <a:ln w="0"/>
            </a:endParaRPr>
          </a:p>
          <a:p>
            <a:r>
              <a:rPr lang="en-US" dirty="0">
                <a:ln w="0"/>
              </a:rPr>
              <a:t>        </a:t>
            </a:r>
            <a:r>
              <a:rPr lang="en-US" dirty="0" err="1">
                <a:ln w="0"/>
              </a:rPr>
              <a:t>selama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mengelola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kegiatan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dini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</a:t>
            </a:r>
            <a:r>
              <a:rPr lang="en-US" dirty="0" err="1">
                <a:ln w="0"/>
              </a:rPr>
              <a:t>pendidik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perlu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memperhatikan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fungsi,prinsip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tahapan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dini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867D0A-F090-4FE2-B35A-8DE4AFC4F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901039-6694-467B-9CFF-C2571D892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BA38CF-2F13-4344-8A13-26FF26A84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E2D779-DC8B-484E-A433-197AF54613CC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7627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74604" y="1950848"/>
            <a:ext cx="8346288" cy="394723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>
                <a:ln w="0"/>
              </a:rPr>
              <a:t>Fungsi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Perkembangan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</a:t>
            </a:r>
          </a:p>
          <a:p>
            <a:r>
              <a:rPr lang="en-US">
                <a:ln w="0"/>
              </a:rPr>
              <a:t>        </a:t>
            </a:r>
            <a:r>
              <a:rPr lang="en-US" dirty="0">
                <a:ln w="0"/>
              </a:rPr>
              <a:t>F</a:t>
            </a:r>
            <a:r>
              <a:rPr lang="en-US">
                <a:ln w="0"/>
              </a:rPr>
              <a:t>ungsi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disampaikan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Mudjioto</a:t>
            </a:r>
            <a:r>
              <a:rPr lang="en-US" dirty="0">
                <a:ln w="0"/>
              </a:rPr>
              <a:t> (2007) </a:t>
            </a:r>
          </a:p>
          <a:p>
            <a:r>
              <a:rPr lang="en-US" dirty="0">
                <a:ln w="0"/>
              </a:rPr>
              <a:t>        a. </a:t>
            </a:r>
            <a:r>
              <a:rPr lang="en-US" dirty="0" err="1">
                <a:ln w="0"/>
              </a:rPr>
              <a:t>melalui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keterampilan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menghibur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dirinya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sehingga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    </a:t>
            </a:r>
            <a:r>
              <a:rPr lang="en-US" dirty="0" err="1">
                <a:ln w="0"/>
              </a:rPr>
              <a:t>memperoleh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perasaan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senang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b. </a:t>
            </a:r>
            <a:r>
              <a:rPr lang="en-US" dirty="0" err="1">
                <a:ln w="0"/>
              </a:rPr>
              <a:t>melalui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keterampilan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beranjak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kondisi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helpessness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    ( </a:t>
            </a:r>
            <a:r>
              <a:rPr lang="en-US" dirty="0" err="1">
                <a:ln w="0"/>
              </a:rPr>
              <a:t>tidak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berdaya</a:t>
            </a:r>
            <a:r>
              <a:rPr lang="en-US" dirty="0">
                <a:ln w="0"/>
              </a:rPr>
              <a:t>) </a:t>
            </a:r>
            <a:r>
              <a:rPr lang="en-US" dirty="0" err="1">
                <a:ln w="0"/>
              </a:rPr>
              <a:t>pada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bulan-bulan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pertama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kehidupanya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hingga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    </a:t>
            </a:r>
            <a:r>
              <a:rPr lang="en-US" dirty="0" err="1">
                <a:ln w="0"/>
              </a:rPr>
              <a:t>kondisi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percaya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terhadap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kemampuanya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  c. </a:t>
            </a:r>
            <a:r>
              <a:rPr lang="en-US" dirty="0" err="1">
                <a:ln w="0"/>
              </a:rPr>
              <a:t>melalui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kegiatan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menyesuaikan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dirinya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lingkungan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       </a:t>
            </a:r>
            <a:r>
              <a:rPr lang="en-US" dirty="0" err="1">
                <a:ln w="0"/>
              </a:rPr>
              <a:t>sekolah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99E5E8-8540-450A-AF55-A4F350D08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0A37FE-296E-44B3-B382-244B1526F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96A4BF-3360-4D94-8E2B-7B35E9EA3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5F53E51-38BB-4DE4-B1D8-00931435A13D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59960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7934" y="2454186"/>
            <a:ext cx="8690066" cy="22852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2. </a:t>
            </a:r>
            <a:r>
              <a:rPr lang="en-US" b="1" dirty="0" err="1">
                <a:ln w="0"/>
              </a:rPr>
              <a:t>Prinsip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Perkembangan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endParaRPr lang="en-US" b="1" dirty="0">
              <a:ln w="0"/>
            </a:endParaRPr>
          </a:p>
          <a:p>
            <a:r>
              <a:rPr lang="en-US" dirty="0">
                <a:ln w="0"/>
              </a:rPr>
              <a:t>     a.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bergantung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kematangan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otot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syaraf</a:t>
            </a:r>
            <a:r>
              <a:rPr lang="en-US" dirty="0">
                <a:ln w="0"/>
              </a:rPr>
              <a:t>;</a:t>
            </a:r>
          </a:p>
          <a:p>
            <a:r>
              <a:rPr lang="en-US" dirty="0">
                <a:ln w="0"/>
              </a:rPr>
              <a:t>     b.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keterampilan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tidak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terjadi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sebelum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matang</a:t>
            </a:r>
            <a:r>
              <a:rPr lang="en-US" dirty="0">
                <a:ln w="0"/>
              </a:rPr>
              <a:t>;</a:t>
            </a:r>
          </a:p>
          <a:p>
            <a:r>
              <a:rPr lang="en-US" dirty="0">
                <a:ln w="0"/>
              </a:rPr>
              <a:t>     c.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mengikuti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pola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diramalkan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   (</a:t>
            </a:r>
            <a:r>
              <a:rPr lang="en-US" dirty="0" err="1">
                <a:ln w="0"/>
              </a:rPr>
              <a:t>hukum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arah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);</a:t>
            </a:r>
          </a:p>
          <a:p>
            <a:r>
              <a:rPr lang="en-US" dirty="0">
                <a:ln w="0"/>
              </a:rPr>
              <a:t>     d. </a:t>
            </a:r>
            <a:r>
              <a:rPr lang="en-US" dirty="0" err="1">
                <a:ln w="0"/>
              </a:rPr>
              <a:t>dimungkinkan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menentukan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norma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;</a:t>
            </a:r>
          </a:p>
          <a:p>
            <a:r>
              <a:rPr lang="en-US" dirty="0">
                <a:ln w="0"/>
              </a:rPr>
              <a:t>     e. </a:t>
            </a:r>
            <a:r>
              <a:rPr lang="en-US" dirty="0" err="1">
                <a:ln w="0"/>
              </a:rPr>
              <a:t>tiap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individu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berbeda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kecepatan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motoriknya</a:t>
            </a:r>
            <a:r>
              <a:rPr lang="en-US" dirty="0">
                <a:ln w="0"/>
              </a:rPr>
              <a:t>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03529-0C76-4323-AA92-E7B452EEF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907CF4-326C-4A7B-9AA9-6CA14EB7B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977DC6-26AD-4334-84AF-48E59CDE7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D08281-2583-423B-88E5-80212EAD3D25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85921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7137" y="1593882"/>
            <a:ext cx="6975565" cy="367023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3. </a:t>
            </a:r>
            <a:r>
              <a:rPr lang="en-US" b="1" dirty="0" err="1">
                <a:ln w="0"/>
              </a:rPr>
              <a:t>Tahap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perkembangan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dini</a:t>
            </a:r>
            <a:r>
              <a:rPr lang="en-US" b="1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Tahap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menurut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Mudjito</a:t>
            </a:r>
            <a:r>
              <a:rPr lang="en-US" dirty="0">
                <a:ln w="0"/>
              </a:rPr>
              <a:t> (2007) :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3 </a:t>
            </a:r>
            <a:r>
              <a:rPr lang="en-US" dirty="0" err="1">
                <a:ln w="0"/>
              </a:rPr>
              <a:t>Tahun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belum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berbeda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bayi</a:t>
            </a:r>
            <a:endParaRPr lang="en-US" dirty="0">
              <a:ln w="0"/>
            </a:endParaRPr>
          </a:p>
          <a:p>
            <a:pPr marL="342900" indent="-342900">
              <a:buFont typeface="+mj-lt"/>
              <a:buAutoNum type="alphaLcPeriod"/>
            </a:pPr>
            <a:endParaRPr lang="en-US" dirty="0">
              <a:ln w="0"/>
            </a:endParaRPr>
          </a:p>
          <a:p>
            <a:pPr marL="342900" indent="-342900">
              <a:buFont typeface="+mj-lt"/>
              <a:buAutoNum type="alphaLcPeriod"/>
            </a:pP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4 </a:t>
            </a:r>
            <a:r>
              <a:rPr lang="en-US" dirty="0" err="1">
                <a:ln w="0"/>
              </a:rPr>
              <a:t>Tahun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koordinasi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substansial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sudah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mengalami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kemajuan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gerakanya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lebih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cepat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bahkan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cenderung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sempurna</a:t>
            </a:r>
            <a:endParaRPr lang="en-US" dirty="0">
              <a:ln w="0"/>
            </a:endParaRPr>
          </a:p>
          <a:p>
            <a:pPr marL="342900" indent="-342900">
              <a:buFont typeface="+mj-lt"/>
              <a:buAutoNum type="alphaLcPeriod"/>
            </a:pPr>
            <a:endParaRPr lang="en-US" dirty="0">
              <a:ln w="0"/>
            </a:endParaRPr>
          </a:p>
          <a:p>
            <a:pPr marL="342900" indent="-342900">
              <a:buFont typeface="+mj-lt"/>
              <a:buAutoNum type="alphaLcPeriod"/>
            </a:pPr>
            <a:r>
              <a:rPr lang="en-US" dirty="0">
                <a:ln w="0"/>
              </a:rPr>
              <a:t>Pada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6 </a:t>
            </a:r>
            <a:r>
              <a:rPr lang="en-US" dirty="0" err="1">
                <a:ln w="0"/>
              </a:rPr>
              <a:t>tahun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bagaimana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menggunakan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jari-jari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pergelangan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tanganya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menggunakan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ujung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pensil</a:t>
            </a:r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65501-B5A4-45F5-A7EC-891FEC3AD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3271CC-1707-43E7-8394-3A4EF1DB5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7413BA-D978-4F8E-A36A-144195238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F3915F-55DB-4A15-8C8B-04FB317FF4FD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83313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78017" y="1994184"/>
            <a:ext cx="8653055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B. </a:t>
            </a:r>
            <a:r>
              <a:rPr lang="en-US" b="1" dirty="0" err="1">
                <a:ln w="0"/>
              </a:rPr>
              <a:t>Pengelolaan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Individu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dini</a:t>
            </a:r>
            <a:endParaRPr lang="en-US" b="1" dirty="0">
              <a:ln w="0"/>
            </a:endParaRPr>
          </a:p>
          <a:p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1. </a:t>
            </a:r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dini</a:t>
            </a:r>
            <a:endParaRPr lang="en-US" dirty="0">
              <a:ln w="0"/>
            </a:endParaRPr>
          </a:p>
          <a:p>
            <a:pPr marL="745331" indent="-272654">
              <a:buFont typeface="+mj-lt"/>
              <a:buAutoNum type="alphaLcParenR"/>
            </a:pPr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memfungsikan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otot-otot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kecil,misalnya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jari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tangan</a:t>
            </a:r>
            <a:endParaRPr lang="en-US" dirty="0">
              <a:ln w="0"/>
            </a:endParaRPr>
          </a:p>
          <a:p>
            <a:pPr marL="745331" indent="-272654">
              <a:buFont typeface="+mj-lt"/>
              <a:buAutoNum type="alphaLcParenR"/>
            </a:pPr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mengkoordinasikan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kecepatan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mata</a:t>
            </a:r>
            <a:endParaRPr lang="en-US" dirty="0">
              <a:ln w="0"/>
            </a:endParaRPr>
          </a:p>
          <a:p>
            <a:pPr marL="745331" indent="-272654">
              <a:buFont typeface="+mj-lt"/>
              <a:buAutoNum type="alphaLcParenR"/>
            </a:pPr>
            <a:r>
              <a:rPr lang="en-US" dirty="0">
                <a:ln w="0"/>
              </a:rPr>
              <a:t>    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mengendalikan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emosi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4558D0-7A5A-47BD-8C6B-A30CFCD4A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6FAED6-37CE-48FA-8D4F-D3BCDAF3F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900442-BF74-45B6-8C6F-6BC0AA340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C6697A-B7E3-4D09-86F5-8D9C2C707488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3898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01031" y="2642209"/>
            <a:ext cx="7666415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Fungsi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pengembangan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Motorik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halus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usia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dini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5331" indent="-342900">
              <a:buFont typeface="+mj-lt"/>
              <a:buAutoNum type="alphaLcParenR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Sebagai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alat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mengembangkan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keterampilan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gerak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kedua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tangan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5331" indent="-342900">
              <a:buFont typeface="+mj-lt"/>
              <a:buAutoNum type="alphaLcParenR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Sebagai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alat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mengembangkan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kecepatan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gerakan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5331" indent="-342900">
              <a:buFont typeface="+mj-lt"/>
              <a:buAutoNum type="alphaLcParenR"/>
            </a:pP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Sebagai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alat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untuk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melatih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penggunaan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emosi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70B69D-5C45-4E44-9846-3DD8C5745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503FD8-1E99-4FA6-961C-FEBC40375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A49846-89F7-4F89-8DBB-87B36CA78B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7C3921-2358-445F-A16B-709121F8426E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39672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71598" y="2097327"/>
            <a:ext cx="8896611" cy="311623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C. </a:t>
            </a:r>
            <a:r>
              <a:rPr lang="en-US" b="1" dirty="0" err="1">
                <a:ln w="0"/>
              </a:rPr>
              <a:t>Pengelolaan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kelas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dalam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pengembangan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motorik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halus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dini</a:t>
            </a:r>
            <a:r>
              <a:rPr lang="en-US" b="1" dirty="0">
                <a:ln w="0"/>
              </a:rPr>
              <a:t> </a:t>
            </a:r>
          </a:p>
          <a:p>
            <a:r>
              <a:rPr lang="en-US" dirty="0">
                <a:ln w="0"/>
              </a:rPr>
              <a:t>      </a:t>
            </a:r>
            <a:r>
              <a:rPr lang="en-US" dirty="0" err="1">
                <a:ln w="0"/>
              </a:rPr>
              <a:t>Beberapa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perlu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diperhatikan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halus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usia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dini</a:t>
            </a:r>
            <a:endParaRPr lang="en-US" dirty="0">
              <a:ln w="0"/>
            </a:endParaRPr>
          </a:p>
          <a:p>
            <a:r>
              <a:rPr lang="en-US" dirty="0">
                <a:ln w="0"/>
              </a:rPr>
              <a:t>      </a:t>
            </a:r>
            <a:r>
              <a:rPr lang="en-US" dirty="0" err="1">
                <a:ln w="0"/>
              </a:rPr>
              <a:t>sebagai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berikut</a:t>
            </a:r>
            <a:r>
              <a:rPr lang="en-US" dirty="0">
                <a:ln w="0"/>
              </a:rPr>
              <a:t> :</a:t>
            </a:r>
          </a:p>
          <a:p>
            <a:pPr marL="803672" indent="-342900">
              <a:buFont typeface="+mj-lt"/>
              <a:buAutoNum type="arabicPeriod"/>
            </a:pP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Sasaran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Alat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Bahan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Materi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Terkait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Tema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Sistematika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Kegiatan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Resiko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mungkin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terjadi</a:t>
            </a:r>
            <a:r>
              <a:rPr lang="en-US" dirty="0">
                <a:ln w="0"/>
              </a:rPr>
              <a:t> </a:t>
            </a:r>
          </a:p>
          <a:p>
            <a:pPr marL="803672" indent="-342900">
              <a:buFont typeface="+mj-lt"/>
              <a:buAutoNum type="arabicPeriod"/>
            </a:pPr>
            <a:r>
              <a:rPr lang="en-US" dirty="0" err="1">
                <a:ln w="0"/>
              </a:rPr>
              <a:t>Evaluasi</a:t>
            </a:r>
            <a:r>
              <a:rPr lang="en-US" dirty="0">
                <a:ln w="0"/>
              </a:rPr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A2AC38-A6C8-4FE6-98C2-6511D619A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54184C-39E1-4276-B2B5-B2C2E40A5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EE7CD2-DA94-4DD4-892C-B7A9C0DBA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EA7A2B-50BE-43B7-A7B7-2F9A098FF111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27821834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C00F4-06E9-43E3-AD97-88A857CEFA8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830</Words>
  <Application>Microsoft Office PowerPoint</Application>
  <PresentationFormat>Widescreen</PresentationFormat>
  <Paragraphs>136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Wingdings 3</vt:lpstr>
      <vt:lpstr>Wisp</vt:lpstr>
      <vt:lpstr> Pertemuan ke-4 dan 5 Strategi Umum dan Khusus Pengembangan Fisik Motorik AUD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Pemilihan Strategi dan Metode Pengembangan Motorik Halus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2024-07-21T15:56:34Z</dcterms:created>
  <dcterms:modified xsi:type="dcterms:W3CDTF">2024-07-21T16:09:31Z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