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5"/>
  </p:notesMasterIdLst>
  <p:sldIdLst>
    <p:sldId id="355" r:id="rId5"/>
    <p:sldId id="347" r:id="rId6"/>
    <p:sldId id="359" r:id="rId7"/>
    <p:sldId id="364" r:id="rId8"/>
    <p:sldId id="360" r:id="rId9"/>
    <p:sldId id="365" r:id="rId10"/>
    <p:sldId id="361" r:id="rId11"/>
    <p:sldId id="366" r:id="rId12"/>
    <p:sldId id="362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1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:a16="http://schemas.microsoft.com/office/drawing/2014/main" xmlns="" id="{A304D554-ECE0-DBE9-C274-0886FA747B54}"/>
              </a:ext>
            </a:extLst>
          </p:cNvPr>
          <p:cNvSpPr txBox="1"/>
          <p:nvPr/>
        </p:nvSpPr>
        <p:spPr>
          <a:xfrm flipH="1">
            <a:off x="1063229" y="2634902"/>
            <a:ext cx="100065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Pengantar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Mikrokontroler</a:t>
            </a:r>
            <a:endParaRPr lang="en-ID" sz="3600" b="1" i="0" u="none" strike="noStrike" cap="none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: Mikroprosesor dan 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Mikrokontroler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Pengampu	: Syahri Muharom</a:t>
            </a:r>
            <a:b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			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rief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4931788" cy="553998"/>
            <a:chOff x="5680459" y="1490186"/>
            <a:chExt cx="4931788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Arduino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553998"/>
            <a:chOff x="5680459" y="1490186"/>
            <a:chExt cx="4931788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Pengertian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Mikrokontroler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77BAFE-DBE5-4F13-9AC0-26A4FC2689D1}"/>
              </a:ext>
            </a:extLst>
          </p:cNvPr>
          <p:cNvGrpSpPr/>
          <p:nvPr/>
        </p:nvGrpSpPr>
        <p:grpSpPr>
          <a:xfrm>
            <a:off x="5692675" y="2575395"/>
            <a:ext cx="6051650" cy="830997"/>
            <a:chOff x="5680459" y="1351686"/>
            <a:chExt cx="6051650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38538C-6E3A-4B1A-8BFE-657AD74CA570}"/>
                </a:ext>
              </a:extLst>
            </p:cNvPr>
            <p:cNvSpPr txBox="1"/>
            <p:nvPr/>
          </p:nvSpPr>
          <p:spPr>
            <a:xfrm>
              <a:off x="6444083" y="1351686"/>
              <a:ext cx="5288026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Diagram Blok dan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Struktur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Mikrokontroler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553998"/>
            <a:chOff x="5680459" y="1490186"/>
            <a:chExt cx="4931788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Jenis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Jenis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Arduino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Mikrokontroler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yang </a:t>
            </a:r>
            <a:r>
              <a:rPr lang="en-US" sz="2000" dirty="0" err="1"/>
              <a:t>dikemas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chip IC (Integrated Circuit) dan </a:t>
            </a:r>
            <a:r>
              <a:rPr lang="en-US" sz="2000" dirty="0" err="1"/>
              <a:t>dirancang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 Pada </a:t>
            </a:r>
            <a:r>
              <a:rPr lang="en-US" sz="2000" dirty="0" err="1"/>
              <a:t>dasarnya</a:t>
            </a:r>
            <a:r>
              <a:rPr lang="en-US" sz="2000" dirty="0"/>
              <a:t>, </a:t>
            </a:r>
            <a:r>
              <a:rPr lang="en-US" sz="2000" dirty="0" err="1"/>
              <a:t>sebuah</a:t>
            </a:r>
            <a:r>
              <a:rPr lang="en-US" sz="2000" dirty="0"/>
              <a:t> IC </a:t>
            </a:r>
            <a:r>
              <a:rPr lang="en-US" sz="2000" dirty="0" err="1"/>
              <a:t>Mikrokontroler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Inti </a:t>
            </a:r>
            <a:r>
              <a:rPr lang="en-US" sz="2000" dirty="0" err="1"/>
              <a:t>Prosesor</a:t>
            </a:r>
            <a:r>
              <a:rPr lang="en-US" sz="2000" dirty="0"/>
              <a:t> (CPU), </a:t>
            </a:r>
            <a:r>
              <a:rPr lang="en-US" sz="2000" dirty="0" err="1"/>
              <a:t>Memori</a:t>
            </a:r>
            <a:r>
              <a:rPr lang="en-US" sz="2000" dirty="0"/>
              <a:t> (RAM dan ROM)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INPUT dan OUTPUT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diprogram</a:t>
            </a:r>
            <a:r>
              <a:rPr lang="en-US" sz="2000" dirty="0"/>
              <a:t>.</a:t>
            </a:r>
          </a:p>
        </p:txBody>
      </p:sp>
      <p:pic>
        <p:nvPicPr>
          <p:cNvPr id="1026" name="Picture 2" descr="ROCKWELL R65C02 R6512 R65C22 R65C24 R6551 R65C51 GTEmicro G65SC51 | eBay">
            <a:extLst>
              <a:ext uri="{FF2B5EF4-FFF2-40B4-BE49-F238E27FC236}">
                <a16:creationId xmlns:a16="http://schemas.microsoft.com/office/drawing/2014/main" xmlns="" id="{DFA763B1-3CDB-0245-AAB8-7D050298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15" y="3429000"/>
            <a:ext cx="3930770" cy="294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Diagram Blok dan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Mikrokontroler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109" y="1997558"/>
            <a:ext cx="4315691" cy="414496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CPU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1600" dirty="0"/>
              <a:t>CPU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otak</a:t>
            </a:r>
            <a:r>
              <a:rPr lang="en-US" sz="1600" dirty="0"/>
              <a:t> </a:t>
            </a:r>
            <a:r>
              <a:rPr lang="en-US" sz="1600" dirty="0" err="1"/>
              <a:t>mikrokontroler</a:t>
            </a:r>
            <a:r>
              <a:rPr lang="en-US" sz="1600" dirty="0"/>
              <a:t>. CPU </a:t>
            </a:r>
            <a:r>
              <a:rPr lang="en-US" sz="1600" dirty="0" err="1"/>
              <a:t>bertanggung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instruksi</a:t>
            </a:r>
            <a:r>
              <a:rPr lang="en-US" sz="1600" dirty="0"/>
              <a:t> (fetch), </a:t>
            </a:r>
            <a:r>
              <a:rPr lang="en-US" sz="1600" dirty="0" err="1"/>
              <a:t>menerjemahkannya</a:t>
            </a:r>
            <a:r>
              <a:rPr lang="en-US" sz="1600" dirty="0"/>
              <a:t> (decode),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dieksekusi</a:t>
            </a:r>
            <a:r>
              <a:rPr lang="en-US" sz="1600" dirty="0"/>
              <a:t> (execute).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CPU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dan </a:t>
            </a:r>
            <a:r>
              <a:rPr lang="en-US" sz="1600" dirty="0" err="1"/>
              <a:t>mendekode</a:t>
            </a:r>
            <a:r>
              <a:rPr lang="en-US" sz="1600" dirty="0"/>
              <a:t> </a:t>
            </a:r>
            <a:r>
              <a:rPr lang="en-US" sz="1600" dirty="0" err="1"/>
              <a:t>instruksi</a:t>
            </a:r>
            <a:r>
              <a:rPr lang="en-US" sz="1600" dirty="0"/>
              <a:t>. </a:t>
            </a:r>
            <a:r>
              <a:rPr lang="en-US" sz="1600" dirty="0" err="1"/>
              <a:t>Instruksi</a:t>
            </a:r>
            <a:r>
              <a:rPr lang="en-US" sz="1600" dirty="0"/>
              <a:t> yang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memori</a:t>
            </a:r>
            <a:r>
              <a:rPr lang="en-US" sz="1600" dirty="0"/>
              <a:t> program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diterjemahkan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decode oleh CPU </a:t>
            </a:r>
            <a:r>
              <a:rPr lang="en-US" sz="1600" dirty="0" err="1"/>
              <a:t>tersebut</a:t>
            </a:r>
            <a:r>
              <a:rPr lang="en-US" sz="1600" dirty="0"/>
              <a:t>.</a:t>
            </a:r>
          </a:p>
          <a:p>
            <a:r>
              <a:rPr lang="en-US" sz="2000" dirty="0" err="1"/>
              <a:t>Memori</a:t>
            </a:r>
            <a:r>
              <a:rPr lang="en-US" sz="2000" dirty="0"/>
              <a:t> (</a:t>
            </a:r>
            <a:r>
              <a:rPr lang="en-US" sz="2000" dirty="0" err="1"/>
              <a:t>Penyimpanan</a:t>
            </a:r>
            <a:r>
              <a:rPr lang="en-US" sz="2000" dirty="0"/>
              <a:t>)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1600" dirty="0" err="1"/>
              <a:t>Memori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menyimpan</a:t>
            </a:r>
            <a:r>
              <a:rPr lang="en-US" sz="1600" dirty="0"/>
              <a:t> data dan program.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mikrokontroler</a:t>
            </a:r>
            <a:r>
              <a:rPr lang="en-US" sz="1600" dirty="0"/>
              <a:t>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sejumlah</a:t>
            </a:r>
            <a:r>
              <a:rPr lang="en-US" sz="1600" dirty="0"/>
              <a:t> RAM dan ROM (EEPROM, EPROM dan lain-</a:t>
            </a:r>
            <a:r>
              <a:rPr lang="en-US" sz="1600" dirty="0" err="1"/>
              <a:t>lainnya</a:t>
            </a:r>
            <a:r>
              <a:rPr lang="en-US" sz="1600" dirty="0"/>
              <a:t>)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memori</a:t>
            </a:r>
            <a:r>
              <a:rPr lang="en-US" sz="1600" dirty="0"/>
              <a:t> flash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menyimpan</a:t>
            </a:r>
            <a:r>
              <a:rPr lang="en-US" sz="1600" dirty="0"/>
              <a:t> </a:t>
            </a:r>
            <a:r>
              <a:rPr lang="en-US" sz="1600" dirty="0" err="1"/>
              <a:t>kode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program (source code program).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9A4B02-EB8C-B82F-DB64-7DFF63E6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47" y="2140671"/>
            <a:ext cx="6454364" cy="385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3BF5FBB5-B165-F1EC-28EA-67EA1DF4C50C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Diagram Blok dan </a:t>
            </a:r>
            <a:r>
              <a:rPr lang="en-US" sz="3600" dirty="0" err="1"/>
              <a:t>Struktur</a:t>
            </a:r>
            <a:r>
              <a:rPr lang="en-US" sz="3600" dirty="0"/>
              <a:t> </a:t>
            </a:r>
            <a:r>
              <a:rPr lang="en-US" sz="3600" dirty="0" err="1"/>
              <a:t>Mikrokontroler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7A30F0-4E99-0355-44A2-E00ACE12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47" y="2140671"/>
            <a:ext cx="6454364" cy="385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E85B0F31-CD52-2AAF-8EEA-1DAA3230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109" y="1997558"/>
            <a:ext cx="4315691" cy="4342857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Port INPUT / OUTPUT </a:t>
            </a:r>
            <a:r>
              <a:rPr lang="en-US" sz="2000" dirty="0" err="1"/>
              <a:t>Paralel</a:t>
            </a:r>
            <a:endParaRPr lang="en-US" sz="2000" dirty="0"/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en-US" sz="1500" dirty="0"/>
              <a:t>Port Input / Output </a:t>
            </a:r>
            <a:r>
              <a:rPr lang="en-US" sz="1500" dirty="0" err="1"/>
              <a:t>paralel</a:t>
            </a:r>
            <a:r>
              <a:rPr lang="en-US" sz="1500" dirty="0"/>
              <a:t> </a:t>
            </a:r>
            <a:r>
              <a:rPr lang="en-US" sz="1500" dirty="0" err="1"/>
              <a:t>digunakan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mendorong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menghubungkan</a:t>
            </a:r>
            <a:r>
              <a:rPr lang="en-US" sz="1500" dirty="0"/>
              <a:t> </a:t>
            </a:r>
            <a:r>
              <a:rPr lang="en-US" sz="1500" dirty="0" err="1"/>
              <a:t>berbagai</a:t>
            </a:r>
            <a:r>
              <a:rPr lang="en-US" sz="1500" dirty="0"/>
              <a:t> </a:t>
            </a:r>
            <a:r>
              <a:rPr lang="en-US" sz="1500" dirty="0" err="1"/>
              <a:t>perangkat</a:t>
            </a:r>
            <a:r>
              <a:rPr lang="en-US" sz="1500" dirty="0"/>
              <a:t> </a:t>
            </a:r>
            <a:r>
              <a:rPr lang="en-US" sz="1500" dirty="0" err="1"/>
              <a:t>seperti</a:t>
            </a:r>
            <a:r>
              <a:rPr lang="en-US" sz="1500" dirty="0"/>
              <a:t> LCD, LED, printer, </a:t>
            </a:r>
            <a:r>
              <a:rPr lang="en-US" sz="1500" dirty="0" err="1"/>
              <a:t>memori</a:t>
            </a:r>
            <a:r>
              <a:rPr lang="en-US" sz="1500" dirty="0"/>
              <a:t> dan </a:t>
            </a:r>
            <a:r>
              <a:rPr lang="en-US" sz="1500" dirty="0" err="1"/>
              <a:t>perangkat</a:t>
            </a:r>
            <a:r>
              <a:rPr lang="en-US" sz="1500" dirty="0"/>
              <a:t> INPUT/OUTPUT </a:t>
            </a:r>
            <a:r>
              <a:rPr lang="en-US" sz="1500" dirty="0" err="1"/>
              <a:t>lainnya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</a:t>
            </a:r>
            <a:r>
              <a:rPr lang="en-US" sz="1500" dirty="0" err="1"/>
              <a:t>mikrokontroler</a:t>
            </a:r>
            <a:r>
              <a:rPr lang="en-US" sz="1500" dirty="0"/>
              <a:t>.</a:t>
            </a:r>
          </a:p>
          <a:p>
            <a:r>
              <a:rPr lang="en-US" sz="2000" dirty="0"/>
              <a:t>Port Serial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1600" dirty="0"/>
              <a:t>Port serial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antarmuka</a:t>
            </a:r>
            <a:r>
              <a:rPr lang="en-US" sz="1600" dirty="0"/>
              <a:t> serial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mikrokontroler</a:t>
            </a:r>
            <a:r>
              <a:rPr lang="en-US" sz="1600" dirty="0"/>
              <a:t> dan </a:t>
            </a:r>
            <a:r>
              <a:rPr lang="en-US" sz="1600" dirty="0" err="1"/>
              <a:t>periferal</a:t>
            </a:r>
            <a:r>
              <a:rPr lang="en-US" sz="1600" dirty="0"/>
              <a:t> lain </a:t>
            </a:r>
            <a:r>
              <a:rPr lang="en-US" sz="1600" dirty="0" err="1"/>
              <a:t>seperti</a:t>
            </a:r>
            <a:r>
              <a:rPr lang="en-US" sz="1600" dirty="0"/>
              <a:t> port </a:t>
            </a:r>
            <a:r>
              <a:rPr lang="en-US" sz="1600" dirty="0" err="1"/>
              <a:t>paralel</a:t>
            </a:r>
            <a:r>
              <a:rPr lang="en-US" sz="1600" dirty="0"/>
              <a:t>.</a:t>
            </a:r>
          </a:p>
          <a:p>
            <a:r>
              <a:rPr lang="en-US" sz="2000" dirty="0"/>
              <a:t>Timer dan Counter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1600" dirty="0"/>
              <a:t>Timer dan Counter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pengaturan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dan </a:t>
            </a:r>
            <a:r>
              <a:rPr lang="en-US" sz="1600" dirty="0" err="1"/>
              <a:t>penghitungan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mikrokontroler</a:t>
            </a:r>
            <a:r>
              <a:rPr lang="en-US" sz="1600" dirty="0"/>
              <a:t>. </a:t>
            </a:r>
            <a:r>
              <a:rPr lang="en-US" sz="1600" dirty="0" err="1"/>
              <a:t>Operasi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di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jam, </a:t>
            </a:r>
            <a:r>
              <a:rPr lang="en-US" sz="1600" dirty="0" err="1"/>
              <a:t>modulasi</a:t>
            </a:r>
            <a:r>
              <a:rPr lang="en-US" sz="1600" dirty="0"/>
              <a:t>, </a:t>
            </a:r>
            <a:r>
              <a:rPr lang="en-US" sz="1600" dirty="0" err="1"/>
              <a:t>pembangkitan</a:t>
            </a:r>
            <a:r>
              <a:rPr lang="en-US" sz="1600" dirty="0"/>
              <a:t> </a:t>
            </a:r>
            <a:r>
              <a:rPr lang="en-US" sz="1600" dirty="0" err="1"/>
              <a:t>pulsa</a:t>
            </a:r>
            <a:r>
              <a:rPr lang="en-US" sz="1600" dirty="0"/>
              <a:t>, </a:t>
            </a:r>
            <a:r>
              <a:rPr lang="en-US" sz="1600" dirty="0" err="1"/>
              <a:t>pengukuran</a:t>
            </a:r>
            <a:r>
              <a:rPr lang="en-US" sz="1600" dirty="0"/>
              <a:t> </a:t>
            </a:r>
            <a:r>
              <a:rPr lang="en-US" sz="1600" dirty="0" err="1"/>
              <a:t>frekuensi</a:t>
            </a:r>
            <a:r>
              <a:rPr lang="en-US" sz="1600" dirty="0"/>
              <a:t>, </a:t>
            </a:r>
            <a:r>
              <a:rPr lang="en-US" sz="1600" dirty="0" err="1"/>
              <a:t>osilasi</a:t>
            </a:r>
            <a:r>
              <a:rPr lang="en-US" sz="1600" dirty="0"/>
              <a:t>, dan lain </a:t>
            </a:r>
            <a:r>
              <a:rPr lang="en-US" sz="1600" dirty="0" err="1"/>
              <a:t>sebagainya</a:t>
            </a:r>
            <a:r>
              <a:rPr lang="en-US" sz="1600" dirty="0"/>
              <a:t>. Bagian </a:t>
            </a:r>
            <a:r>
              <a:rPr lang="en-US" sz="1600" dirty="0" err="1"/>
              <a:t>ini</a:t>
            </a:r>
            <a:r>
              <a:rPr lang="en-US" sz="1600" dirty="0"/>
              <a:t> juga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menghitung</a:t>
            </a:r>
            <a:r>
              <a:rPr lang="en-US" sz="1600" dirty="0"/>
              <a:t> </a:t>
            </a:r>
            <a:r>
              <a:rPr lang="en-US" sz="1600" dirty="0" err="1"/>
              <a:t>pulsa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D1C64FE8-A31D-74E7-7B98-684EA3827DB0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Diagram Blok dan </a:t>
            </a:r>
            <a:r>
              <a:rPr lang="en-US" sz="3600" dirty="0" err="1"/>
              <a:t>Struktur</a:t>
            </a:r>
            <a:r>
              <a:rPr lang="en-US" sz="3600" dirty="0"/>
              <a:t> </a:t>
            </a:r>
            <a:r>
              <a:rPr lang="en-US" sz="3600" dirty="0" err="1"/>
              <a:t>Mikrokontroler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EAA39C-CCD7-CB28-116A-3B1BCD38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47" y="2140671"/>
            <a:ext cx="6454364" cy="385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45EF712F-38A7-B3B5-661D-29AA14EF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109" y="1997558"/>
            <a:ext cx="4315691" cy="4144963"/>
          </a:xfrm>
        </p:spPr>
        <p:txBody>
          <a:bodyPr>
            <a:normAutofit/>
          </a:bodyPr>
          <a:lstStyle/>
          <a:p>
            <a:r>
              <a:rPr lang="en-US" sz="2000" dirty="0"/>
              <a:t>Analog to Digital Converter (ADC)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US" sz="1400" dirty="0" err="1"/>
              <a:t>Konverter</a:t>
            </a:r>
            <a:r>
              <a:rPr lang="en-US" sz="1400" dirty="0"/>
              <a:t> ADC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dirty="0" err="1"/>
              <a:t>sinyal</a:t>
            </a:r>
            <a:r>
              <a:rPr lang="en-US" sz="1400" dirty="0"/>
              <a:t> analog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digital. </a:t>
            </a:r>
            <a:r>
              <a:rPr lang="en-US" sz="1400" dirty="0" err="1"/>
              <a:t>Sinyal</a:t>
            </a:r>
            <a:r>
              <a:rPr lang="en-US" sz="1400" dirty="0"/>
              <a:t> input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konverter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analog (</a:t>
            </a:r>
            <a:r>
              <a:rPr lang="en-US" sz="1400" dirty="0" err="1"/>
              <a:t>misalnya</a:t>
            </a:r>
            <a:r>
              <a:rPr lang="en-US" sz="1400" dirty="0"/>
              <a:t> Output </a:t>
            </a:r>
            <a:r>
              <a:rPr lang="en-US" sz="1400" dirty="0" err="1"/>
              <a:t>dari</a:t>
            </a:r>
            <a:r>
              <a:rPr lang="en-US" sz="1400" dirty="0"/>
              <a:t> Sensor)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r>
              <a:rPr lang="en-US" sz="1400" dirty="0" err="1"/>
              <a:t>Outputnya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digital. </a:t>
            </a:r>
          </a:p>
          <a:p>
            <a:r>
              <a:rPr lang="en-US" sz="2000" dirty="0"/>
              <a:t>Digital to Analog Converter (DAC)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US" sz="1400" dirty="0"/>
              <a:t>DAC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operasi</a:t>
            </a:r>
            <a:r>
              <a:rPr lang="en-US" sz="1400" dirty="0"/>
              <a:t> </a:t>
            </a:r>
            <a:r>
              <a:rPr lang="en-US" sz="1400" dirty="0" err="1"/>
              <a:t>pembalikan</a:t>
            </a:r>
            <a:r>
              <a:rPr lang="en-US" sz="1400" dirty="0"/>
              <a:t> </a:t>
            </a:r>
            <a:r>
              <a:rPr lang="en-US" sz="1400" dirty="0" err="1"/>
              <a:t>konversi</a:t>
            </a:r>
            <a:r>
              <a:rPr lang="en-US" sz="1400" dirty="0"/>
              <a:t> ADC. DAC </a:t>
            </a:r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dirty="0" err="1"/>
              <a:t>sinyal</a:t>
            </a:r>
            <a:r>
              <a:rPr lang="en-US" sz="1400" dirty="0"/>
              <a:t> digital </a:t>
            </a:r>
            <a:r>
              <a:rPr lang="en-US" sz="1400" dirty="0" err="1"/>
              <a:t>menjadi</a:t>
            </a:r>
            <a:r>
              <a:rPr lang="en-US" sz="1400" dirty="0"/>
              <a:t> format analog.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mengendalikan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analog </a:t>
            </a:r>
            <a:r>
              <a:rPr lang="en-US" sz="1400" dirty="0" err="1"/>
              <a:t>seperti</a:t>
            </a:r>
            <a:r>
              <a:rPr lang="en-US" sz="1400" dirty="0"/>
              <a:t> motor DC dan lain </a:t>
            </a:r>
            <a:r>
              <a:rPr lang="en-US" sz="1400" dirty="0" err="1"/>
              <a:t>sebagainya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56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4DD86B5D-AFBD-CDD8-D94F-F75FF8F173CF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Diagram Blok dan </a:t>
            </a:r>
            <a:r>
              <a:rPr lang="en-US" sz="3600" dirty="0" err="1"/>
              <a:t>Struktur</a:t>
            </a:r>
            <a:r>
              <a:rPr lang="en-US" sz="3600" dirty="0"/>
              <a:t> </a:t>
            </a:r>
            <a:r>
              <a:rPr lang="en-US" sz="3600" dirty="0" err="1"/>
              <a:t>Mikrokontroler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B154A-AA77-E9DF-49E0-1421FC7C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47" y="2140671"/>
            <a:ext cx="6454364" cy="385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E5E23DEC-F3B1-8F36-6521-C9FA5E1B9F9B}"/>
              </a:ext>
            </a:extLst>
          </p:cNvPr>
          <p:cNvSpPr txBox="1">
            <a:spLocks/>
          </p:cNvSpPr>
          <p:nvPr/>
        </p:nvSpPr>
        <p:spPr>
          <a:xfrm>
            <a:off x="7038109" y="1997558"/>
            <a:ext cx="4315691" cy="4144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Interrupt Control</a:t>
            </a:r>
          </a:p>
          <a:p>
            <a:pPr lvl="1" algn="just">
              <a:lnSpc>
                <a:spcPct val="120000"/>
              </a:lnSpc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interupsi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Interrupt Control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interupsi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penundaan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. Interrupt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diaktifkan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pin interrupt)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internal (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interupsi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pemrograman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Special Functioning Block</a:t>
            </a:r>
          </a:p>
          <a:p>
            <a:pPr lvl="1" algn="just">
              <a:lnSpc>
                <a:spcPct val="100000"/>
              </a:lnSpc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Mikrokontroler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Robotik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pengontrol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port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dinamakan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Blok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51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DA3AB68-79E7-5806-CFA9-B7674359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2F02086-99FC-4793-12A4-12E74664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25052"/>
            <a:ext cx="5157787" cy="823912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Arduino 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5A7657E-4613-97F7-AA61-8A5B0C50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1138"/>
            <a:ext cx="5157787" cy="2926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Arduino </a:t>
            </a:r>
            <a:r>
              <a:rPr lang="en-US" sz="1400" dirty="0" err="1"/>
              <a:t>adalah</a:t>
            </a:r>
            <a:r>
              <a:rPr lang="en-US" sz="1400" dirty="0"/>
              <a:t> platform </a:t>
            </a:r>
            <a:r>
              <a:rPr lang="en-US" sz="1400" dirty="0" err="1"/>
              <a:t>mikrokontroler</a:t>
            </a:r>
            <a:r>
              <a:rPr lang="en-US" sz="1400" dirty="0"/>
              <a:t> open-source yang </a:t>
            </a:r>
            <a:r>
              <a:rPr lang="en-US" sz="1400" dirty="0" err="1"/>
              <a:t>dirancang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memudahkan</a:t>
            </a:r>
            <a:r>
              <a:rPr lang="en-US" sz="1400" dirty="0"/>
              <a:t> </a:t>
            </a:r>
            <a:r>
              <a:rPr lang="en-US" sz="1400" dirty="0" err="1"/>
              <a:t>pengembangan</a:t>
            </a:r>
            <a:r>
              <a:rPr lang="en-US" sz="1400" dirty="0"/>
              <a:t> </a:t>
            </a:r>
            <a:r>
              <a:rPr lang="en-US" sz="1400" dirty="0" err="1"/>
              <a:t>proyek</a:t>
            </a:r>
            <a:r>
              <a:rPr lang="en-US" sz="1400" dirty="0"/>
              <a:t> </a:t>
            </a:r>
            <a:r>
              <a:rPr lang="en-US" sz="1400" dirty="0" err="1"/>
              <a:t>elektronik</a:t>
            </a:r>
            <a:r>
              <a:rPr lang="en-US" sz="1400" dirty="0"/>
              <a:t>. Arduino </a:t>
            </a: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dan </a:t>
            </a:r>
            <a:r>
              <a:rPr lang="en-US" sz="1400" dirty="0" err="1"/>
              <a:t>mengontrol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elektronik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hardware dan software yang </a:t>
            </a:r>
            <a:r>
              <a:rPr lang="en-US" sz="1400" dirty="0" err="1"/>
              <a:t>tersedia</a:t>
            </a:r>
            <a:r>
              <a:rPr lang="en-US" sz="1400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8B1CEDC-1C7E-BBAE-C871-842FB3D6E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25052"/>
            <a:ext cx="5183188" cy="823912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Utama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7200719C-9F67-62F3-759D-1E79BF49E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1138"/>
            <a:ext cx="5183188" cy="2926216"/>
          </a:xfrm>
        </p:spPr>
        <p:txBody>
          <a:bodyPr>
            <a:normAutofit/>
          </a:bodyPr>
          <a:lstStyle/>
          <a:p>
            <a:r>
              <a:rPr lang="en-US" sz="1400" dirty="0" err="1"/>
              <a:t>Mikrokontroler</a:t>
            </a:r>
            <a:endParaRPr lang="en-US" sz="1400" dirty="0"/>
          </a:p>
          <a:p>
            <a:r>
              <a:rPr lang="en-US" sz="1400" dirty="0"/>
              <a:t>Pin Input/Output</a:t>
            </a:r>
          </a:p>
          <a:p>
            <a:r>
              <a:rPr lang="en-US" sz="1400" dirty="0" err="1"/>
              <a:t>Papan</a:t>
            </a:r>
            <a:r>
              <a:rPr lang="en-US" sz="1400" dirty="0"/>
              <a:t> </a:t>
            </a:r>
            <a:r>
              <a:rPr lang="en-US" sz="1400" dirty="0" err="1"/>
              <a:t>Sirkuit</a:t>
            </a:r>
            <a:endParaRPr lang="en-US" sz="1400" dirty="0"/>
          </a:p>
          <a:p>
            <a:r>
              <a:rPr lang="en-US" sz="1400" dirty="0" err="1"/>
              <a:t>Konektor</a:t>
            </a:r>
            <a:r>
              <a:rPr lang="en-US" sz="1400" dirty="0"/>
              <a:t> USB</a:t>
            </a:r>
          </a:p>
          <a:p>
            <a:r>
              <a:rPr lang="en-US" sz="1400" dirty="0" err="1"/>
              <a:t>Catu</a:t>
            </a:r>
            <a:r>
              <a:rPr lang="en-US" sz="1400" dirty="0"/>
              <a:t> Daya</a:t>
            </a:r>
          </a:p>
          <a:p>
            <a:r>
              <a:rPr lang="en-US" sz="1400" dirty="0" err="1"/>
              <a:t>Konektor</a:t>
            </a:r>
            <a:r>
              <a:rPr lang="en-US" sz="1400" dirty="0"/>
              <a:t> Listrik</a:t>
            </a:r>
          </a:p>
          <a:p>
            <a:r>
              <a:rPr lang="en-US" sz="1400" dirty="0"/>
              <a:t>Kristal </a:t>
            </a:r>
            <a:r>
              <a:rPr lang="en-US" sz="1400" dirty="0" err="1"/>
              <a:t>Osilator</a:t>
            </a:r>
            <a:endParaRPr lang="en-US" sz="1400" dirty="0"/>
          </a:p>
          <a:p>
            <a:r>
              <a:rPr lang="en-US" sz="1400" dirty="0" err="1"/>
              <a:t>Tombol</a:t>
            </a:r>
            <a:r>
              <a:rPr lang="en-US" sz="1400" dirty="0"/>
              <a:t> Reset</a:t>
            </a:r>
          </a:p>
          <a:p>
            <a:r>
              <a:rPr lang="en-US" sz="1400" dirty="0" err="1"/>
              <a:t>Indikator</a:t>
            </a:r>
            <a:r>
              <a:rPr lang="en-US" sz="1400" dirty="0"/>
              <a:t> LED</a:t>
            </a:r>
          </a:p>
        </p:txBody>
      </p:sp>
      <p:pic>
        <p:nvPicPr>
          <p:cNvPr id="12" name="Picture 11" descr="A blue circuit board with many small chips&#10;&#10;Description automatically generated">
            <a:extLst>
              <a:ext uri="{FF2B5EF4-FFF2-40B4-BE49-F238E27FC236}">
                <a16:creationId xmlns:a16="http://schemas.microsoft.com/office/drawing/2014/main" xmlns="" id="{16DED6D7-A2A9-A646-C703-27301D30F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25" y="4113559"/>
            <a:ext cx="3190944" cy="214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15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966BA38C-6787-7DEA-09EE-185570D6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Arduino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CFD06F0-CAC9-0072-4110-5ED7BA61A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451" y="2989942"/>
            <a:ext cx="2838450" cy="30967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Mega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Nano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Leonardo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MKR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Yun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Nano 33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Pro Mini</a:t>
            </a:r>
          </a:p>
        </p:txBody>
      </p:sp>
      <p:pic>
        <p:nvPicPr>
          <p:cNvPr id="2050" name="Picture 2" descr="Comparación entre placas Arduino | Libros de arduino, Arduino, Arduino ...">
            <a:extLst>
              <a:ext uri="{FF2B5EF4-FFF2-40B4-BE49-F238E27FC236}">
                <a16:creationId xmlns:a16="http://schemas.microsoft.com/office/drawing/2014/main" xmlns="" id="{044E9EC3-2B01-CDBC-714F-3E1E52793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01" y="1204913"/>
            <a:ext cx="6058373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96355E5D-5993-D7CE-4123-296FD8390182}"/>
              </a:ext>
            </a:extLst>
          </p:cNvPr>
          <p:cNvSpPr txBox="1">
            <a:spLocks/>
          </p:cNvSpPr>
          <p:nvPr/>
        </p:nvSpPr>
        <p:spPr>
          <a:xfrm>
            <a:off x="2705776" y="2989942"/>
            <a:ext cx="2838450" cy="30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</a:t>
            </a:r>
            <a:r>
              <a:rPr lang="en-US" dirty="0" err="1"/>
              <a:t>Esplora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</a:t>
            </a:r>
            <a:r>
              <a:rPr lang="en-US" dirty="0" err="1"/>
              <a:t>LilyPad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Arduino Robot</a:t>
            </a:r>
          </a:p>
        </p:txBody>
      </p:sp>
    </p:spTree>
    <p:extLst>
      <p:ext uri="{BB962C8B-B14F-4D97-AF65-F5344CB8AC3E}">
        <p14:creationId xmlns:p14="http://schemas.microsoft.com/office/powerpoint/2010/main" val="31905051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488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Montserrat ExtraBold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Pengertian Mikrokontroler</vt:lpstr>
      <vt:lpstr>Diagram Blok dan Struktur Mikrokontroler</vt:lpstr>
      <vt:lpstr>PowerPoint Presentation</vt:lpstr>
      <vt:lpstr>PowerPoint Presentation</vt:lpstr>
      <vt:lpstr>PowerPoint Presentation</vt:lpstr>
      <vt:lpstr>Arduino</vt:lpstr>
      <vt:lpstr>Jenis Jenis Arduino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97</cp:revision>
  <dcterms:created xsi:type="dcterms:W3CDTF">2020-01-20T05:08:25Z</dcterms:created>
  <dcterms:modified xsi:type="dcterms:W3CDTF">2024-08-21T03:05:03Z</dcterms:modified>
</cp:coreProperties>
</file>