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Lst>
  <p:sldSz cx="18288000" cy="10287000"/>
  <p:notesSz cx="6858000" cy="9144000"/>
  <p:embeddedFontLst>
    <p:embeddedFont>
      <p:font typeface="Glacial Indifference Bold" charset="1" panose="00000800000000000000"/>
      <p:regular r:id="rId11"/>
    </p:embeddedFont>
    <p:embeddedFont>
      <p:font typeface="Glacial Indifference" charset="1" panose="00000000000000000000"/>
      <p:regular r:id="rId12"/>
    </p:embeddedFont>
    <p:embeddedFont>
      <p:font typeface="Open Sans Bold" charset="1" panose="020B0806030504020204"/>
      <p:regular r:id="rId1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 Id="rId4" Target="../media/image9.png" Type="http://schemas.openxmlformats.org/officeDocument/2006/relationships/image"/><Relationship Id="rId5" Target="../media/image10.svg" Type="http://schemas.openxmlformats.org/officeDocument/2006/relationships/image"/><Relationship Id="rId6" Target="../media/image13.png" Type="http://schemas.openxmlformats.org/officeDocument/2006/relationships/image"/><Relationship Id="rId7" Target="../media/image1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5.png" Type="http://schemas.openxmlformats.org/officeDocument/2006/relationships/image"/><Relationship Id="rId3" Target="../media/image16.svg" Type="http://schemas.openxmlformats.org/officeDocument/2006/relationships/image"/><Relationship Id="rId4" Target="../media/image17.png" Type="http://schemas.openxmlformats.org/officeDocument/2006/relationships/image"/><Relationship Id="rId5" Target="../media/image18.svg" Type="http://schemas.openxmlformats.org/officeDocument/2006/relationships/image"/><Relationship Id="rId6" Target="../media/image19.png" Type="http://schemas.openxmlformats.org/officeDocument/2006/relationships/image"/><Relationship Id="rId7" Target="../media/image20.svg" Type="http://schemas.openxmlformats.org/officeDocument/2006/relationships/image"/><Relationship Id="rId8" Target="../media/image21.png" Type="http://schemas.openxmlformats.org/officeDocument/2006/relationships/image"/><Relationship Id="rId9" Target="../media/image22.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3.png" Type="http://schemas.openxmlformats.org/officeDocument/2006/relationships/image"/><Relationship Id="rId3" Target="../media/image24.svg" Type="http://schemas.openxmlformats.org/officeDocument/2006/relationships/image"/><Relationship Id="rId4" Target="../media/image25.png" Type="http://schemas.openxmlformats.org/officeDocument/2006/relationships/image"/><Relationship Id="rId5" Target="../media/image26.svg" Type="http://schemas.openxmlformats.org/officeDocument/2006/relationships/image"/><Relationship Id="rId6" Target="../media/image27.png" Type="http://schemas.openxmlformats.org/officeDocument/2006/relationships/image"/><Relationship Id="rId7" Target="../media/image28.svg" Type="http://schemas.openxmlformats.org/officeDocument/2006/relationships/image"/><Relationship Id="rId8" Target="../media/image29.png" Type="http://schemas.openxmlformats.org/officeDocument/2006/relationships/image"/><Relationship Id="rId9" Target="../media/image30.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2939515" y="6668606"/>
            <a:ext cx="5348485" cy="3618394"/>
            <a:chOff x="0" y="0"/>
            <a:chExt cx="1408655" cy="952993"/>
          </a:xfrm>
        </p:grpSpPr>
        <p:sp>
          <p:nvSpPr>
            <p:cNvPr name="Freeform 3" id="3"/>
            <p:cNvSpPr/>
            <p:nvPr/>
          </p:nvSpPr>
          <p:spPr>
            <a:xfrm flipH="false" flipV="false" rot="0">
              <a:off x="0" y="0"/>
              <a:ext cx="1408655" cy="952993"/>
            </a:xfrm>
            <a:custGeom>
              <a:avLst/>
              <a:gdLst/>
              <a:ahLst/>
              <a:cxnLst/>
              <a:rect r="r" b="b" t="t" l="l"/>
              <a:pathLst>
                <a:path h="952993" w="1408655">
                  <a:moveTo>
                    <a:pt x="0" y="0"/>
                  </a:moveTo>
                  <a:lnTo>
                    <a:pt x="1408655" y="0"/>
                  </a:lnTo>
                  <a:lnTo>
                    <a:pt x="1408655" y="952993"/>
                  </a:lnTo>
                  <a:lnTo>
                    <a:pt x="0" y="952993"/>
                  </a:lnTo>
                  <a:close/>
                </a:path>
              </a:pathLst>
            </a:custGeom>
            <a:solidFill>
              <a:srgbClr val="E4E4E4"/>
            </a:solidFill>
          </p:spPr>
        </p:sp>
        <p:sp>
          <p:nvSpPr>
            <p:cNvPr name="TextBox 4" id="4"/>
            <p:cNvSpPr txBox="true"/>
            <p:nvPr/>
          </p:nvSpPr>
          <p:spPr>
            <a:xfrm>
              <a:off x="0" y="-38100"/>
              <a:ext cx="1408655" cy="991093"/>
            </a:xfrm>
            <a:prstGeom prst="rect">
              <a:avLst/>
            </a:prstGeom>
          </p:spPr>
          <p:txBody>
            <a:bodyPr anchor="ctr" rtlCol="false" tIns="50800" lIns="50800" bIns="50800" rIns="50800"/>
            <a:lstStyle/>
            <a:p>
              <a:pPr algn="ctr">
                <a:lnSpc>
                  <a:spcPts val="2659"/>
                </a:lnSpc>
              </a:pPr>
            </a:p>
          </p:txBody>
        </p:sp>
      </p:grpSp>
      <p:sp>
        <p:nvSpPr>
          <p:cNvPr name="Freeform 5" id="5"/>
          <p:cNvSpPr/>
          <p:nvPr/>
        </p:nvSpPr>
        <p:spPr>
          <a:xfrm flipH="false" flipV="false" rot="0">
            <a:off x="16183514" y="2901658"/>
            <a:ext cx="1327633" cy="1327633"/>
          </a:xfrm>
          <a:custGeom>
            <a:avLst/>
            <a:gdLst/>
            <a:ahLst/>
            <a:cxnLst/>
            <a:rect r="r" b="b" t="t" l="l"/>
            <a:pathLst>
              <a:path h="1327633" w="1327633">
                <a:moveTo>
                  <a:pt x="0" y="0"/>
                </a:moveTo>
                <a:lnTo>
                  <a:pt x="1327633" y="0"/>
                </a:lnTo>
                <a:lnTo>
                  <a:pt x="1327633" y="1327633"/>
                </a:lnTo>
                <a:lnTo>
                  <a:pt x="0" y="132763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1747072" y="-2408128"/>
            <a:ext cx="5973602" cy="5973602"/>
          </a:xfrm>
          <a:custGeom>
            <a:avLst/>
            <a:gdLst/>
            <a:ahLst/>
            <a:cxnLst/>
            <a:rect r="r" b="b" t="t" l="l"/>
            <a:pathLst>
              <a:path h="5973602" w="5973602">
                <a:moveTo>
                  <a:pt x="0" y="0"/>
                </a:moveTo>
                <a:lnTo>
                  <a:pt x="5973602" y="0"/>
                </a:lnTo>
                <a:lnTo>
                  <a:pt x="5973602" y="5973602"/>
                </a:lnTo>
                <a:lnTo>
                  <a:pt x="0" y="5973602"/>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7" id="7"/>
          <p:cNvGrpSpPr/>
          <p:nvPr/>
        </p:nvGrpSpPr>
        <p:grpSpPr>
          <a:xfrm rot="0">
            <a:off x="15351247" y="4400741"/>
            <a:ext cx="803180" cy="742759"/>
            <a:chOff x="0" y="0"/>
            <a:chExt cx="211537" cy="195624"/>
          </a:xfrm>
        </p:grpSpPr>
        <p:sp>
          <p:nvSpPr>
            <p:cNvPr name="Freeform 8" id="8"/>
            <p:cNvSpPr/>
            <p:nvPr/>
          </p:nvSpPr>
          <p:spPr>
            <a:xfrm flipH="false" flipV="false" rot="0">
              <a:off x="0" y="0"/>
              <a:ext cx="211537" cy="195624"/>
            </a:xfrm>
            <a:custGeom>
              <a:avLst/>
              <a:gdLst/>
              <a:ahLst/>
              <a:cxnLst/>
              <a:rect r="r" b="b" t="t" l="l"/>
              <a:pathLst>
                <a:path h="195624" w="211537">
                  <a:moveTo>
                    <a:pt x="0" y="0"/>
                  </a:moveTo>
                  <a:lnTo>
                    <a:pt x="211537" y="0"/>
                  </a:lnTo>
                  <a:lnTo>
                    <a:pt x="211537" y="195624"/>
                  </a:lnTo>
                  <a:lnTo>
                    <a:pt x="0" y="195624"/>
                  </a:lnTo>
                  <a:close/>
                </a:path>
              </a:pathLst>
            </a:custGeom>
            <a:solidFill>
              <a:srgbClr val="5DA295"/>
            </a:solidFill>
          </p:spPr>
        </p:sp>
        <p:sp>
          <p:nvSpPr>
            <p:cNvPr name="TextBox 9" id="9"/>
            <p:cNvSpPr txBox="true"/>
            <p:nvPr/>
          </p:nvSpPr>
          <p:spPr>
            <a:xfrm>
              <a:off x="0" y="-38100"/>
              <a:ext cx="211537" cy="233724"/>
            </a:xfrm>
            <a:prstGeom prst="rect">
              <a:avLst/>
            </a:prstGeom>
          </p:spPr>
          <p:txBody>
            <a:bodyPr anchor="ctr" rtlCol="false" tIns="50800" lIns="50800" bIns="50800" rIns="50800"/>
            <a:lstStyle/>
            <a:p>
              <a:pPr algn="ctr">
                <a:lnSpc>
                  <a:spcPts val="2659"/>
                </a:lnSpc>
              </a:pPr>
            </a:p>
          </p:txBody>
        </p:sp>
      </p:grpSp>
      <p:grpSp>
        <p:nvGrpSpPr>
          <p:cNvPr name="Group 10" id="10"/>
          <p:cNvGrpSpPr/>
          <p:nvPr/>
        </p:nvGrpSpPr>
        <p:grpSpPr>
          <a:xfrm rot="0">
            <a:off x="0" y="0"/>
            <a:ext cx="619741" cy="2934068"/>
            <a:chOff x="0" y="0"/>
            <a:chExt cx="163224" cy="772759"/>
          </a:xfrm>
        </p:grpSpPr>
        <p:sp>
          <p:nvSpPr>
            <p:cNvPr name="Freeform 11" id="11"/>
            <p:cNvSpPr/>
            <p:nvPr/>
          </p:nvSpPr>
          <p:spPr>
            <a:xfrm flipH="false" flipV="false" rot="0">
              <a:off x="0" y="0"/>
              <a:ext cx="163224" cy="772759"/>
            </a:xfrm>
            <a:custGeom>
              <a:avLst/>
              <a:gdLst/>
              <a:ahLst/>
              <a:cxnLst/>
              <a:rect r="r" b="b" t="t" l="l"/>
              <a:pathLst>
                <a:path h="772759" w="163224">
                  <a:moveTo>
                    <a:pt x="0" y="0"/>
                  </a:moveTo>
                  <a:lnTo>
                    <a:pt x="163224" y="0"/>
                  </a:lnTo>
                  <a:lnTo>
                    <a:pt x="163224" y="772759"/>
                  </a:lnTo>
                  <a:lnTo>
                    <a:pt x="0" y="772759"/>
                  </a:lnTo>
                  <a:close/>
                </a:path>
              </a:pathLst>
            </a:custGeom>
            <a:solidFill>
              <a:srgbClr val="5DA295"/>
            </a:solidFill>
          </p:spPr>
        </p:sp>
        <p:sp>
          <p:nvSpPr>
            <p:cNvPr name="TextBox 12" id="12"/>
            <p:cNvSpPr txBox="true"/>
            <p:nvPr/>
          </p:nvSpPr>
          <p:spPr>
            <a:xfrm>
              <a:off x="0" y="-38100"/>
              <a:ext cx="163224" cy="810859"/>
            </a:xfrm>
            <a:prstGeom prst="rect">
              <a:avLst/>
            </a:prstGeom>
          </p:spPr>
          <p:txBody>
            <a:bodyPr anchor="ctr" rtlCol="false" tIns="50800" lIns="50800" bIns="50800" rIns="50800"/>
            <a:lstStyle/>
            <a:p>
              <a:pPr algn="ctr">
                <a:lnSpc>
                  <a:spcPts val="2659"/>
                </a:lnSpc>
              </a:pPr>
            </a:p>
          </p:txBody>
        </p:sp>
      </p:grpSp>
      <p:grpSp>
        <p:nvGrpSpPr>
          <p:cNvPr name="Group 13" id="13"/>
          <p:cNvGrpSpPr/>
          <p:nvPr/>
        </p:nvGrpSpPr>
        <p:grpSpPr>
          <a:xfrm rot="0">
            <a:off x="0" y="2933707"/>
            <a:ext cx="619741" cy="1004046"/>
            <a:chOff x="0" y="0"/>
            <a:chExt cx="163224" cy="264440"/>
          </a:xfrm>
        </p:grpSpPr>
        <p:sp>
          <p:nvSpPr>
            <p:cNvPr name="Freeform 14" id="14"/>
            <p:cNvSpPr/>
            <p:nvPr/>
          </p:nvSpPr>
          <p:spPr>
            <a:xfrm flipH="false" flipV="false" rot="0">
              <a:off x="0" y="0"/>
              <a:ext cx="163224" cy="264440"/>
            </a:xfrm>
            <a:custGeom>
              <a:avLst/>
              <a:gdLst/>
              <a:ahLst/>
              <a:cxnLst/>
              <a:rect r="r" b="b" t="t" l="l"/>
              <a:pathLst>
                <a:path h="264440" w="163224">
                  <a:moveTo>
                    <a:pt x="0" y="0"/>
                  </a:moveTo>
                  <a:lnTo>
                    <a:pt x="163224" y="0"/>
                  </a:lnTo>
                  <a:lnTo>
                    <a:pt x="163224" y="264440"/>
                  </a:lnTo>
                  <a:lnTo>
                    <a:pt x="0" y="264440"/>
                  </a:lnTo>
                  <a:close/>
                </a:path>
              </a:pathLst>
            </a:custGeom>
            <a:solidFill>
              <a:srgbClr val="BFDDD2"/>
            </a:solidFill>
          </p:spPr>
        </p:sp>
        <p:sp>
          <p:nvSpPr>
            <p:cNvPr name="TextBox 15" id="15"/>
            <p:cNvSpPr txBox="true"/>
            <p:nvPr/>
          </p:nvSpPr>
          <p:spPr>
            <a:xfrm>
              <a:off x="0" y="-38100"/>
              <a:ext cx="163224" cy="302540"/>
            </a:xfrm>
            <a:prstGeom prst="rect">
              <a:avLst/>
            </a:prstGeom>
          </p:spPr>
          <p:txBody>
            <a:bodyPr anchor="ctr" rtlCol="false" tIns="50800" lIns="50800" bIns="50800" rIns="50800"/>
            <a:lstStyle/>
            <a:p>
              <a:pPr algn="ctr">
                <a:lnSpc>
                  <a:spcPts val="2659"/>
                </a:lnSpc>
              </a:pPr>
            </a:p>
          </p:txBody>
        </p:sp>
      </p:grpSp>
      <p:grpSp>
        <p:nvGrpSpPr>
          <p:cNvPr name="Group 16" id="16"/>
          <p:cNvGrpSpPr/>
          <p:nvPr/>
        </p:nvGrpSpPr>
        <p:grpSpPr>
          <a:xfrm rot="0">
            <a:off x="0" y="6668606"/>
            <a:ext cx="12939515" cy="3618394"/>
            <a:chOff x="0" y="0"/>
            <a:chExt cx="3407938" cy="952993"/>
          </a:xfrm>
        </p:grpSpPr>
        <p:sp>
          <p:nvSpPr>
            <p:cNvPr name="Freeform 17" id="17"/>
            <p:cNvSpPr/>
            <p:nvPr/>
          </p:nvSpPr>
          <p:spPr>
            <a:xfrm flipH="false" flipV="false" rot="0">
              <a:off x="0" y="0"/>
              <a:ext cx="3407938" cy="952993"/>
            </a:xfrm>
            <a:custGeom>
              <a:avLst/>
              <a:gdLst/>
              <a:ahLst/>
              <a:cxnLst/>
              <a:rect r="r" b="b" t="t" l="l"/>
              <a:pathLst>
                <a:path h="952993" w="3407938">
                  <a:moveTo>
                    <a:pt x="0" y="0"/>
                  </a:moveTo>
                  <a:lnTo>
                    <a:pt x="3407938" y="0"/>
                  </a:lnTo>
                  <a:lnTo>
                    <a:pt x="3407938" y="952993"/>
                  </a:lnTo>
                  <a:lnTo>
                    <a:pt x="0" y="952993"/>
                  </a:lnTo>
                  <a:close/>
                </a:path>
              </a:pathLst>
            </a:custGeom>
            <a:solidFill>
              <a:srgbClr val="5DA295"/>
            </a:solidFill>
          </p:spPr>
        </p:sp>
        <p:sp>
          <p:nvSpPr>
            <p:cNvPr name="TextBox 18" id="18"/>
            <p:cNvSpPr txBox="true"/>
            <p:nvPr/>
          </p:nvSpPr>
          <p:spPr>
            <a:xfrm>
              <a:off x="0" y="-38100"/>
              <a:ext cx="3407938" cy="991093"/>
            </a:xfrm>
            <a:prstGeom prst="rect">
              <a:avLst/>
            </a:prstGeom>
          </p:spPr>
          <p:txBody>
            <a:bodyPr anchor="ctr" rtlCol="false" tIns="50800" lIns="50800" bIns="50800" rIns="50800"/>
            <a:lstStyle/>
            <a:p>
              <a:pPr algn="ctr">
                <a:lnSpc>
                  <a:spcPts val="2659"/>
                </a:lnSpc>
              </a:pPr>
            </a:p>
          </p:txBody>
        </p:sp>
      </p:grpSp>
      <p:grpSp>
        <p:nvGrpSpPr>
          <p:cNvPr name="Group 19" id="19"/>
          <p:cNvGrpSpPr/>
          <p:nvPr/>
        </p:nvGrpSpPr>
        <p:grpSpPr>
          <a:xfrm rot="0">
            <a:off x="1967885" y="7117855"/>
            <a:ext cx="143103" cy="2691310"/>
            <a:chOff x="0" y="0"/>
            <a:chExt cx="37690" cy="708822"/>
          </a:xfrm>
        </p:grpSpPr>
        <p:sp>
          <p:nvSpPr>
            <p:cNvPr name="Freeform 20" id="20"/>
            <p:cNvSpPr/>
            <p:nvPr/>
          </p:nvSpPr>
          <p:spPr>
            <a:xfrm flipH="false" flipV="false" rot="0">
              <a:off x="0" y="0"/>
              <a:ext cx="37690" cy="708822"/>
            </a:xfrm>
            <a:custGeom>
              <a:avLst/>
              <a:gdLst/>
              <a:ahLst/>
              <a:cxnLst/>
              <a:rect r="r" b="b" t="t" l="l"/>
              <a:pathLst>
                <a:path h="708822" w="37690">
                  <a:moveTo>
                    <a:pt x="0" y="0"/>
                  </a:moveTo>
                  <a:lnTo>
                    <a:pt x="37690" y="0"/>
                  </a:lnTo>
                  <a:lnTo>
                    <a:pt x="37690" y="708822"/>
                  </a:lnTo>
                  <a:lnTo>
                    <a:pt x="0" y="708822"/>
                  </a:lnTo>
                  <a:close/>
                </a:path>
              </a:pathLst>
            </a:custGeom>
            <a:solidFill>
              <a:srgbClr val="BFDDD2"/>
            </a:solidFill>
          </p:spPr>
        </p:sp>
        <p:sp>
          <p:nvSpPr>
            <p:cNvPr name="TextBox 21" id="21"/>
            <p:cNvSpPr txBox="true"/>
            <p:nvPr/>
          </p:nvSpPr>
          <p:spPr>
            <a:xfrm>
              <a:off x="0" y="-38100"/>
              <a:ext cx="37690" cy="746922"/>
            </a:xfrm>
            <a:prstGeom prst="rect">
              <a:avLst/>
            </a:prstGeom>
          </p:spPr>
          <p:txBody>
            <a:bodyPr anchor="ctr" rtlCol="false" tIns="50800" lIns="50800" bIns="50800" rIns="50800"/>
            <a:lstStyle/>
            <a:p>
              <a:pPr algn="ctr">
                <a:lnSpc>
                  <a:spcPts val="2659"/>
                </a:lnSpc>
              </a:pPr>
            </a:p>
          </p:txBody>
        </p:sp>
      </p:grpSp>
      <p:sp>
        <p:nvSpPr>
          <p:cNvPr name="TextBox 22" id="22"/>
          <p:cNvSpPr txBox="true"/>
          <p:nvPr/>
        </p:nvSpPr>
        <p:spPr>
          <a:xfrm rot="0">
            <a:off x="1028700" y="1467034"/>
            <a:ext cx="10718372" cy="3276614"/>
          </a:xfrm>
          <a:prstGeom prst="rect">
            <a:avLst/>
          </a:prstGeom>
        </p:spPr>
        <p:txBody>
          <a:bodyPr anchor="t" rtlCol="false" tIns="0" lIns="0" bIns="0" rIns="0">
            <a:spAutoFit/>
          </a:bodyPr>
          <a:lstStyle/>
          <a:p>
            <a:pPr algn="l">
              <a:lnSpc>
                <a:spcPts val="5144"/>
              </a:lnSpc>
            </a:pPr>
            <a:r>
              <a:rPr lang="en-US" sz="4359" b="true">
                <a:solidFill>
                  <a:srgbClr val="000000"/>
                </a:solidFill>
                <a:latin typeface="Glacial Indifference Bold"/>
                <a:ea typeface="Glacial Indifference Bold"/>
                <a:cs typeface="Glacial Indifference Bold"/>
                <a:sym typeface="Glacial Indifference Bold"/>
              </a:rPr>
              <a:t>IMPLEMENTASI PERATURAN BUPATI NOMOR 15 TAHUN 2013 TENTANG PROGRAM BANYUWANGI CERDAS DALAM RANGKA MENDUKUNG PENJAMINAN KELANGSUNGAN PENDIDIKAN</a:t>
            </a:r>
          </a:p>
        </p:txBody>
      </p:sp>
      <p:sp>
        <p:nvSpPr>
          <p:cNvPr name="TextBox 23" id="23"/>
          <p:cNvSpPr txBox="true"/>
          <p:nvPr/>
        </p:nvSpPr>
        <p:spPr>
          <a:xfrm rot="0">
            <a:off x="13326441" y="8019058"/>
            <a:ext cx="4049613" cy="1108353"/>
          </a:xfrm>
          <a:prstGeom prst="rect">
            <a:avLst/>
          </a:prstGeom>
        </p:spPr>
        <p:txBody>
          <a:bodyPr anchor="t" rtlCol="false" tIns="0" lIns="0" bIns="0" rIns="0">
            <a:spAutoFit/>
          </a:bodyPr>
          <a:lstStyle/>
          <a:p>
            <a:pPr algn="ctr">
              <a:lnSpc>
                <a:spcPts val="4363"/>
              </a:lnSpc>
            </a:pPr>
            <a:r>
              <a:rPr lang="en-US" sz="3636" spc="181">
                <a:solidFill>
                  <a:srgbClr val="000000"/>
                </a:solidFill>
                <a:latin typeface="Glacial Indifference"/>
                <a:ea typeface="Glacial Indifference"/>
                <a:cs typeface="Glacial Indifference"/>
                <a:sym typeface="Glacial Indifference"/>
              </a:rPr>
              <a:t>UNIVERSITAS</a:t>
            </a:r>
          </a:p>
          <a:p>
            <a:pPr algn="ctr">
              <a:lnSpc>
                <a:spcPts val="4363"/>
              </a:lnSpc>
            </a:pPr>
            <a:r>
              <a:rPr lang="en-US" sz="3636" spc="181">
                <a:solidFill>
                  <a:srgbClr val="000000"/>
                </a:solidFill>
                <a:latin typeface="Glacial Indifference"/>
                <a:ea typeface="Glacial Indifference"/>
                <a:cs typeface="Glacial Indifference"/>
                <a:sym typeface="Glacial Indifference"/>
              </a:rPr>
              <a:t>BRAWIJAYA</a:t>
            </a:r>
          </a:p>
        </p:txBody>
      </p:sp>
      <p:sp>
        <p:nvSpPr>
          <p:cNvPr name="TextBox 24" id="24"/>
          <p:cNvSpPr txBox="true"/>
          <p:nvPr/>
        </p:nvSpPr>
        <p:spPr>
          <a:xfrm rot="0">
            <a:off x="1028700" y="417649"/>
            <a:ext cx="9140524" cy="611051"/>
          </a:xfrm>
          <a:prstGeom prst="rect">
            <a:avLst/>
          </a:prstGeom>
        </p:spPr>
        <p:txBody>
          <a:bodyPr anchor="t" rtlCol="false" tIns="0" lIns="0" bIns="0" rIns="0">
            <a:spAutoFit/>
          </a:bodyPr>
          <a:lstStyle/>
          <a:p>
            <a:pPr algn="l">
              <a:lnSpc>
                <a:spcPts val="4951"/>
              </a:lnSpc>
            </a:pPr>
            <a:r>
              <a:rPr lang="en-US" b="true" sz="3536" spc="282">
                <a:solidFill>
                  <a:srgbClr val="5DA295"/>
                </a:solidFill>
                <a:latin typeface="Glacial Indifference Bold"/>
                <a:ea typeface="Glacial Indifference Bold"/>
                <a:cs typeface="Glacial Indifference Bold"/>
                <a:sym typeface="Glacial Indifference Bold"/>
              </a:rPr>
              <a:t>OLEH : DURROTUN NABILA / 21221890</a:t>
            </a:r>
          </a:p>
        </p:txBody>
      </p:sp>
      <p:sp>
        <p:nvSpPr>
          <p:cNvPr name="TextBox 25" id="25"/>
          <p:cNvSpPr txBox="true"/>
          <p:nvPr/>
        </p:nvSpPr>
        <p:spPr>
          <a:xfrm rot="0">
            <a:off x="4724019" y="7274266"/>
            <a:ext cx="5445205" cy="744792"/>
          </a:xfrm>
          <a:prstGeom prst="rect">
            <a:avLst/>
          </a:prstGeom>
        </p:spPr>
        <p:txBody>
          <a:bodyPr anchor="t" rtlCol="false" tIns="0" lIns="0" bIns="0" rIns="0">
            <a:spAutoFit/>
          </a:bodyPr>
          <a:lstStyle/>
          <a:p>
            <a:pPr algn="l">
              <a:lnSpc>
                <a:spcPts val="6029"/>
              </a:lnSpc>
            </a:pPr>
            <a:r>
              <a:rPr lang="en-US" sz="4307" b="true">
                <a:solidFill>
                  <a:srgbClr val="FFFFFF"/>
                </a:solidFill>
                <a:latin typeface="Glacial Indifference Bold"/>
                <a:ea typeface="Glacial Indifference Bold"/>
                <a:cs typeface="Glacial Indifference Bold"/>
                <a:sym typeface="Glacial Indifference Bold"/>
              </a:rPr>
              <a:t>SITI KURNIA PUTRI</a:t>
            </a:r>
          </a:p>
        </p:txBody>
      </p:sp>
      <p:sp>
        <p:nvSpPr>
          <p:cNvPr name="TextBox 26" id="26"/>
          <p:cNvSpPr txBox="true"/>
          <p:nvPr/>
        </p:nvSpPr>
        <p:spPr>
          <a:xfrm rot="0">
            <a:off x="3570954" y="8236873"/>
            <a:ext cx="7908595" cy="1314518"/>
          </a:xfrm>
          <a:prstGeom prst="rect">
            <a:avLst/>
          </a:prstGeom>
        </p:spPr>
        <p:txBody>
          <a:bodyPr anchor="t" rtlCol="false" tIns="0" lIns="0" bIns="0" rIns="0">
            <a:spAutoFit/>
          </a:bodyPr>
          <a:lstStyle/>
          <a:p>
            <a:pPr algn="l">
              <a:lnSpc>
                <a:spcPts val="5250"/>
              </a:lnSpc>
            </a:pPr>
            <a:r>
              <a:rPr lang="en-US" sz="3750" b="true">
                <a:solidFill>
                  <a:srgbClr val="FFFFFF"/>
                </a:solidFill>
                <a:latin typeface="Glacial Indifference Bold"/>
                <a:ea typeface="Glacial Indifference Bold"/>
                <a:cs typeface="Glacial Indifference Bold"/>
                <a:sym typeface="Glacial Indifference Bold"/>
              </a:rPr>
              <a:t>   FAKULTAS ILMU ADMINISTRASI</a:t>
            </a:r>
          </a:p>
          <a:p>
            <a:pPr algn="l">
              <a:lnSpc>
                <a:spcPts val="5250"/>
              </a:lnSpc>
            </a:pPr>
            <a:r>
              <a:rPr lang="en-US" sz="3750" b="true">
                <a:solidFill>
                  <a:srgbClr val="FFFFFF"/>
                </a:solidFill>
                <a:latin typeface="Glacial Indifference Bold"/>
                <a:ea typeface="Glacial Indifference Bold"/>
                <a:cs typeface="Glacial Indifference Bold"/>
                <a:sym typeface="Glacial Indifference Bold"/>
              </a:rPr>
              <a:t>    </a:t>
            </a:r>
          </a:p>
        </p:txBody>
      </p:sp>
      <p:sp>
        <p:nvSpPr>
          <p:cNvPr name="TextBox 27" id="27"/>
          <p:cNvSpPr txBox="true"/>
          <p:nvPr/>
        </p:nvSpPr>
        <p:spPr>
          <a:xfrm rot="0">
            <a:off x="712912" y="5076825"/>
            <a:ext cx="11513691" cy="580405"/>
          </a:xfrm>
          <a:prstGeom prst="rect">
            <a:avLst/>
          </a:prstGeom>
        </p:spPr>
        <p:txBody>
          <a:bodyPr anchor="t" rtlCol="false" tIns="0" lIns="0" bIns="0" rIns="0">
            <a:spAutoFit/>
          </a:bodyPr>
          <a:lstStyle/>
          <a:p>
            <a:pPr algn="ctr">
              <a:lnSpc>
                <a:spcPts val="4759"/>
              </a:lnSpc>
            </a:pPr>
            <a:r>
              <a:rPr lang="en-US" sz="3399" b="true">
                <a:solidFill>
                  <a:srgbClr val="000000"/>
                </a:solidFill>
                <a:latin typeface="Open Sans Bold"/>
                <a:ea typeface="Open Sans Bold"/>
                <a:cs typeface="Open Sans Bold"/>
                <a:sym typeface="Open Sans Bold"/>
              </a:rPr>
              <a:t>Studi Pada Dinas Pendidikan Kabupaten Banyuwangi </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18288000" cy="213565"/>
            <a:chOff x="0" y="0"/>
            <a:chExt cx="4816593" cy="56248"/>
          </a:xfrm>
        </p:grpSpPr>
        <p:sp>
          <p:nvSpPr>
            <p:cNvPr name="Freeform 3" id="3"/>
            <p:cNvSpPr/>
            <p:nvPr/>
          </p:nvSpPr>
          <p:spPr>
            <a:xfrm flipH="false" flipV="false" rot="0">
              <a:off x="0" y="0"/>
              <a:ext cx="4816592" cy="56248"/>
            </a:xfrm>
            <a:custGeom>
              <a:avLst/>
              <a:gdLst/>
              <a:ahLst/>
              <a:cxnLst/>
              <a:rect r="r" b="b" t="t" l="l"/>
              <a:pathLst>
                <a:path h="56248" w="4816592">
                  <a:moveTo>
                    <a:pt x="0" y="0"/>
                  </a:moveTo>
                  <a:lnTo>
                    <a:pt x="4816592" y="0"/>
                  </a:lnTo>
                  <a:lnTo>
                    <a:pt x="4816592" y="56248"/>
                  </a:lnTo>
                  <a:lnTo>
                    <a:pt x="0" y="56248"/>
                  </a:lnTo>
                  <a:close/>
                </a:path>
              </a:pathLst>
            </a:custGeom>
            <a:solidFill>
              <a:srgbClr val="BFDDD2"/>
            </a:solidFill>
          </p:spPr>
        </p:sp>
        <p:sp>
          <p:nvSpPr>
            <p:cNvPr name="TextBox 4" id="4"/>
            <p:cNvSpPr txBox="true"/>
            <p:nvPr/>
          </p:nvSpPr>
          <p:spPr>
            <a:xfrm>
              <a:off x="0" y="-38100"/>
              <a:ext cx="4816593" cy="94348"/>
            </a:xfrm>
            <a:prstGeom prst="rect">
              <a:avLst/>
            </a:prstGeom>
          </p:spPr>
          <p:txBody>
            <a:bodyPr anchor="ctr" rtlCol="false" tIns="50800" lIns="50800" bIns="50800" rIns="50800"/>
            <a:lstStyle/>
            <a:p>
              <a:pPr algn="ctr">
                <a:lnSpc>
                  <a:spcPts val="2659"/>
                </a:lnSpc>
              </a:pPr>
            </a:p>
          </p:txBody>
        </p:sp>
      </p:grpSp>
      <p:sp>
        <p:nvSpPr>
          <p:cNvPr name="Freeform 5" id="5"/>
          <p:cNvSpPr/>
          <p:nvPr/>
        </p:nvSpPr>
        <p:spPr>
          <a:xfrm flipH="false" flipV="false" rot="0">
            <a:off x="3695631" y="8016035"/>
            <a:ext cx="3905319" cy="4114800"/>
          </a:xfrm>
          <a:custGeom>
            <a:avLst/>
            <a:gdLst/>
            <a:ahLst/>
            <a:cxnLst/>
            <a:rect r="r" b="b" t="t" l="l"/>
            <a:pathLst>
              <a:path h="4114800" w="3905319">
                <a:moveTo>
                  <a:pt x="0" y="0"/>
                </a:moveTo>
                <a:lnTo>
                  <a:pt x="3905319" y="0"/>
                </a:lnTo>
                <a:lnTo>
                  <a:pt x="3905319" y="4114800"/>
                </a:lnTo>
                <a:lnTo>
                  <a:pt x="0" y="41148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0" y="10073435"/>
            <a:ext cx="18288000" cy="213565"/>
            <a:chOff x="0" y="0"/>
            <a:chExt cx="4816593" cy="56248"/>
          </a:xfrm>
        </p:grpSpPr>
        <p:sp>
          <p:nvSpPr>
            <p:cNvPr name="Freeform 7" id="7"/>
            <p:cNvSpPr/>
            <p:nvPr/>
          </p:nvSpPr>
          <p:spPr>
            <a:xfrm flipH="false" flipV="false" rot="0">
              <a:off x="0" y="0"/>
              <a:ext cx="4816592" cy="56248"/>
            </a:xfrm>
            <a:custGeom>
              <a:avLst/>
              <a:gdLst/>
              <a:ahLst/>
              <a:cxnLst/>
              <a:rect r="r" b="b" t="t" l="l"/>
              <a:pathLst>
                <a:path h="56248" w="4816592">
                  <a:moveTo>
                    <a:pt x="0" y="0"/>
                  </a:moveTo>
                  <a:lnTo>
                    <a:pt x="4816592" y="0"/>
                  </a:lnTo>
                  <a:lnTo>
                    <a:pt x="4816592" y="56248"/>
                  </a:lnTo>
                  <a:lnTo>
                    <a:pt x="0" y="56248"/>
                  </a:lnTo>
                  <a:close/>
                </a:path>
              </a:pathLst>
            </a:custGeom>
            <a:solidFill>
              <a:srgbClr val="5DA295"/>
            </a:solidFill>
          </p:spPr>
        </p:sp>
        <p:sp>
          <p:nvSpPr>
            <p:cNvPr name="TextBox 8" id="8"/>
            <p:cNvSpPr txBox="true"/>
            <p:nvPr/>
          </p:nvSpPr>
          <p:spPr>
            <a:xfrm>
              <a:off x="0" y="-38100"/>
              <a:ext cx="4816593" cy="94348"/>
            </a:xfrm>
            <a:prstGeom prst="rect">
              <a:avLst/>
            </a:prstGeom>
          </p:spPr>
          <p:txBody>
            <a:bodyPr anchor="ctr" rtlCol="false" tIns="50800" lIns="50800" bIns="50800" rIns="50800"/>
            <a:lstStyle/>
            <a:p>
              <a:pPr algn="ctr">
                <a:lnSpc>
                  <a:spcPts val="2659"/>
                </a:lnSpc>
              </a:pPr>
            </a:p>
          </p:txBody>
        </p:sp>
      </p:grpSp>
      <p:grpSp>
        <p:nvGrpSpPr>
          <p:cNvPr name="Group 9" id="9"/>
          <p:cNvGrpSpPr/>
          <p:nvPr/>
        </p:nvGrpSpPr>
        <p:grpSpPr>
          <a:xfrm rot="0">
            <a:off x="572468" y="2334155"/>
            <a:ext cx="16946702" cy="6353479"/>
            <a:chOff x="0" y="0"/>
            <a:chExt cx="4463329" cy="1673344"/>
          </a:xfrm>
        </p:grpSpPr>
        <p:sp>
          <p:nvSpPr>
            <p:cNvPr name="Freeform 10" id="10"/>
            <p:cNvSpPr/>
            <p:nvPr/>
          </p:nvSpPr>
          <p:spPr>
            <a:xfrm flipH="false" flipV="false" rot="0">
              <a:off x="0" y="0"/>
              <a:ext cx="4463329" cy="1673344"/>
            </a:xfrm>
            <a:custGeom>
              <a:avLst/>
              <a:gdLst/>
              <a:ahLst/>
              <a:cxnLst/>
              <a:rect r="r" b="b" t="t" l="l"/>
              <a:pathLst>
                <a:path h="1673344" w="4463329">
                  <a:moveTo>
                    <a:pt x="0" y="0"/>
                  </a:moveTo>
                  <a:lnTo>
                    <a:pt x="4463329" y="0"/>
                  </a:lnTo>
                  <a:lnTo>
                    <a:pt x="4463329" y="1673344"/>
                  </a:lnTo>
                  <a:lnTo>
                    <a:pt x="0" y="1673344"/>
                  </a:lnTo>
                  <a:close/>
                </a:path>
              </a:pathLst>
            </a:custGeom>
            <a:solidFill>
              <a:srgbClr val="BFDDD2"/>
            </a:solidFill>
          </p:spPr>
        </p:sp>
        <p:sp>
          <p:nvSpPr>
            <p:cNvPr name="TextBox 11" id="11"/>
            <p:cNvSpPr txBox="true"/>
            <p:nvPr/>
          </p:nvSpPr>
          <p:spPr>
            <a:xfrm>
              <a:off x="0" y="-38100"/>
              <a:ext cx="4463329" cy="1711444"/>
            </a:xfrm>
            <a:prstGeom prst="rect">
              <a:avLst/>
            </a:prstGeom>
          </p:spPr>
          <p:txBody>
            <a:bodyPr anchor="ctr" rtlCol="false" tIns="50800" lIns="50800" bIns="50800" rIns="50800"/>
            <a:lstStyle/>
            <a:p>
              <a:pPr algn="ctr">
                <a:lnSpc>
                  <a:spcPts val="2659"/>
                </a:lnSpc>
              </a:pPr>
            </a:p>
          </p:txBody>
        </p:sp>
      </p:grpSp>
      <p:sp>
        <p:nvSpPr>
          <p:cNvPr name="Freeform 12" id="12"/>
          <p:cNvSpPr/>
          <p:nvPr/>
        </p:nvSpPr>
        <p:spPr>
          <a:xfrm flipH="false" flipV="false" rot="0">
            <a:off x="16182607" y="758341"/>
            <a:ext cx="3675104" cy="3675104"/>
          </a:xfrm>
          <a:custGeom>
            <a:avLst/>
            <a:gdLst/>
            <a:ahLst/>
            <a:cxnLst/>
            <a:rect r="r" b="b" t="t" l="l"/>
            <a:pathLst>
              <a:path h="3675104" w="3675104">
                <a:moveTo>
                  <a:pt x="0" y="0"/>
                </a:moveTo>
                <a:lnTo>
                  <a:pt x="3675104" y="0"/>
                </a:lnTo>
                <a:lnTo>
                  <a:pt x="3675104" y="3675104"/>
                </a:lnTo>
                <a:lnTo>
                  <a:pt x="0" y="3675104"/>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3" id="13"/>
          <p:cNvSpPr/>
          <p:nvPr/>
        </p:nvSpPr>
        <p:spPr>
          <a:xfrm flipH="false" flipV="false" rot="0">
            <a:off x="2484758" y="6805162"/>
            <a:ext cx="1210872" cy="1210872"/>
          </a:xfrm>
          <a:custGeom>
            <a:avLst/>
            <a:gdLst/>
            <a:ahLst/>
            <a:cxnLst/>
            <a:rect r="r" b="b" t="t" l="l"/>
            <a:pathLst>
              <a:path h="1210872" w="1210872">
                <a:moveTo>
                  <a:pt x="0" y="0"/>
                </a:moveTo>
                <a:lnTo>
                  <a:pt x="1210873" y="0"/>
                </a:lnTo>
                <a:lnTo>
                  <a:pt x="1210873" y="1210873"/>
                </a:lnTo>
                <a:lnTo>
                  <a:pt x="0" y="1210873"/>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4" id="14"/>
          <p:cNvSpPr txBox="true"/>
          <p:nvPr/>
        </p:nvSpPr>
        <p:spPr>
          <a:xfrm rot="0">
            <a:off x="572468" y="505451"/>
            <a:ext cx="6246324" cy="1056023"/>
          </a:xfrm>
          <a:prstGeom prst="rect">
            <a:avLst/>
          </a:prstGeom>
        </p:spPr>
        <p:txBody>
          <a:bodyPr anchor="t" rtlCol="false" tIns="0" lIns="0" bIns="0" rIns="0">
            <a:spAutoFit/>
          </a:bodyPr>
          <a:lstStyle/>
          <a:p>
            <a:pPr algn="l">
              <a:lnSpc>
                <a:spcPts val="8259"/>
              </a:lnSpc>
            </a:pPr>
            <a:r>
              <a:rPr lang="en-US" sz="6999" b="true">
                <a:solidFill>
                  <a:srgbClr val="000000"/>
                </a:solidFill>
                <a:latin typeface="Glacial Indifference Bold"/>
                <a:ea typeface="Glacial Indifference Bold"/>
                <a:cs typeface="Glacial Indifference Bold"/>
                <a:sym typeface="Glacial Indifference Bold"/>
              </a:rPr>
              <a:t>Latar Belakang</a:t>
            </a:r>
          </a:p>
        </p:txBody>
      </p:sp>
      <p:sp>
        <p:nvSpPr>
          <p:cNvPr name="TextBox 15" id="15"/>
          <p:cNvSpPr txBox="true"/>
          <p:nvPr/>
        </p:nvSpPr>
        <p:spPr>
          <a:xfrm rot="0">
            <a:off x="16564000" y="8834437"/>
            <a:ext cx="955170" cy="762001"/>
          </a:xfrm>
          <a:prstGeom prst="rect">
            <a:avLst/>
          </a:prstGeom>
        </p:spPr>
        <p:txBody>
          <a:bodyPr anchor="t" rtlCol="false" tIns="0" lIns="0" bIns="0" rIns="0">
            <a:spAutoFit/>
          </a:bodyPr>
          <a:lstStyle/>
          <a:p>
            <a:pPr algn="r">
              <a:lnSpc>
                <a:spcPts val="6299"/>
              </a:lnSpc>
            </a:pPr>
            <a:r>
              <a:rPr lang="en-US" b="true" sz="4499">
                <a:solidFill>
                  <a:srgbClr val="000000"/>
                </a:solidFill>
                <a:latin typeface="Glacial Indifference Bold"/>
                <a:ea typeface="Glacial Indifference Bold"/>
                <a:cs typeface="Glacial Indifference Bold"/>
                <a:sym typeface="Glacial Indifference Bold"/>
              </a:rPr>
              <a:t>02</a:t>
            </a:r>
          </a:p>
        </p:txBody>
      </p:sp>
      <p:sp>
        <p:nvSpPr>
          <p:cNvPr name="TextBox 16" id="16"/>
          <p:cNvSpPr txBox="true"/>
          <p:nvPr/>
        </p:nvSpPr>
        <p:spPr>
          <a:xfrm rot="0">
            <a:off x="1028700" y="2383612"/>
            <a:ext cx="16230600" cy="6178365"/>
          </a:xfrm>
          <a:prstGeom prst="rect">
            <a:avLst/>
          </a:prstGeom>
        </p:spPr>
        <p:txBody>
          <a:bodyPr anchor="t" rtlCol="false" tIns="0" lIns="0" bIns="0" rIns="0">
            <a:spAutoFit/>
          </a:bodyPr>
          <a:lstStyle/>
          <a:p>
            <a:pPr algn="l">
              <a:lnSpc>
                <a:spcPts val="4900"/>
              </a:lnSpc>
            </a:pPr>
            <a:r>
              <a:rPr lang="en-US" sz="3500">
                <a:solidFill>
                  <a:srgbClr val="000000"/>
                </a:solidFill>
                <a:latin typeface="Glacial Indifference"/>
                <a:ea typeface="Glacial Indifference"/>
                <a:cs typeface="Glacial Indifference"/>
                <a:sym typeface="Glacial Indifference"/>
              </a:rPr>
              <a:t>Program Banyuwangi Cerdas merupakan salah satu program beasiswa unggulan di bidang pendidikan yang saat ini tengah digalakkan oleh Pemkab Banyuwangi. Pemberian Beasiswa melalui program Banyuwangi Cerdas ini digagas oleh Bupati</a:t>
            </a:r>
          </a:p>
          <a:p>
            <a:pPr algn="l">
              <a:lnSpc>
                <a:spcPts val="4900"/>
              </a:lnSpc>
            </a:pPr>
            <a:r>
              <a:rPr lang="en-US" sz="3500">
                <a:solidFill>
                  <a:srgbClr val="000000"/>
                </a:solidFill>
                <a:latin typeface="Glacial Indifference"/>
                <a:ea typeface="Glacial Indifference"/>
                <a:cs typeface="Glacial Indifference"/>
                <a:sym typeface="Glacial Indifference"/>
              </a:rPr>
              <a:t>Banyuwangi Abdullah Arwar Anas mulai tahun 2011 dan berjalan sampai saat ini.</a:t>
            </a:r>
          </a:p>
          <a:p>
            <a:pPr algn="l">
              <a:lnSpc>
                <a:spcPts val="4900"/>
              </a:lnSpc>
            </a:pPr>
            <a:r>
              <a:rPr lang="en-US" sz="3500">
                <a:solidFill>
                  <a:srgbClr val="000000"/>
                </a:solidFill>
                <a:latin typeface="Glacial Indifference"/>
                <a:ea typeface="Glacial Indifference"/>
                <a:cs typeface="Glacial Indifference"/>
                <a:sym typeface="Glacial Indifference"/>
              </a:rPr>
              <a:t>Program Banyuwangi Cerdas bermaksud untuk memberikan kesempatan belajar dalam rangka mendukung penjaminan pendidikan bagi para peserta didik atau mahasiswa tidak mampu namun berprestasi. Program Banyuwangi cendes berfungsi membekali peserta didik pada jenjang perdidikan dasar dan menengah agar dapat menuntaskan pendidikannya untuk melanjurkan lagi kejenjang pendidikan yang lebih tinggi.</a:t>
            </a:r>
          </a:p>
        </p:txBody>
      </p:sp>
      <p:sp>
        <p:nvSpPr>
          <p:cNvPr name="AutoShape 17" id="17"/>
          <p:cNvSpPr/>
          <p:nvPr/>
        </p:nvSpPr>
        <p:spPr>
          <a:xfrm>
            <a:off x="16564000" y="8877554"/>
            <a:ext cx="0" cy="761492"/>
          </a:xfrm>
          <a:prstGeom prst="line">
            <a:avLst/>
          </a:prstGeom>
          <a:ln cap="flat" w="95250">
            <a:solidFill>
              <a:srgbClr val="5DA295"/>
            </a:solidFill>
            <a:prstDash val="solid"/>
            <a:headEnd type="none" len="sm" w="sm"/>
            <a:tailEnd type="none" len="sm" w="sm"/>
          </a:ln>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002049" y="6833950"/>
            <a:ext cx="5973602" cy="5973602"/>
          </a:xfrm>
          <a:custGeom>
            <a:avLst/>
            <a:gdLst/>
            <a:ahLst/>
            <a:cxnLst/>
            <a:rect r="r" b="b" t="t" l="l"/>
            <a:pathLst>
              <a:path h="5973602" w="5973602">
                <a:moveTo>
                  <a:pt x="0" y="0"/>
                </a:moveTo>
                <a:lnTo>
                  <a:pt x="5973601" y="0"/>
                </a:lnTo>
                <a:lnTo>
                  <a:pt x="5973601" y="5973602"/>
                </a:lnTo>
                <a:lnTo>
                  <a:pt x="0" y="597360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0" y="10073435"/>
            <a:ext cx="18288000" cy="213565"/>
            <a:chOff x="0" y="0"/>
            <a:chExt cx="4816593" cy="56248"/>
          </a:xfrm>
        </p:grpSpPr>
        <p:sp>
          <p:nvSpPr>
            <p:cNvPr name="Freeform 4" id="4"/>
            <p:cNvSpPr/>
            <p:nvPr/>
          </p:nvSpPr>
          <p:spPr>
            <a:xfrm flipH="false" flipV="false" rot="0">
              <a:off x="0" y="0"/>
              <a:ext cx="4816592" cy="56248"/>
            </a:xfrm>
            <a:custGeom>
              <a:avLst/>
              <a:gdLst/>
              <a:ahLst/>
              <a:cxnLst/>
              <a:rect r="r" b="b" t="t" l="l"/>
              <a:pathLst>
                <a:path h="56248" w="4816592">
                  <a:moveTo>
                    <a:pt x="0" y="0"/>
                  </a:moveTo>
                  <a:lnTo>
                    <a:pt x="4816592" y="0"/>
                  </a:lnTo>
                  <a:lnTo>
                    <a:pt x="4816592" y="56248"/>
                  </a:lnTo>
                  <a:lnTo>
                    <a:pt x="0" y="56248"/>
                  </a:lnTo>
                  <a:close/>
                </a:path>
              </a:pathLst>
            </a:custGeom>
            <a:solidFill>
              <a:srgbClr val="5DA295"/>
            </a:solidFill>
          </p:spPr>
        </p:sp>
        <p:sp>
          <p:nvSpPr>
            <p:cNvPr name="TextBox 5" id="5"/>
            <p:cNvSpPr txBox="true"/>
            <p:nvPr/>
          </p:nvSpPr>
          <p:spPr>
            <a:xfrm>
              <a:off x="0" y="-38100"/>
              <a:ext cx="4816593" cy="94348"/>
            </a:xfrm>
            <a:prstGeom prst="rect">
              <a:avLst/>
            </a:prstGeom>
          </p:spPr>
          <p:txBody>
            <a:bodyPr anchor="ctr" rtlCol="false" tIns="50800" lIns="50800" bIns="50800" rIns="50800"/>
            <a:lstStyle/>
            <a:p>
              <a:pPr algn="ctr">
                <a:lnSpc>
                  <a:spcPts val="2659"/>
                </a:lnSpc>
              </a:pPr>
            </a:p>
          </p:txBody>
        </p:sp>
      </p:grpSp>
      <p:grpSp>
        <p:nvGrpSpPr>
          <p:cNvPr name="Group 6" id="6"/>
          <p:cNvGrpSpPr/>
          <p:nvPr/>
        </p:nvGrpSpPr>
        <p:grpSpPr>
          <a:xfrm rot="0">
            <a:off x="0" y="0"/>
            <a:ext cx="18288000" cy="213565"/>
            <a:chOff x="0" y="0"/>
            <a:chExt cx="4816593" cy="56248"/>
          </a:xfrm>
        </p:grpSpPr>
        <p:sp>
          <p:nvSpPr>
            <p:cNvPr name="Freeform 7" id="7"/>
            <p:cNvSpPr/>
            <p:nvPr/>
          </p:nvSpPr>
          <p:spPr>
            <a:xfrm flipH="false" flipV="false" rot="0">
              <a:off x="0" y="0"/>
              <a:ext cx="4816592" cy="56248"/>
            </a:xfrm>
            <a:custGeom>
              <a:avLst/>
              <a:gdLst/>
              <a:ahLst/>
              <a:cxnLst/>
              <a:rect r="r" b="b" t="t" l="l"/>
              <a:pathLst>
                <a:path h="56248" w="4816592">
                  <a:moveTo>
                    <a:pt x="0" y="0"/>
                  </a:moveTo>
                  <a:lnTo>
                    <a:pt x="4816592" y="0"/>
                  </a:lnTo>
                  <a:lnTo>
                    <a:pt x="4816592" y="56248"/>
                  </a:lnTo>
                  <a:lnTo>
                    <a:pt x="0" y="56248"/>
                  </a:lnTo>
                  <a:close/>
                </a:path>
              </a:pathLst>
            </a:custGeom>
            <a:solidFill>
              <a:srgbClr val="BFDDD2"/>
            </a:solidFill>
          </p:spPr>
        </p:sp>
        <p:sp>
          <p:nvSpPr>
            <p:cNvPr name="TextBox 8" id="8"/>
            <p:cNvSpPr txBox="true"/>
            <p:nvPr/>
          </p:nvSpPr>
          <p:spPr>
            <a:xfrm>
              <a:off x="0" y="-38100"/>
              <a:ext cx="4816593" cy="94348"/>
            </a:xfrm>
            <a:prstGeom prst="rect">
              <a:avLst/>
            </a:prstGeom>
          </p:spPr>
          <p:txBody>
            <a:bodyPr anchor="ctr" rtlCol="false" tIns="50800" lIns="50800" bIns="50800" rIns="50800"/>
            <a:lstStyle/>
            <a:p>
              <a:pPr algn="ctr">
                <a:lnSpc>
                  <a:spcPts val="2659"/>
                </a:lnSpc>
              </a:pPr>
            </a:p>
          </p:txBody>
        </p:sp>
      </p:grpSp>
      <p:sp>
        <p:nvSpPr>
          <p:cNvPr name="Freeform 9" id="9"/>
          <p:cNvSpPr/>
          <p:nvPr/>
        </p:nvSpPr>
        <p:spPr>
          <a:xfrm flipH="false" flipV="false" rot="0">
            <a:off x="325068" y="8862562"/>
            <a:ext cx="1210872" cy="1210872"/>
          </a:xfrm>
          <a:custGeom>
            <a:avLst/>
            <a:gdLst/>
            <a:ahLst/>
            <a:cxnLst/>
            <a:rect r="r" b="b" t="t" l="l"/>
            <a:pathLst>
              <a:path h="1210872" w="1210872">
                <a:moveTo>
                  <a:pt x="0" y="0"/>
                </a:moveTo>
                <a:lnTo>
                  <a:pt x="1210872" y="0"/>
                </a:lnTo>
                <a:lnTo>
                  <a:pt x="1210872" y="1210873"/>
                </a:lnTo>
                <a:lnTo>
                  <a:pt x="0" y="121087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0" id="10"/>
          <p:cNvSpPr txBox="true"/>
          <p:nvPr/>
        </p:nvSpPr>
        <p:spPr>
          <a:xfrm rot="0">
            <a:off x="16564000" y="8834437"/>
            <a:ext cx="955170" cy="762001"/>
          </a:xfrm>
          <a:prstGeom prst="rect">
            <a:avLst/>
          </a:prstGeom>
        </p:spPr>
        <p:txBody>
          <a:bodyPr anchor="t" rtlCol="false" tIns="0" lIns="0" bIns="0" rIns="0">
            <a:spAutoFit/>
          </a:bodyPr>
          <a:lstStyle/>
          <a:p>
            <a:pPr algn="r">
              <a:lnSpc>
                <a:spcPts val="6299"/>
              </a:lnSpc>
            </a:pPr>
            <a:r>
              <a:rPr lang="en-US" b="true" sz="4499">
                <a:solidFill>
                  <a:srgbClr val="000000"/>
                </a:solidFill>
                <a:latin typeface="Glacial Indifference Bold"/>
                <a:ea typeface="Glacial Indifference Bold"/>
                <a:cs typeface="Glacial Indifference Bold"/>
                <a:sym typeface="Glacial Indifference Bold"/>
              </a:rPr>
              <a:t>03</a:t>
            </a:r>
          </a:p>
        </p:txBody>
      </p:sp>
      <p:sp>
        <p:nvSpPr>
          <p:cNvPr name="AutoShape 11" id="11"/>
          <p:cNvSpPr/>
          <p:nvPr/>
        </p:nvSpPr>
        <p:spPr>
          <a:xfrm>
            <a:off x="16564000" y="8877554"/>
            <a:ext cx="0" cy="761492"/>
          </a:xfrm>
          <a:prstGeom prst="line">
            <a:avLst/>
          </a:prstGeom>
          <a:ln cap="flat" w="95250">
            <a:solidFill>
              <a:srgbClr val="5DA295"/>
            </a:solidFill>
            <a:prstDash val="solid"/>
            <a:headEnd type="none" len="sm" w="sm"/>
            <a:tailEnd type="none" len="sm" w="sm"/>
          </a:ln>
        </p:spPr>
      </p:sp>
      <p:sp>
        <p:nvSpPr>
          <p:cNvPr name="Freeform 12" id="12"/>
          <p:cNvSpPr/>
          <p:nvPr/>
        </p:nvSpPr>
        <p:spPr>
          <a:xfrm flipH="false" flipV="false" rot="0">
            <a:off x="16893853" y="567841"/>
            <a:ext cx="1082627" cy="1082627"/>
          </a:xfrm>
          <a:custGeom>
            <a:avLst/>
            <a:gdLst/>
            <a:ahLst/>
            <a:cxnLst/>
            <a:rect r="r" b="b" t="t" l="l"/>
            <a:pathLst>
              <a:path h="1082627" w="1082627">
                <a:moveTo>
                  <a:pt x="0" y="0"/>
                </a:moveTo>
                <a:lnTo>
                  <a:pt x="1082626" y="0"/>
                </a:lnTo>
                <a:lnTo>
                  <a:pt x="1082626" y="1082627"/>
                </a:lnTo>
                <a:lnTo>
                  <a:pt x="0" y="1082627"/>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3" id="13"/>
          <p:cNvSpPr txBox="true"/>
          <p:nvPr/>
        </p:nvSpPr>
        <p:spPr>
          <a:xfrm rot="0">
            <a:off x="325068" y="166192"/>
            <a:ext cx="7626049" cy="1193763"/>
          </a:xfrm>
          <a:prstGeom prst="rect">
            <a:avLst/>
          </a:prstGeom>
        </p:spPr>
        <p:txBody>
          <a:bodyPr anchor="t" rtlCol="false" tIns="0" lIns="0" bIns="0" rIns="0">
            <a:spAutoFit/>
          </a:bodyPr>
          <a:lstStyle/>
          <a:p>
            <a:pPr algn="l">
              <a:lnSpc>
                <a:spcPts val="9799"/>
              </a:lnSpc>
            </a:pPr>
            <a:r>
              <a:rPr lang="en-US" sz="6999" b="true">
                <a:solidFill>
                  <a:srgbClr val="000000"/>
                </a:solidFill>
                <a:latin typeface="Glacial Indifference Bold"/>
                <a:ea typeface="Glacial Indifference Bold"/>
                <a:cs typeface="Glacial Indifference Bold"/>
                <a:sym typeface="Glacial Indifference Bold"/>
              </a:rPr>
              <a:t>Permasalahan</a:t>
            </a:r>
          </a:p>
        </p:txBody>
      </p:sp>
      <p:sp>
        <p:nvSpPr>
          <p:cNvPr name="TextBox 14" id="14"/>
          <p:cNvSpPr txBox="true"/>
          <p:nvPr/>
        </p:nvSpPr>
        <p:spPr>
          <a:xfrm rot="0">
            <a:off x="695300" y="1564743"/>
            <a:ext cx="16564000" cy="7737529"/>
          </a:xfrm>
          <a:prstGeom prst="rect">
            <a:avLst/>
          </a:prstGeom>
        </p:spPr>
        <p:txBody>
          <a:bodyPr anchor="t" rtlCol="false" tIns="0" lIns="0" bIns="0" rIns="0">
            <a:spAutoFit/>
          </a:bodyPr>
          <a:lstStyle/>
          <a:p>
            <a:pPr algn="ctr">
              <a:lnSpc>
                <a:spcPts val="5579"/>
              </a:lnSpc>
            </a:pPr>
            <a:r>
              <a:rPr lang="en-US" sz="3985">
                <a:solidFill>
                  <a:srgbClr val="000000"/>
                </a:solidFill>
                <a:latin typeface="Glacial Indifference"/>
                <a:ea typeface="Glacial Indifference"/>
                <a:cs typeface="Glacial Indifference"/>
                <a:sym typeface="Glacial Indifference"/>
              </a:rPr>
              <a:t>Salah satu persoalan akibat kegagalan pembangunan manusia ialah munculnya putus sekolah Permasalahan yang dihadapi, bahwa sistem pendidikan di Indonesia walaupun dalam konstitusi sudah memiliki landasan yang kuat, tetapi pada kenyataannya belum dapat dilaksanakan sesuai harapan. beberapa kendala lainya yang dihadapi dalam implementasi pendidikan di Indonesia, di antaranya, belum semua masyarakat Indonesia dapat mengenyam pendidikan sebagaimana diamanatkan dalam Peraturan Menteri Pendidikan dan Kebudayaan Republik Indonesia Nomor 19 Tahun 2016 Tentang Program Indonesia Pintar.</a:t>
            </a:r>
          </a:p>
          <a:p>
            <a:pPr algn="ctr">
              <a:lnSpc>
                <a:spcPts val="5579"/>
              </a:lnSpc>
            </a:pPr>
            <a:r>
              <a:rPr lang="en-US" sz="3985">
                <a:solidFill>
                  <a:srgbClr val="000000"/>
                </a:solidFill>
                <a:latin typeface="Glacial Indifference"/>
                <a:ea typeface="Glacial Indifference"/>
                <a:cs typeface="Glacial Indifference"/>
                <a:sym typeface="Glacial Indifference"/>
              </a:rPr>
              <a:t>Permasalahan lain yang dihadapi adalah masalah pelayanan pendidikan, belum menjangkau seluruh lapisan masayarakat.</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5DA295"/>
        </a:solidFill>
      </p:bgPr>
    </p:bg>
    <p:spTree>
      <p:nvGrpSpPr>
        <p:cNvPr id="1" name=""/>
        <p:cNvGrpSpPr/>
        <p:nvPr/>
      </p:nvGrpSpPr>
      <p:grpSpPr>
        <a:xfrm>
          <a:off x="0" y="0"/>
          <a:ext cx="0" cy="0"/>
          <a:chOff x="0" y="0"/>
          <a:chExt cx="0" cy="0"/>
        </a:xfrm>
      </p:grpSpPr>
      <p:grpSp>
        <p:nvGrpSpPr>
          <p:cNvPr name="Group 2" id="2"/>
          <p:cNvGrpSpPr/>
          <p:nvPr/>
        </p:nvGrpSpPr>
        <p:grpSpPr>
          <a:xfrm rot="0">
            <a:off x="0" y="10073435"/>
            <a:ext cx="18288000" cy="213565"/>
            <a:chOff x="0" y="0"/>
            <a:chExt cx="4816593" cy="56248"/>
          </a:xfrm>
        </p:grpSpPr>
        <p:sp>
          <p:nvSpPr>
            <p:cNvPr name="Freeform 3" id="3"/>
            <p:cNvSpPr/>
            <p:nvPr/>
          </p:nvSpPr>
          <p:spPr>
            <a:xfrm flipH="false" flipV="false" rot="0">
              <a:off x="0" y="0"/>
              <a:ext cx="4816592" cy="56248"/>
            </a:xfrm>
            <a:custGeom>
              <a:avLst/>
              <a:gdLst/>
              <a:ahLst/>
              <a:cxnLst/>
              <a:rect r="r" b="b" t="t" l="l"/>
              <a:pathLst>
                <a:path h="56248" w="4816592">
                  <a:moveTo>
                    <a:pt x="0" y="0"/>
                  </a:moveTo>
                  <a:lnTo>
                    <a:pt x="4816592" y="0"/>
                  </a:lnTo>
                  <a:lnTo>
                    <a:pt x="4816592" y="56248"/>
                  </a:lnTo>
                  <a:lnTo>
                    <a:pt x="0" y="56248"/>
                  </a:lnTo>
                  <a:close/>
                </a:path>
              </a:pathLst>
            </a:custGeom>
            <a:solidFill>
              <a:srgbClr val="E4E4E4"/>
            </a:solidFill>
          </p:spPr>
        </p:sp>
        <p:sp>
          <p:nvSpPr>
            <p:cNvPr name="TextBox 4" id="4"/>
            <p:cNvSpPr txBox="true"/>
            <p:nvPr/>
          </p:nvSpPr>
          <p:spPr>
            <a:xfrm>
              <a:off x="0" y="-38100"/>
              <a:ext cx="4816593" cy="94348"/>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0" y="0"/>
            <a:ext cx="18288000" cy="213565"/>
            <a:chOff x="0" y="0"/>
            <a:chExt cx="4816593" cy="56248"/>
          </a:xfrm>
        </p:grpSpPr>
        <p:sp>
          <p:nvSpPr>
            <p:cNvPr name="Freeform 6" id="6"/>
            <p:cNvSpPr/>
            <p:nvPr/>
          </p:nvSpPr>
          <p:spPr>
            <a:xfrm flipH="false" flipV="false" rot="0">
              <a:off x="0" y="0"/>
              <a:ext cx="4816592" cy="56248"/>
            </a:xfrm>
            <a:custGeom>
              <a:avLst/>
              <a:gdLst/>
              <a:ahLst/>
              <a:cxnLst/>
              <a:rect r="r" b="b" t="t" l="l"/>
              <a:pathLst>
                <a:path h="56248" w="4816592">
                  <a:moveTo>
                    <a:pt x="0" y="0"/>
                  </a:moveTo>
                  <a:lnTo>
                    <a:pt x="4816592" y="0"/>
                  </a:lnTo>
                  <a:lnTo>
                    <a:pt x="4816592" y="56248"/>
                  </a:lnTo>
                  <a:lnTo>
                    <a:pt x="0" y="56248"/>
                  </a:lnTo>
                  <a:close/>
                </a:path>
              </a:pathLst>
            </a:custGeom>
            <a:solidFill>
              <a:srgbClr val="BFDDD2"/>
            </a:solidFill>
          </p:spPr>
        </p:sp>
        <p:sp>
          <p:nvSpPr>
            <p:cNvPr name="TextBox 7" id="7"/>
            <p:cNvSpPr txBox="true"/>
            <p:nvPr/>
          </p:nvSpPr>
          <p:spPr>
            <a:xfrm>
              <a:off x="0" y="-38100"/>
              <a:ext cx="4816593" cy="94348"/>
            </a:xfrm>
            <a:prstGeom prst="rect">
              <a:avLst/>
            </a:prstGeom>
          </p:spPr>
          <p:txBody>
            <a:bodyPr anchor="ctr" rtlCol="false" tIns="50800" lIns="50800" bIns="50800" rIns="50800"/>
            <a:lstStyle/>
            <a:p>
              <a:pPr algn="ctr">
                <a:lnSpc>
                  <a:spcPts val="2659"/>
                </a:lnSpc>
              </a:pPr>
            </a:p>
          </p:txBody>
        </p:sp>
      </p:grpSp>
      <p:sp>
        <p:nvSpPr>
          <p:cNvPr name="TextBox 8" id="8"/>
          <p:cNvSpPr txBox="true"/>
          <p:nvPr/>
        </p:nvSpPr>
        <p:spPr>
          <a:xfrm rot="0">
            <a:off x="16564000" y="8834437"/>
            <a:ext cx="955170" cy="762001"/>
          </a:xfrm>
          <a:prstGeom prst="rect">
            <a:avLst/>
          </a:prstGeom>
        </p:spPr>
        <p:txBody>
          <a:bodyPr anchor="t" rtlCol="false" tIns="0" lIns="0" bIns="0" rIns="0">
            <a:spAutoFit/>
          </a:bodyPr>
          <a:lstStyle/>
          <a:p>
            <a:pPr algn="r">
              <a:lnSpc>
                <a:spcPts val="6299"/>
              </a:lnSpc>
            </a:pPr>
            <a:r>
              <a:rPr lang="en-US" b="true" sz="4499">
                <a:solidFill>
                  <a:srgbClr val="FFFFFF"/>
                </a:solidFill>
                <a:latin typeface="Glacial Indifference Bold"/>
                <a:ea typeface="Glacial Indifference Bold"/>
                <a:cs typeface="Glacial Indifference Bold"/>
                <a:sym typeface="Glacial Indifference Bold"/>
              </a:rPr>
              <a:t>05</a:t>
            </a:r>
          </a:p>
        </p:txBody>
      </p:sp>
      <p:sp>
        <p:nvSpPr>
          <p:cNvPr name="AutoShape 9" id="9"/>
          <p:cNvSpPr/>
          <p:nvPr/>
        </p:nvSpPr>
        <p:spPr>
          <a:xfrm>
            <a:off x="16564000" y="8877554"/>
            <a:ext cx="0" cy="761492"/>
          </a:xfrm>
          <a:prstGeom prst="line">
            <a:avLst/>
          </a:prstGeom>
          <a:ln cap="flat" w="95250">
            <a:solidFill>
              <a:srgbClr val="BFDDD2"/>
            </a:solidFill>
            <a:prstDash val="solid"/>
            <a:headEnd type="none" len="sm" w="sm"/>
            <a:tailEnd type="none" len="sm" w="sm"/>
          </a:ln>
        </p:spPr>
      </p:sp>
      <p:sp>
        <p:nvSpPr>
          <p:cNvPr name="Freeform 10" id="10"/>
          <p:cNvSpPr/>
          <p:nvPr/>
        </p:nvSpPr>
        <p:spPr>
          <a:xfrm flipH="false" flipV="false" rot="0">
            <a:off x="16315549" y="677272"/>
            <a:ext cx="1452071" cy="1457537"/>
          </a:xfrm>
          <a:custGeom>
            <a:avLst/>
            <a:gdLst/>
            <a:ahLst/>
            <a:cxnLst/>
            <a:rect r="r" b="b" t="t" l="l"/>
            <a:pathLst>
              <a:path h="1457537" w="1452071">
                <a:moveTo>
                  <a:pt x="0" y="0"/>
                </a:moveTo>
                <a:lnTo>
                  <a:pt x="1452072" y="0"/>
                </a:lnTo>
                <a:lnTo>
                  <a:pt x="1452072" y="1457537"/>
                </a:lnTo>
                <a:lnTo>
                  <a:pt x="0" y="145753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1" id="11"/>
          <p:cNvSpPr/>
          <p:nvPr/>
        </p:nvSpPr>
        <p:spPr>
          <a:xfrm flipH="false" flipV="false" rot="0">
            <a:off x="15555294" y="2275495"/>
            <a:ext cx="713130" cy="713130"/>
          </a:xfrm>
          <a:custGeom>
            <a:avLst/>
            <a:gdLst/>
            <a:ahLst/>
            <a:cxnLst/>
            <a:rect r="r" b="b" t="t" l="l"/>
            <a:pathLst>
              <a:path h="713130" w="713130">
                <a:moveTo>
                  <a:pt x="0" y="0"/>
                </a:moveTo>
                <a:lnTo>
                  <a:pt x="713131" y="0"/>
                </a:lnTo>
                <a:lnTo>
                  <a:pt x="713131" y="713130"/>
                </a:lnTo>
                <a:lnTo>
                  <a:pt x="0" y="71313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2" id="12"/>
          <p:cNvSpPr/>
          <p:nvPr/>
        </p:nvSpPr>
        <p:spPr>
          <a:xfrm flipH="false" flipV="false" rot="0">
            <a:off x="-546230" y="6885480"/>
            <a:ext cx="3984149" cy="3984149"/>
          </a:xfrm>
          <a:custGeom>
            <a:avLst/>
            <a:gdLst/>
            <a:ahLst/>
            <a:cxnLst/>
            <a:rect r="r" b="b" t="t" l="l"/>
            <a:pathLst>
              <a:path h="3984149" w="3984149">
                <a:moveTo>
                  <a:pt x="0" y="0"/>
                </a:moveTo>
                <a:lnTo>
                  <a:pt x="3984149" y="0"/>
                </a:lnTo>
                <a:lnTo>
                  <a:pt x="3984149" y="3984148"/>
                </a:lnTo>
                <a:lnTo>
                  <a:pt x="0" y="3984148"/>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3" id="13"/>
          <p:cNvSpPr/>
          <p:nvPr/>
        </p:nvSpPr>
        <p:spPr>
          <a:xfrm flipH="false" flipV="false" rot="0">
            <a:off x="2986928" y="7590541"/>
            <a:ext cx="1909190" cy="1546444"/>
          </a:xfrm>
          <a:custGeom>
            <a:avLst/>
            <a:gdLst/>
            <a:ahLst/>
            <a:cxnLst/>
            <a:rect r="r" b="b" t="t" l="l"/>
            <a:pathLst>
              <a:path h="1546444" w="1909190">
                <a:moveTo>
                  <a:pt x="0" y="0"/>
                </a:moveTo>
                <a:lnTo>
                  <a:pt x="1909190" y="0"/>
                </a:lnTo>
                <a:lnTo>
                  <a:pt x="1909190" y="1546444"/>
                </a:lnTo>
                <a:lnTo>
                  <a:pt x="0" y="1546444"/>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TextBox 14" id="14"/>
          <p:cNvSpPr txBox="true"/>
          <p:nvPr/>
        </p:nvSpPr>
        <p:spPr>
          <a:xfrm rot="0">
            <a:off x="4027001" y="335156"/>
            <a:ext cx="9767912" cy="1940339"/>
          </a:xfrm>
          <a:prstGeom prst="rect">
            <a:avLst/>
          </a:prstGeom>
        </p:spPr>
        <p:txBody>
          <a:bodyPr anchor="t" rtlCol="false" tIns="0" lIns="0" bIns="0" rIns="0">
            <a:spAutoFit/>
          </a:bodyPr>
          <a:lstStyle/>
          <a:p>
            <a:pPr algn="ctr">
              <a:lnSpc>
                <a:spcPts val="7785"/>
              </a:lnSpc>
            </a:pPr>
            <a:r>
              <a:rPr lang="en-US" sz="5560" b="true">
                <a:solidFill>
                  <a:srgbClr val="FFFFFF"/>
                </a:solidFill>
                <a:latin typeface="Glacial Indifference Bold"/>
                <a:ea typeface="Glacial Indifference Bold"/>
                <a:cs typeface="Glacial Indifference Bold"/>
                <a:sym typeface="Glacial Indifference Bold"/>
              </a:rPr>
              <a:t>Pembahasan Masalah dan Hasil Implementasi</a:t>
            </a:r>
          </a:p>
        </p:txBody>
      </p:sp>
      <p:sp>
        <p:nvSpPr>
          <p:cNvPr name="TextBox 15" id="15"/>
          <p:cNvSpPr txBox="true"/>
          <p:nvPr/>
        </p:nvSpPr>
        <p:spPr>
          <a:xfrm rot="0">
            <a:off x="1445845" y="2385213"/>
            <a:ext cx="14822580" cy="7414364"/>
          </a:xfrm>
          <a:prstGeom prst="rect">
            <a:avLst/>
          </a:prstGeom>
        </p:spPr>
        <p:txBody>
          <a:bodyPr anchor="t" rtlCol="false" tIns="0" lIns="0" bIns="0" rIns="0">
            <a:spAutoFit/>
          </a:bodyPr>
          <a:lstStyle/>
          <a:p>
            <a:pPr algn="ctr">
              <a:lnSpc>
                <a:spcPts val="3956"/>
              </a:lnSpc>
            </a:pPr>
            <a:r>
              <a:rPr lang="en-US" sz="2826">
                <a:solidFill>
                  <a:srgbClr val="FFFFFF"/>
                </a:solidFill>
                <a:latin typeface="Glacial Indifference"/>
                <a:ea typeface="Glacial Indifference"/>
                <a:cs typeface="Glacial Indifference"/>
                <a:sym typeface="Glacial Indifference"/>
              </a:rPr>
              <a:t>Menangulangi permasalahan tersebut, Program Banyuwangi Cerdas bermaksud untuk memberikan kesempatan belajar dalam rangka mendukung penjaminan pendidikan bagi para peserta didik atau mahasiswa tidak mampu namun berprestasi. berfungsi membekali peserta didik pada jenjang pendidikan dasar dan menengah agar dapat menuntaskan pendidikannya untuk melanjutkan lagi kejenjang pendidikan yang lebih tinggi.</a:t>
            </a:r>
          </a:p>
          <a:p>
            <a:pPr algn="ctr">
              <a:lnSpc>
                <a:spcPts val="3956"/>
              </a:lnSpc>
            </a:pPr>
            <a:r>
              <a:rPr lang="en-US" sz="2826">
                <a:solidFill>
                  <a:srgbClr val="FFFFFF"/>
                </a:solidFill>
                <a:latin typeface="Glacial Indifference"/>
                <a:ea typeface="Glacial Indifference"/>
                <a:cs typeface="Glacial Indifference"/>
                <a:sym typeface="Glacial Indifference"/>
              </a:rPr>
              <a:t> Pemda Banyuwangi melalui Dinas Pendidikan melakukan sosialisasi dengan berbagai cara seperti melalui media cetak, media elekronik, terjuan langsung ke masyarakat dan mensosialisasikan kepada para Kepala Sekolah serta guru Bimbingan dan Konseling (BK) se-Banyuwangi.</a:t>
            </a:r>
          </a:p>
          <a:p>
            <a:pPr algn="ctr">
              <a:lnSpc>
                <a:spcPts val="3956"/>
              </a:lnSpc>
            </a:pPr>
            <a:r>
              <a:rPr lang="en-US" sz="2826">
                <a:solidFill>
                  <a:srgbClr val="FFFFFF"/>
                </a:solidFill>
                <a:latin typeface="Glacial Indifference"/>
                <a:ea typeface="Glacial Indifference"/>
                <a:cs typeface="Glacial Indifference"/>
                <a:sym typeface="Glacial Indifference"/>
              </a:rPr>
              <a:t>Program Banyuwangi Cerdas diimplementasikan dengan diterbitkannya Kartu Banyuwangi Belajar dan Kartu Banyuwangi Cerdas.Dua kartu tersebut memiliki fungsi sebagai jaminan keberlangsungan belajar peserta didik mulai dari pendidikan sekolah dasar hingga pendidikan perguruan tinggi khusus bagi anak yang kurang mampu.Kartu Banyuwangi Belajar diberikan untuk siswa tidak mampu pendidikan dasar hingga pendidikan menengah, sedangkan Kertu Banyuwangi Cerdas ditujukan kepada mahasiswa tidak mampu berprestasi.</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BFDDD2"/>
        </a:solidFill>
      </p:bgPr>
    </p:bg>
    <p:spTree>
      <p:nvGrpSpPr>
        <p:cNvPr id="1" name=""/>
        <p:cNvGrpSpPr/>
        <p:nvPr/>
      </p:nvGrpSpPr>
      <p:grpSpPr>
        <a:xfrm>
          <a:off x="0" y="0"/>
          <a:ext cx="0" cy="0"/>
          <a:chOff x="0" y="0"/>
          <a:chExt cx="0" cy="0"/>
        </a:xfrm>
      </p:grpSpPr>
      <p:sp>
        <p:nvSpPr>
          <p:cNvPr name="TextBox 2" id="2"/>
          <p:cNvSpPr txBox="true"/>
          <p:nvPr/>
        </p:nvSpPr>
        <p:spPr>
          <a:xfrm rot="0">
            <a:off x="1409529" y="497217"/>
            <a:ext cx="6104024" cy="1295400"/>
          </a:xfrm>
          <a:prstGeom prst="rect">
            <a:avLst/>
          </a:prstGeom>
        </p:spPr>
        <p:txBody>
          <a:bodyPr anchor="t" rtlCol="false" tIns="0" lIns="0" bIns="0" rIns="0">
            <a:spAutoFit/>
          </a:bodyPr>
          <a:lstStyle/>
          <a:p>
            <a:pPr algn="l">
              <a:lnSpc>
                <a:spcPts val="10500"/>
              </a:lnSpc>
            </a:pPr>
            <a:r>
              <a:rPr lang="en-US" sz="7500" b="true">
                <a:solidFill>
                  <a:srgbClr val="000000"/>
                </a:solidFill>
                <a:latin typeface="Glacial Indifference Bold"/>
                <a:ea typeface="Glacial Indifference Bold"/>
                <a:cs typeface="Glacial Indifference Bold"/>
                <a:sym typeface="Glacial Indifference Bold"/>
              </a:rPr>
              <a:t>Kesimpulan</a:t>
            </a:r>
          </a:p>
        </p:txBody>
      </p:sp>
      <p:sp>
        <p:nvSpPr>
          <p:cNvPr name="Freeform 3" id="3"/>
          <p:cNvSpPr/>
          <p:nvPr/>
        </p:nvSpPr>
        <p:spPr>
          <a:xfrm flipH="false" flipV="false" rot="0">
            <a:off x="389196" y="7453479"/>
            <a:ext cx="4072345" cy="4066842"/>
          </a:xfrm>
          <a:custGeom>
            <a:avLst/>
            <a:gdLst/>
            <a:ahLst/>
            <a:cxnLst/>
            <a:rect r="r" b="b" t="t" l="l"/>
            <a:pathLst>
              <a:path h="4066842" w="4072345">
                <a:moveTo>
                  <a:pt x="0" y="0"/>
                </a:moveTo>
                <a:lnTo>
                  <a:pt x="4072345" y="0"/>
                </a:lnTo>
                <a:lnTo>
                  <a:pt x="4072345" y="4066842"/>
                </a:lnTo>
                <a:lnTo>
                  <a:pt x="0" y="406684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4" id="4"/>
          <p:cNvGrpSpPr/>
          <p:nvPr/>
        </p:nvGrpSpPr>
        <p:grpSpPr>
          <a:xfrm rot="0">
            <a:off x="0" y="10073435"/>
            <a:ext cx="18288000" cy="213565"/>
            <a:chOff x="0" y="0"/>
            <a:chExt cx="4816593" cy="56248"/>
          </a:xfrm>
        </p:grpSpPr>
        <p:sp>
          <p:nvSpPr>
            <p:cNvPr name="Freeform 5" id="5"/>
            <p:cNvSpPr/>
            <p:nvPr/>
          </p:nvSpPr>
          <p:spPr>
            <a:xfrm flipH="false" flipV="false" rot="0">
              <a:off x="0" y="0"/>
              <a:ext cx="4816592" cy="56248"/>
            </a:xfrm>
            <a:custGeom>
              <a:avLst/>
              <a:gdLst/>
              <a:ahLst/>
              <a:cxnLst/>
              <a:rect r="r" b="b" t="t" l="l"/>
              <a:pathLst>
                <a:path h="56248" w="4816592">
                  <a:moveTo>
                    <a:pt x="0" y="0"/>
                  </a:moveTo>
                  <a:lnTo>
                    <a:pt x="4816592" y="0"/>
                  </a:lnTo>
                  <a:lnTo>
                    <a:pt x="4816592" y="56248"/>
                  </a:lnTo>
                  <a:lnTo>
                    <a:pt x="0" y="56248"/>
                  </a:lnTo>
                  <a:close/>
                </a:path>
              </a:pathLst>
            </a:custGeom>
            <a:solidFill>
              <a:srgbClr val="5DA295"/>
            </a:solidFill>
          </p:spPr>
        </p:sp>
        <p:sp>
          <p:nvSpPr>
            <p:cNvPr name="TextBox 6" id="6"/>
            <p:cNvSpPr txBox="true"/>
            <p:nvPr/>
          </p:nvSpPr>
          <p:spPr>
            <a:xfrm>
              <a:off x="0" y="-38100"/>
              <a:ext cx="4816593" cy="94348"/>
            </a:xfrm>
            <a:prstGeom prst="rect">
              <a:avLst/>
            </a:prstGeom>
          </p:spPr>
          <p:txBody>
            <a:bodyPr anchor="ctr" rtlCol="false" tIns="50800" lIns="50800" bIns="50800" rIns="50800"/>
            <a:lstStyle/>
            <a:p>
              <a:pPr algn="ctr">
                <a:lnSpc>
                  <a:spcPts val="2659"/>
                </a:lnSpc>
              </a:pPr>
            </a:p>
          </p:txBody>
        </p:sp>
      </p:grpSp>
      <p:sp>
        <p:nvSpPr>
          <p:cNvPr name="Freeform 7" id="7"/>
          <p:cNvSpPr/>
          <p:nvPr/>
        </p:nvSpPr>
        <p:spPr>
          <a:xfrm flipH="false" flipV="true" rot="0">
            <a:off x="14729434" y="-317609"/>
            <a:ext cx="4180831" cy="3386473"/>
          </a:xfrm>
          <a:custGeom>
            <a:avLst/>
            <a:gdLst/>
            <a:ahLst/>
            <a:cxnLst/>
            <a:rect r="r" b="b" t="t" l="l"/>
            <a:pathLst>
              <a:path h="3386473" w="4180831">
                <a:moveTo>
                  <a:pt x="0" y="3386473"/>
                </a:moveTo>
                <a:lnTo>
                  <a:pt x="4180831" y="3386473"/>
                </a:lnTo>
                <a:lnTo>
                  <a:pt x="4180831" y="0"/>
                </a:lnTo>
                <a:lnTo>
                  <a:pt x="0" y="0"/>
                </a:lnTo>
                <a:lnTo>
                  <a:pt x="0" y="3386473"/>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8" id="8"/>
          <p:cNvGrpSpPr/>
          <p:nvPr/>
        </p:nvGrpSpPr>
        <p:grpSpPr>
          <a:xfrm rot="0">
            <a:off x="0" y="0"/>
            <a:ext cx="18288000" cy="213565"/>
            <a:chOff x="0" y="0"/>
            <a:chExt cx="4816593" cy="56248"/>
          </a:xfrm>
        </p:grpSpPr>
        <p:sp>
          <p:nvSpPr>
            <p:cNvPr name="Freeform 9" id="9"/>
            <p:cNvSpPr/>
            <p:nvPr/>
          </p:nvSpPr>
          <p:spPr>
            <a:xfrm flipH="false" flipV="false" rot="0">
              <a:off x="0" y="0"/>
              <a:ext cx="4816592" cy="56248"/>
            </a:xfrm>
            <a:custGeom>
              <a:avLst/>
              <a:gdLst/>
              <a:ahLst/>
              <a:cxnLst/>
              <a:rect r="r" b="b" t="t" l="l"/>
              <a:pathLst>
                <a:path h="56248" w="4816592">
                  <a:moveTo>
                    <a:pt x="0" y="0"/>
                  </a:moveTo>
                  <a:lnTo>
                    <a:pt x="4816592" y="0"/>
                  </a:lnTo>
                  <a:lnTo>
                    <a:pt x="4816592" y="56248"/>
                  </a:lnTo>
                  <a:lnTo>
                    <a:pt x="0" y="56248"/>
                  </a:lnTo>
                  <a:close/>
                </a:path>
              </a:pathLst>
            </a:custGeom>
            <a:solidFill>
              <a:srgbClr val="5DA295"/>
            </a:solidFill>
          </p:spPr>
        </p:sp>
        <p:sp>
          <p:nvSpPr>
            <p:cNvPr name="TextBox 10" id="10"/>
            <p:cNvSpPr txBox="true"/>
            <p:nvPr/>
          </p:nvSpPr>
          <p:spPr>
            <a:xfrm>
              <a:off x="0" y="-38100"/>
              <a:ext cx="4816593" cy="94348"/>
            </a:xfrm>
            <a:prstGeom prst="rect">
              <a:avLst/>
            </a:prstGeom>
          </p:spPr>
          <p:txBody>
            <a:bodyPr anchor="ctr" rtlCol="false" tIns="50800" lIns="50800" bIns="50800" rIns="50800"/>
            <a:lstStyle/>
            <a:p>
              <a:pPr algn="ctr">
                <a:lnSpc>
                  <a:spcPts val="2659"/>
                </a:lnSpc>
              </a:pPr>
            </a:p>
          </p:txBody>
        </p:sp>
      </p:grpSp>
      <p:sp>
        <p:nvSpPr>
          <p:cNvPr name="Freeform 11" id="11"/>
          <p:cNvSpPr/>
          <p:nvPr/>
        </p:nvSpPr>
        <p:spPr>
          <a:xfrm flipH="false" flipV="false" rot="0">
            <a:off x="632097" y="758341"/>
            <a:ext cx="365904" cy="337962"/>
          </a:xfrm>
          <a:custGeom>
            <a:avLst/>
            <a:gdLst/>
            <a:ahLst/>
            <a:cxnLst/>
            <a:rect r="r" b="b" t="t" l="l"/>
            <a:pathLst>
              <a:path h="337962" w="365904">
                <a:moveTo>
                  <a:pt x="0" y="0"/>
                </a:moveTo>
                <a:lnTo>
                  <a:pt x="365903" y="0"/>
                </a:lnTo>
                <a:lnTo>
                  <a:pt x="365903" y="337962"/>
                </a:lnTo>
                <a:lnTo>
                  <a:pt x="0" y="337962"/>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6564000" y="8834437"/>
            <a:ext cx="955170" cy="762001"/>
          </a:xfrm>
          <a:prstGeom prst="rect">
            <a:avLst/>
          </a:prstGeom>
        </p:spPr>
        <p:txBody>
          <a:bodyPr anchor="t" rtlCol="false" tIns="0" lIns="0" bIns="0" rIns="0">
            <a:spAutoFit/>
          </a:bodyPr>
          <a:lstStyle/>
          <a:p>
            <a:pPr algn="r">
              <a:lnSpc>
                <a:spcPts val="6299"/>
              </a:lnSpc>
            </a:pPr>
            <a:r>
              <a:rPr lang="en-US" b="true" sz="4499">
                <a:solidFill>
                  <a:srgbClr val="000000"/>
                </a:solidFill>
                <a:latin typeface="Glacial Indifference Bold"/>
                <a:ea typeface="Glacial Indifference Bold"/>
                <a:cs typeface="Glacial Indifference Bold"/>
                <a:sym typeface="Glacial Indifference Bold"/>
              </a:rPr>
              <a:t>12</a:t>
            </a:r>
          </a:p>
        </p:txBody>
      </p:sp>
      <p:sp>
        <p:nvSpPr>
          <p:cNvPr name="AutoShape 13" id="13"/>
          <p:cNvSpPr/>
          <p:nvPr/>
        </p:nvSpPr>
        <p:spPr>
          <a:xfrm>
            <a:off x="16564000" y="8877554"/>
            <a:ext cx="0" cy="761492"/>
          </a:xfrm>
          <a:prstGeom prst="line">
            <a:avLst/>
          </a:prstGeom>
          <a:ln cap="flat" w="95250">
            <a:solidFill>
              <a:srgbClr val="5DA295"/>
            </a:solidFill>
            <a:prstDash val="solid"/>
            <a:headEnd type="none" len="sm" w="sm"/>
            <a:tailEnd type="none" len="sm" w="sm"/>
          </a:ln>
        </p:spPr>
      </p:sp>
      <p:sp>
        <p:nvSpPr>
          <p:cNvPr name="AutoShape 14" id="14"/>
          <p:cNvSpPr/>
          <p:nvPr/>
        </p:nvSpPr>
        <p:spPr>
          <a:xfrm flipV="true">
            <a:off x="1028700" y="2572620"/>
            <a:ext cx="0" cy="4198362"/>
          </a:xfrm>
          <a:prstGeom prst="line">
            <a:avLst/>
          </a:prstGeom>
          <a:ln cap="flat" w="66675">
            <a:solidFill>
              <a:srgbClr val="5DA295"/>
            </a:solidFill>
            <a:prstDash val="solid"/>
            <a:headEnd type="none" len="sm" w="sm"/>
            <a:tailEnd type="none" len="sm" w="sm"/>
          </a:ln>
        </p:spPr>
      </p:sp>
      <p:sp>
        <p:nvSpPr>
          <p:cNvPr name="TextBox 15" id="15"/>
          <p:cNvSpPr txBox="true"/>
          <p:nvPr/>
        </p:nvSpPr>
        <p:spPr>
          <a:xfrm rot="0">
            <a:off x="1821812" y="2496420"/>
            <a:ext cx="14742188" cy="5640787"/>
          </a:xfrm>
          <a:prstGeom prst="rect">
            <a:avLst/>
          </a:prstGeom>
        </p:spPr>
        <p:txBody>
          <a:bodyPr anchor="t" rtlCol="false" tIns="0" lIns="0" bIns="0" rIns="0">
            <a:spAutoFit/>
          </a:bodyPr>
          <a:lstStyle/>
          <a:p>
            <a:pPr algn="l">
              <a:lnSpc>
                <a:spcPts val="5618"/>
              </a:lnSpc>
            </a:pPr>
            <a:r>
              <a:rPr lang="en-US" sz="4013">
                <a:solidFill>
                  <a:srgbClr val="000000"/>
                </a:solidFill>
                <a:latin typeface="Glacial Indifference"/>
                <a:ea typeface="Glacial Indifference"/>
                <a:cs typeface="Glacial Indifference"/>
                <a:sym typeface="Glacial Indifference"/>
              </a:rPr>
              <a:t>Program Banyuwangi Cerdas adalah inisiatif pemerintah Kabupaten Banyuwangi untuk meningkatkan akses dan kualitas pendidikan bagi masyarakat, terutama anak-anak dari keluarga kurang mampu. Program ini meliputi pemberian beasiswa, peningkatan fasilitas pendidikan, dan pelatihan bagi guru, serta berupaya mengurangi kesenjangan digital. Tujuannya adalah untuk meningkatkan angka partisipasi sekolah, mengurangi putus sekolah, dan menciptakan generasi yang lebih berdaya saing.</a:t>
            </a:r>
          </a:p>
        </p:txBody>
      </p:sp>
      <p:sp>
        <p:nvSpPr>
          <p:cNvPr name="Freeform 16" id="16"/>
          <p:cNvSpPr/>
          <p:nvPr/>
        </p:nvSpPr>
        <p:spPr>
          <a:xfrm flipH="false" flipV="false" rot="0">
            <a:off x="14023509" y="649617"/>
            <a:ext cx="1792620" cy="1452022"/>
          </a:xfrm>
          <a:custGeom>
            <a:avLst/>
            <a:gdLst/>
            <a:ahLst/>
            <a:cxnLst/>
            <a:rect r="r" b="b" t="t" l="l"/>
            <a:pathLst>
              <a:path h="1452022" w="1792620">
                <a:moveTo>
                  <a:pt x="0" y="0"/>
                </a:moveTo>
                <a:lnTo>
                  <a:pt x="1792620" y="0"/>
                </a:lnTo>
                <a:lnTo>
                  <a:pt x="1792620" y="1452022"/>
                </a:lnTo>
                <a:lnTo>
                  <a:pt x="0" y="1452022"/>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DAGS7C4ok_I</dc:identifier>
  <dcterms:modified xsi:type="dcterms:W3CDTF">2011-08-01T06:04:30Z</dcterms:modified>
  <cp:revision>1</cp:revision>
  <dc:title>seminar proposal</dc:title>
</cp:coreProperties>
</file>