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5"/>
  </p:notesMasterIdLst>
  <p:sldIdLst>
    <p:sldId id="355" r:id="rId5"/>
    <p:sldId id="347" r:id="rId6"/>
    <p:sldId id="359" r:id="rId7"/>
    <p:sldId id="364" r:id="rId8"/>
    <p:sldId id="360" r:id="rId9"/>
    <p:sldId id="365" r:id="rId10"/>
    <p:sldId id="367" r:id="rId11"/>
    <p:sldId id="368" r:id="rId12"/>
    <p:sldId id="369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=""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=""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=""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=""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=""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=""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=""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=""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=""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=""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=""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=""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=""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=""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=""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=""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1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="" xmlns:a16="http://schemas.microsoft.com/office/drawing/2014/main" id="{A304D554-ECE0-DBE9-C274-0886FA747B54}"/>
              </a:ext>
            </a:extLst>
          </p:cNvPr>
          <p:cNvSpPr txBox="1"/>
          <p:nvPr/>
        </p:nvSpPr>
        <p:spPr>
          <a:xfrm flipH="1">
            <a:off x="1063229" y="2634902"/>
            <a:ext cx="100065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I/O </a:t>
            </a: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Mikrokontroler</a:t>
            </a:r>
            <a:endParaRPr lang="en-ID" sz="3600" b="1" i="0" u="none" strike="noStrike" cap="none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292127-EA9F-B365-3228-BA9D83EFF075}"/>
              </a:ext>
            </a:extLst>
          </p:cNvPr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: Mikroprosesor dan 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Mikrokontroler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Pengampu	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	: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Arief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5C8D0C1-7E99-4B90-A44B-505072FCBBC5}"/>
              </a:ext>
            </a:extLst>
          </p:cNvPr>
          <p:cNvGrpSpPr/>
          <p:nvPr/>
        </p:nvGrpSpPr>
        <p:grpSpPr>
          <a:xfrm>
            <a:off x="5934578" y="2814915"/>
            <a:ext cx="4931788" cy="553998"/>
            <a:chOff x="5680459" y="1490186"/>
            <a:chExt cx="4931788" cy="55399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Pin Analog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553998"/>
            <a:chOff x="5680459" y="1490186"/>
            <a:chExt cx="4931788" cy="55399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I/O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Mikrokontroler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Arduino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277BAFE-DBE5-4F13-9AC0-26A4FC2689D1}"/>
              </a:ext>
            </a:extLst>
          </p:cNvPr>
          <p:cNvGrpSpPr/>
          <p:nvPr/>
        </p:nvGrpSpPr>
        <p:grpSpPr>
          <a:xfrm>
            <a:off x="5480279" y="2110290"/>
            <a:ext cx="4931788" cy="553998"/>
            <a:chOff x="5680459" y="1490186"/>
            <a:chExt cx="4931788" cy="55399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Pin Digital I/O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912A19E-5D85-47EF-949E-7F8792FA3EB5}"/>
              </a:ext>
            </a:extLst>
          </p:cNvPr>
          <p:cNvGrpSpPr/>
          <p:nvPr/>
        </p:nvGrpSpPr>
        <p:grpSpPr>
          <a:xfrm>
            <a:off x="6316390" y="3386710"/>
            <a:ext cx="4931788" cy="830997"/>
            <a:chOff x="5680459" y="1351686"/>
            <a:chExt cx="4931788" cy="83099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9B7F10F-1188-4C94-9236-30A83820C779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ID" altLang="ko-KR" sz="2400" b="1" dirty="0">
                  <a:solidFill>
                    <a:schemeClr val="bg1"/>
                  </a:solidFill>
                  <a:cs typeface="Arial" pitchFamily="34" charset="0"/>
                </a:rPr>
                <a:t>Pin PWM (Pulse Width Modulation)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0245492-9E79-E290-D7B7-1DC851C7C1F4}"/>
              </a:ext>
            </a:extLst>
          </p:cNvPr>
          <p:cNvGrpSpPr/>
          <p:nvPr/>
        </p:nvGrpSpPr>
        <p:grpSpPr>
          <a:xfrm>
            <a:off x="6821215" y="4180178"/>
            <a:ext cx="4931788" cy="830997"/>
            <a:chOff x="5680459" y="1351686"/>
            <a:chExt cx="4931788" cy="83099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93A3FDB-4674-AA5A-520E-6254FFADD9E7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130B932-FF1A-2B2F-9424-5AFBFA7599FA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ID" altLang="ko-KR" sz="2400" b="1" dirty="0">
                  <a:solidFill>
                    <a:schemeClr val="bg1"/>
                  </a:solidFill>
                  <a:cs typeface="Arial" pitchFamily="34" charset="0"/>
                </a:rPr>
                <a:t>Pin Serial </a:t>
              </a:r>
              <a:r>
                <a:rPr lang="en-ID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Komunikasi</a:t>
              </a:r>
              <a:r>
                <a:rPr lang="en-ID" altLang="ko-KR" sz="2400" b="1" dirty="0">
                  <a:solidFill>
                    <a:schemeClr val="bg1"/>
                  </a:solidFill>
                  <a:cs typeface="Arial" pitchFamily="34" charset="0"/>
                </a:rPr>
                <a:t> (UART)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7AB75D5-B3E0-E914-AD04-E17DC9B73B04}"/>
              </a:ext>
            </a:extLst>
          </p:cNvPr>
          <p:cNvGrpSpPr/>
          <p:nvPr/>
        </p:nvGrpSpPr>
        <p:grpSpPr>
          <a:xfrm>
            <a:off x="7185292" y="5112718"/>
            <a:ext cx="4931788" cy="553998"/>
            <a:chOff x="5680459" y="1490186"/>
            <a:chExt cx="4931788" cy="55399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0E235B9-2F5B-ABB1-E13A-163BDB5A097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EBBD7E7-AF2A-4440-CFC0-54893CD853B3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ID" altLang="ko-KR" sz="2400" b="1" dirty="0">
                  <a:solidFill>
                    <a:schemeClr val="bg1"/>
                  </a:solidFill>
                  <a:cs typeface="Arial" pitchFamily="34" charset="0"/>
                </a:rPr>
                <a:t>I2C Communication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FAC7D85-2BB4-692A-F3D0-D22CA66525CB}"/>
              </a:ext>
            </a:extLst>
          </p:cNvPr>
          <p:cNvGrpSpPr/>
          <p:nvPr/>
        </p:nvGrpSpPr>
        <p:grpSpPr>
          <a:xfrm>
            <a:off x="7549369" y="5943143"/>
            <a:ext cx="4931788" cy="553998"/>
            <a:chOff x="5680459" y="1490186"/>
            <a:chExt cx="4931788" cy="553998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8FBBDC1-5AAA-540E-702C-DFA24523177C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07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F921B0-11C0-95D2-31D4-98DAA83CB5BE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ID" altLang="ko-KR" sz="2400" b="1" dirty="0">
                  <a:solidFill>
                    <a:schemeClr val="bg1"/>
                  </a:solidFill>
                  <a:cs typeface="Arial" pitchFamily="34" charset="0"/>
                </a:rPr>
                <a:t>SPI Communication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I/O </a:t>
            </a:r>
            <a:r>
              <a:rPr lang="en-US" dirty="0" err="1"/>
              <a:t>Mikrokontroler</a:t>
            </a:r>
            <a:r>
              <a:rPr lang="en-US" dirty="0"/>
              <a:t> Arduino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4371109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	Input/Output (I/O)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mikrokontroler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berinteraksi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dunia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pin yang </a:t>
            </a:r>
            <a:r>
              <a:rPr lang="en-US" sz="1800" dirty="0" err="1"/>
              <a:t>tersedia</a:t>
            </a:r>
            <a:r>
              <a:rPr lang="en-US" sz="1800" dirty="0"/>
              <a:t>. </a:t>
            </a:r>
            <a:r>
              <a:rPr lang="en-US" sz="1800" dirty="0" err="1"/>
              <a:t>Konfigurasi</a:t>
            </a:r>
            <a:r>
              <a:rPr lang="en-US" sz="1800" dirty="0"/>
              <a:t> pin input / output Arduino uno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,</a:t>
            </a:r>
          </a:p>
          <a:p>
            <a:pPr algn="just"/>
            <a:r>
              <a:rPr lang="en-US" sz="1800" dirty="0"/>
              <a:t>Pin Digital I/O</a:t>
            </a:r>
          </a:p>
          <a:p>
            <a:pPr algn="just"/>
            <a:r>
              <a:rPr lang="en-US" sz="1800" dirty="0"/>
              <a:t>Pin Analog Input</a:t>
            </a:r>
          </a:p>
          <a:p>
            <a:pPr algn="just"/>
            <a:r>
              <a:rPr lang="en-US" sz="1800" dirty="0"/>
              <a:t>Pin PWM (Pulse Width Modulation</a:t>
            </a:r>
          </a:p>
          <a:p>
            <a:pPr algn="just"/>
            <a:r>
              <a:rPr lang="en-US" sz="1800" dirty="0"/>
              <a:t>Serial Communication (UART)</a:t>
            </a:r>
          </a:p>
          <a:p>
            <a:pPr algn="just"/>
            <a:r>
              <a:rPr lang="en-US" sz="1800" dirty="0"/>
              <a:t>I2C Communication</a:t>
            </a:r>
          </a:p>
          <a:p>
            <a:pPr algn="just"/>
            <a:r>
              <a:rPr lang="en-US" sz="1800" dirty="0"/>
              <a:t>SPI Communication</a:t>
            </a:r>
          </a:p>
        </p:txBody>
      </p:sp>
      <p:pic>
        <p:nvPicPr>
          <p:cNvPr id="1026" name="Picture 2" descr="arduino uno pinout">
            <a:extLst>
              <a:ext uri="{FF2B5EF4-FFF2-40B4-BE49-F238E27FC236}">
                <a16:creationId xmlns="" xmlns:a16="http://schemas.microsoft.com/office/drawing/2014/main" id="{97E69D60-923C-25D5-1F42-FD31F6AA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36" y="2032000"/>
            <a:ext cx="6142181" cy="439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 Digital I/O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4705350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	Digital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dikatakan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merepresentasikan</a:t>
            </a:r>
            <a:r>
              <a:rPr lang="en-US" sz="1400" dirty="0"/>
              <a:t> </a:t>
            </a:r>
            <a:r>
              <a:rPr lang="en-US" sz="1400" dirty="0" err="1"/>
              <a:t>tegangan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1 bit, </a:t>
            </a:r>
            <a:r>
              <a:rPr lang="en-US" sz="1400" dirty="0" err="1"/>
              <a:t>misalnya</a:t>
            </a:r>
            <a:r>
              <a:rPr lang="en-US" sz="1400" dirty="0"/>
              <a:t> 1 </a:t>
            </a:r>
            <a:r>
              <a:rPr lang="en-US" sz="1400" dirty="0" err="1"/>
              <a:t>atau</a:t>
            </a:r>
            <a:r>
              <a:rPr lang="en-US" sz="1400" dirty="0"/>
              <a:t> 0. Pin digital di Arduino </a:t>
            </a:r>
            <a:r>
              <a:rPr lang="en-US" sz="1400" dirty="0" err="1"/>
              <a:t>adalah</a:t>
            </a:r>
            <a:r>
              <a:rPr lang="en-US" sz="1400" dirty="0"/>
              <a:t> pin yang </a:t>
            </a:r>
            <a:r>
              <a:rPr lang="en-US" sz="1400" dirty="0" err="1"/>
              <a:t>memang</a:t>
            </a:r>
            <a:r>
              <a:rPr lang="en-US" sz="1400" dirty="0"/>
              <a:t> </a:t>
            </a:r>
            <a:r>
              <a:rPr lang="en-US" sz="1400" dirty="0" err="1"/>
              <a:t>dirancang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dikonfigurasikan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input </a:t>
            </a:r>
            <a:r>
              <a:rPr lang="en-US" sz="1400" dirty="0" err="1"/>
              <a:t>maupun</a:t>
            </a:r>
            <a:r>
              <a:rPr lang="en-US" sz="1400" dirty="0"/>
              <a:t> output. </a:t>
            </a:r>
            <a:r>
              <a:rPr lang="en-US" sz="1400" dirty="0" err="1"/>
              <a:t>Tergantung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. Pin digital pada Arduino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dua </a:t>
            </a:r>
            <a:r>
              <a:rPr lang="en-US" sz="1400" dirty="0" err="1"/>
              <a:t>kondisi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menyala</a:t>
            </a:r>
            <a:r>
              <a:rPr lang="en-US" sz="1400" dirty="0"/>
              <a:t> dan </a:t>
            </a:r>
            <a:r>
              <a:rPr lang="en-US" sz="1400" dirty="0" err="1"/>
              <a:t>mati</a:t>
            </a:r>
            <a:r>
              <a:rPr lang="en-US" sz="1400" dirty="0"/>
              <a:t>. </a:t>
            </a:r>
            <a:r>
              <a:rPr lang="en-US" sz="1400" dirty="0" err="1"/>
              <a:t>Saat</a:t>
            </a:r>
            <a:r>
              <a:rPr lang="en-US" sz="1400" dirty="0"/>
              <a:t> pin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menyala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tegangan</a:t>
            </a:r>
            <a:r>
              <a:rPr lang="en-US" sz="1400" dirty="0"/>
              <a:t> </a:t>
            </a:r>
            <a:r>
              <a:rPr lang="en-US" sz="1400" dirty="0" err="1"/>
              <a:t>nya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(HIGH) </a:t>
            </a:r>
            <a:r>
              <a:rPr lang="en-US" sz="1400" dirty="0" err="1"/>
              <a:t>yaitu</a:t>
            </a:r>
            <a:r>
              <a:rPr lang="en-US" sz="1400" dirty="0"/>
              <a:t> 5 volt, dan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mati</a:t>
            </a:r>
            <a:r>
              <a:rPr lang="en-US" sz="1400" dirty="0"/>
              <a:t> </a:t>
            </a:r>
            <a:r>
              <a:rPr lang="en-US" sz="1400" dirty="0" err="1"/>
              <a:t>tegangannya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 (LOW) </a:t>
            </a:r>
            <a:r>
              <a:rPr lang="en-US" sz="1400" dirty="0" err="1"/>
              <a:t>yaitu</a:t>
            </a:r>
            <a:r>
              <a:rPr lang="en-US" sz="1400" dirty="0"/>
              <a:t> 0 volt.</a:t>
            </a:r>
          </a:p>
          <a:p>
            <a:pPr marL="0" indent="0" algn="just">
              <a:buNone/>
            </a:pPr>
            <a:r>
              <a:rPr lang="en-US" sz="1400" dirty="0"/>
              <a:t>Pin Digital I/O Arduino :</a:t>
            </a:r>
          </a:p>
          <a:p>
            <a:pPr algn="just"/>
            <a:r>
              <a:rPr lang="en-US" sz="1400" dirty="0"/>
              <a:t>Pin 1 - 13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pin input/output digital.</a:t>
            </a:r>
          </a:p>
          <a:p>
            <a:pPr algn="just"/>
            <a:r>
              <a:rPr lang="en-US" sz="1400" dirty="0"/>
              <a:t>Pin 13 </a:t>
            </a:r>
            <a:r>
              <a:rPr lang="en-US" sz="1400" dirty="0" err="1"/>
              <a:t>terhubung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LED </a:t>
            </a:r>
            <a:r>
              <a:rPr lang="en-US" sz="1400" dirty="0" err="1"/>
              <a:t>bawaan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/>
              <a:t>Pin 3, 5, 6, 9, 10, dan 11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fitur</a:t>
            </a:r>
            <a:r>
              <a:rPr lang="en-US" sz="1400" dirty="0"/>
              <a:t> PWM</a:t>
            </a:r>
          </a:p>
        </p:txBody>
      </p:sp>
      <p:pic>
        <p:nvPicPr>
          <p:cNvPr id="2050" name="Picture 2" descr="Arduino Uno R3 Pinout Digital">
            <a:extLst>
              <a:ext uri="{FF2B5EF4-FFF2-40B4-BE49-F238E27FC236}">
                <a16:creationId xmlns="" xmlns:a16="http://schemas.microsoft.com/office/drawing/2014/main" id="{B18500A9-A0B9-9C45-CC00-3700FEBB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81238"/>
            <a:ext cx="6029325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Analog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	Pada </a:t>
            </a:r>
            <a:r>
              <a:rPr lang="en-US" sz="1400" dirty="0" err="1"/>
              <a:t>dasarnya</a:t>
            </a:r>
            <a:r>
              <a:rPr lang="en-US" sz="1400" dirty="0"/>
              <a:t> Arduino </a:t>
            </a:r>
            <a:r>
              <a:rPr lang="en-US" sz="1400" dirty="0" err="1"/>
              <a:t>memiliki</a:t>
            </a:r>
            <a:r>
              <a:rPr lang="en-US" sz="1400" dirty="0"/>
              <a:t> 6 pin analog yang </a:t>
            </a:r>
            <a:r>
              <a:rPr lang="en-US" sz="1400" dirty="0" err="1"/>
              <a:t>semuanya</a:t>
            </a:r>
            <a:r>
              <a:rPr lang="en-US" sz="1400" dirty="0"/>
              <a:t> </a:t>
            </a:r>
            <a:r>
              <a:rPr lang="en-US" sz="1400" dirty="0" err="1"/>
              <a:t>memanfaatkan</a:t>
            </a:r>
            <a:r>
              <a:rPr lang="en-US" sz="1400" dirty="0"/>
              <a:t> ADC (Analog to Digital Converter). Pin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pin input analog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pin input/output digital. </a:t>
            </a:r>
          </a:p>
          <a:p>
            <a:pPr marL="0" indent="0" algn="just">
              <a:buNone/>
            </a:pPr>
            <a:r>
              <a:rPr lang="en-US" sz="1400" dirty="0"/>
              <a:t>Pin Analog Arduino :</a:t>
            </a:r>
          </a:p>
          <a:p>
            <a:pPr marL="0" indent="0" algn="just">
              <a:buNone/>
            </a:pPr>
            <a:r>
              <a:rPr lang="en-US" sz="1400" dirty="0"/>
              <a:t>Pin A0 </a:t>
            </a:r>
            <a:r>
              <a:rPr lang="en-US" sz="1400" dirty="0" err="1"/>
              <a:t>sampai</a:t>
            </a:r>
            <a:r>
              <a:rPr lang="en-US" sz="1400" dirty="0"/>
              <a:t> A5, yang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kemampuan</a:t>
            </a:r>
            <a:r>
              <a:rPr lang="en-US" sz="1400" dirty="0"/>
              <a:t> </a:t>
            </a:r>
            <a:r>
              <a:rPr lang="en-US" sz="1400" dirty="0" err="1"/>
              <a:t>membaca</a:t>
            </a:r>
            <a:r>
              <a:rPr lang="en-US" sz="1400" dirty="0"/>
              <a:t> </a:t>
            </a:r>
            <a:r>
              <a:rPr lang="en-US" sz="1400" dirty="0" err="1"/>
              <a:t>tegangan</a:t>
            </a:r>
            <a:r>
              <a:rPr lang="en-US" sz="1400" dirty="0"/>
              <a:t> analog. </a:t>
            </a:r>
          </a:p>
          <a:p>
            <a:pPr marL="0" indent="0" algn="just">
              <a:buNone/>
            </a:pPr>
            <a:r>
              <a:rPr lang="en-US" sz="1400" dirty="0" err="1"/>
              <a:t>Sementara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di Arduino, ADC </a:t>
            </a:r>
            <a:r>
              <a:rPr lang="en-US" sz="1400" dirty="0" err="1"/>
              <a:t>beresolusi</a:t>
            </a:r>
            <a:r>
              <a:rPr lang="en-US" sz="1400" dirty="0"/>
              <a:t> 10-bit yang </a:t>
            </a:r>
            <a:r>
              <a:rPr lang="en-US" sz="1400" dirty="0" err="1"/>
              <a:t>artinya</a:t>
            </a:r>
            <a:r>
              <a:rPr lang="en-US" sz="1400" dirty="0"/>
              <a:t> </a:t>
            </a:r>
            <a:r>
              <a:rPr lang="en-US" sz="1400" dirty="0" err="1"/>
              <a:t>mewakili</a:t>
            </a:r>
            <a:r>
              <a:rPr lang="en-US" sz="1400" dirty="0"/>
              <a:t> </a:t>
            </a:r>
            <a:r>
              <a:rPr lang="en-US" sz="1400" dirty="0" err="1"/>
              <a:t>tegangan</a:t>
            </a:r>
            <a:r>
              <a:rPr lang="en-US" sz="1400" dirty="0"/>
              <a:t> analog </a:t>
            </a:r>
            <a:r>
              <a:rPr lang="en-US" sz="1400" dirty="0" err="1"/>
              <a:t>dengan</a:t>
            </a:r>
            <a:r>
              <a:rPr lang="en-US" sz="1400" dirty="0"/>
              <a:t> 1024 level digital.</a:t>
            </a:r>
          </a:p>
        </p:txBody>
      </p:sp>
      <p:pic>
        <p:nvPicPr>
          <p:cNvPr id="3074" name="Picture 2" descr="Arduino Pinout Uno Analog">
            <a:extLst>
              <a:ext uri="{FF2B5EF4-FFF2-40B4-BE49-F238E27FC236}">
                <a16:creationId xmlns="" xmlns:a16="http://schemas.microsoft.com/office/drawing/2014/main" id="{740FE14F-45ED-6616-146B-BFAB3F20F2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50370"/>
            <a:ext cx="5181600" cy="143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PWM (Pulse Width Modulation)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	PWM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singkatan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Pulse Width Modulation,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teknik</a:t>
            </a:r>
            <a:r>
              <a:rPr lang="en-US" sz="1400" dirty="0"/>
              <a:t> </a:t>
            </a:r>
            <a:r>
              <a:rPr lang="en-US" sz="1400" dirty="0" err="1"/>
              <a:t>modulasi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menyandikan</a:t>
            </a:r>
            <a:r>
              <a:rPr lang="en-US" sz="1400" dirty="0"/>
              <a:t> </a:t>
            </a:r>
            <a:r>
              <a:rPr lang="en-US" sz="1400" dirty="0" err="1"/>
              <a:t>pesan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sinyal</a:t>
            </a:r>
            <a:r>
              <a:rPr lang="en-US" sz="1400" dirty="0"/>
              <a:t> </a:t>
            </a:r>
            <a:r>
              <a:rPr lang="en-US" sz="1400" dirty="0" err="1"/>
              <a:t>berdenyut</a:t>
            </a:r>
            <a:r>
              <a:rPr lang="en-US" sz="1400" dirty="0"/>
              <a:t>. </a:t>
            </a:r>
            <a:r>
              <a:rPr lang="en-US" sz="1400" dirty="0" err="1"/>
              <a:t>Biasanya</a:t>
            </a:r>
            <a:r>
              <a:rPr lang="en-US" sz="1400" dirty="0"/>
              <a:t> PWM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motor DC, </a:t>
            </a:r>
            <a:r>
              <a:rPr lang="en-US" sz="1400" dirty="0" err="1"/>
              <a:t>Peredupan</a:t>
            </a:r>
            <a:r>
              <a:rPr lang="en-US" sz="1400" dirty="0"/>
              <a:t> LED, dan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.</a:t>
            </a:r>
          </a:p>
          <a:p>
            <a:pPr marL="0" indent="0" algn="just">
              <a:buNone/>
            </a:pPr>
            <a:r>
              <a:rPr lang="en-US" sz="1400" dirty="0"/>
              <a:t>Ada dua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PWM, </a:t>
            </a:r>
            <a:r>
              <a:rPr lang="en-US" sz="1400" dirty="0" err="1"/>
              <a:t>yaitu</a:t>
            </a:r>
            <a:r>
              <a:rPr lang="en-US" sz="1400" dirty="0"/>
              <a:t> :</a:t>
            </a:r>
          </a:p>
          <a:p>
            <a:pPr algn="just"/>
            <a:r>
              <a:rPr lang="en-US" sz="1400" dirty="0" err="1"/>
              <a:t>Frekuensi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berapa</a:t>
            </a:r>
            <a:r>
              <a:rPr lang="en-US" sz="1400" dirty="0"/>
              <a:t> lama </a:t>
            </a:r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dibutuhkan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menyelesaikan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siklus</a:t>
            </a:r>
            <a:r>
              <a:rPr lang="en-US" sz="1400" dirty="0"/>
              <a:t> (</a:t>
            </a:r>
            <a:r>
              <a:rPr lang="en-US" sz="1400" dirty="0" err="1"/>
              <a:t>periode</a:t>
            </a:r>
            <a:r>
              <a:rPr lang="en-US" sz="1400" dirty="0"/>
              <a:t>)</a:t>
            </a:r>
          </a:p>
          <a:p>
            <a:pPr algn="just"/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berapa</a:t>
            </a:r>
            <a:r>
              <a:rPr lang="en-US" sz="1400" dirty="0"/>
              <a:t> lama </a:t>
            </a:r>
            <a:r>
              <a:rPr lang="en-US" sz="1400" dirty="0" err="1"/>
              <a:t>sinyal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total </a:t>
            </a:r>
            <a:r>
              <a:rPr lang="en-US" sz="1400" dirty="0" err="1"/>
              <a:t>periode</a:t>
            </a:r>
            <a:r>
              <a:rPr lang="en-US" sz="1400" dirty="0"/>
              <a:t>.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persentase</a:t>
            </a:r>
            <a:r>
              <a:rPr lang="en-US" sz="1400" dirty="0"/>
              <a:t>.</a:t>
            </a:r>
          </a:p>
        </p:txBody>
      </p:sp>
      <p:pic>
        <p:nvPicPr>
          <p:cNvPr id="4098" name="Picture 2" descr="Apa Itu PWM?">
            <a:extLst>
              <a:ext uri="{FF2B5EF4-FFF2-40B4-BE49-F238E27FC236}">
                <a16:creationId xmlns="" xmlns:a16="http://schemas.microsoft.com/office/drawing/2014/main" id="{5CE50BE3-730C-5719-FE32-97E2C94FA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85" y="2995612"/>
            <a:ext cx="4756030" cy="23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Serial </a:t>
            </a:r>
            <a:r>
              <a:rPr lang="en-US" dirty="0" err="1"/>
              <a:t>Komunikasi</a:t>
            </a:r>
            <a:r>
              <a:rPr lang="en-US" dirty="0"/>
              <a:t> (UART)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	</a:t>
            </a:r>
            <a:r>
              <a:rPr lang="en-US" sz="1400" dirty="0" err="1"/>
              <a:t>Komunikasi</a:t>
            </a:r>
            <a:r>
              <a:rPr lang="en-US" sz="1400" dirty="0"/>
              <a:t> serial </a:t>
            </a:r>
            <a:r>
              <a:rPr lang="en-US" sz="1400" dirty="0" err="1"/>
              <a:t>umumnya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bertukar</a:t>
            </a:r>
            <a:r>
              <a:rPr lang="en-US" sz="1400" dirty="0"/>
              <a:t> data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papan</a:t>
            </a:r>
            <a:r>
              <a:rPr lang="en-US" sz="1400" dirty="0"/>
              <a:t> </a:t>
            </a:r>
            <a:r>
              <a:rPr lang="en-US" sz="1400" dirty="0" err="1"/>
              <a:t>sirkuit</a:t>
            </a:r>
            <a:r>
              <a:rPr lang="en-US" sz="1400" dirty="0"/>
              <a:t> Arduino dan </a:t>
            </a:r>
            <a:r>
              <a:rPr lang="en-US" sz="1400" dirty="0" err="1"/>
              <a:t>perangkat</a:t>
            </a:r>
            <a:r>
              <a:rPr lang="en-US" sz="1400" dirty="0"/>
              <a:t> serial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komputer</a:t>
            </a:r>
            <a:r>
              <a:rPr lang="en-US" sz="1400" dirty="0"/>
              <a:t>, display, sensor, dan </a:t>
            </a:r>
            <a:r>
              <a:rPr lang="en-US" sz="1400" dirty="0" err="1"/>
              <a:t>sebagainya</a:t>
            </a:r>
            <a:r>
              <a:rPr lang="en-US" sz="1400" dirty="0"/>
              <a:t>.</a:t>
            </a:r>
          </a:p>
          <a:p>
            <a:pPr marL="0" indent="0" algn="just">
              <a:buNone/>
            </a:pPr>
            <a:r>
              <a:rPr lang="en-US" sz="1400" dirty="0"/>
              <a:t>	</a:t>
            </a:r>
            <a:r>
              <a:rPr lang="en-US" sz="1400" dirty="0" err="1"/>
              <a:t>Setidaknya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port serial pada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papan</a:t>
            </a:r>
            <a:r>
              <a:rPr lang="en-US" sz="1400" dirty="0"/>
              <a:t> Arduino. </a:t>
            </a:r>
            <a:r>
              <a:rPr lang="en-US" sz="1400" dirty="0" err="1"/>
              <a:t>Komunikasi</a:t>
            </a:r>
            <a:r>
              <a:rPr lang="en-US" sz="1400" dirty="0"/>
              <a:t> serial </a:t>
            </a:r>
            <a:r>
              <a:rPr lang="en-US" sz="1400" dirty="0" err="1"/>
              <a:t>terjadi</a:t>
            </a:r>
            <a:r>
              <a:rPr lang="en-US" sz="1400" dirty="0"/>
              <a:t> pada pin digital (RX) dan 1 (TX)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USB.</a:t>
            </a:r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US" sz="1400" dirty="0"/>
              <a:t>RX : </a:t>
            </a:r>
            <a:r>
              <a:rPr lang="it-IT" sz="1400" dirty="0"/>
              <a:t>(Receive) untuk menerima data</a:t>
            </a:r>
          </a:p>
          <a:p>
            <a:pPr algn="just"/>
            <a:r>
              <a:rPr lang="it-IT" sz="1400" dirty="0"/>
              <a:t>TX : (Transmit) untuk mengirim data</a:t>
            </a:r>
            <a:endParaRPr lang="en-US" sz="1400" dirty="0"/>
          </a:p>
        </p:txBody>
      </p:sp>
      <p:pic>
        <p:nvPicPr>
          <p:cNvPr id="3" name="Content Placeholder 2" descr="Arduino Uno R3 Pinout Digital">
            <a:extLst>
              <a:ext uri="{FF2B5EF4-FFF2-40B4-BE49-F238E27FC236}">
                <a16:creationId xmlns="" xmlns:a16="http://schemas.microsoft.com/office/drawing/2014/main" id="{CDF309B4-336F-3EA9-B0FC-55DEAAFFE3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5"/>
          <a:stretch/>
        </p:blipFill>
        <p:spPr bwMode="auto">
          <a:xfrm>
            <a:off x="6172200" y="3790949"/>
            <a:ext cx="5181600" cy="42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Communication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400" dirty="0"/>
              <a:t>	I2C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protokol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yang </a:t>
            </a:r>
            <a:r>
              <a:rPr lang="en-US" sz="1400" dirty="0" err="1"/>
              <a:t>biasa</a:t>
            </a:r>
            <a:r>
              <a:rPr lang="en-US" sz="1400" dirty="0"/>
              <a:t> juga </a:t>
            </a:r>
            <a:r>
              <a:rPr lang="en-US" sz="1400" dirty="0" err="1"/>
              <a:t>disebut</a:t>
            </a:r>
            <a:r>
              <a:rPr lang="en-US" sz="1400" dirty="0"/>
              <a:t> I2C bus. </a:t>
            </a:r>
            <a:r>
              <a:rPr lang="en-US" sz="1400" dirty="0" err="1"/>
              <a:t>Protokol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dirancang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papan</a:t>
            </a:r>
            <a:r>
              <a:rPr lang="en-US" sz="1400" dirty="0"/>
              <a:t> </a:t>
            </a:r>
            <a:r>
              <a:rPr lang="en-US" sz="1400" dirty="0" err="1"/>
              <a:t>sirkuit</a:t>
            </a:r>
            <a:r>
              <a:rPr lang="en-US" sz="1400" dirty="0"/>
              <a:t>. Pada I2C </a:t>
            </a:r>
            <a:r>
              <a:rPr lang="en-US" sz="1400" dirty="0" err="1"/>
              <a:t>ada</a:t>
            </a:r>
            <a:r>
              <a:rPr lang="en-US" sz="1400" dirty="0"/>
              <a:t> dua </a:t>
            </a:r>
            <a:r>
              <a:rPr lang="en-US" sz="1400" dirty="0" err="1"/>
              <a:t>kabel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:</a:t>
            </a:r>
          </a:p>
          <a:p>
            <a:pPr algn="just"/>
            <a:r>
              <a:rPr lang="en-US" sz="1400" dirty="0"/>
              <a:t>SDA (Serial Data),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mengirim</a:t>
            </a:r>
            <a:r>
              <a:rPr lang="en-US" sz="1400" dirty="0"/>
              <a:t> data.</a:t>
            </a:r>
          </a:p>
          <a:p>
            <a:pPr algn="just"/>
            <a:r>
              <a:rPr lang="en-US" sz="1400" dirty="0"/>
              <a:t>SCL (Serial Clock), </a:t>
            </a:r>
            <a:r>
              <a:rPr lang="en-US" sz="1400" dirty="0" err="1"/>
              <a:t>adalah</a:t>
            </a:r>
            <a:r>
              <a:rPr lang="en-US" sz="1400" dirty="0"/>
              <a:t> garis jam yang </a:t>
            </a:r>
            <a:r>
              <a:rPr lang="en-US" sz="1400" dirty="0" err="1"/>
              <a:t>dirancang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menyinkronkan</a:t>
            </a:r>
            <a:r>
              <a:rPr lang="en-US" sz="1400" dirty="0"/>
              <a:t> transfer data.</a:t>
            </a:r>
          </a:p>
          <a:p>
            <a:pPr marL="0" indent="0" algn="just">
              <a:buNone/>
            </a:pPr>
            <a:r>
              <a:rPr lang="en-US" sz="1400" dirty="0"/>
              <a:t>	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bus I2C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alamat</a:t>
            </a:r>
            <a:r>
              <a:rPr lang="en-US" sz="1400" dirty="0"/>
              <a:t> </a:t>
            </a:r>
            <a:r>
              <a:rPr lang="en-US" sz="1400" dirty="0" err="1"/>
              <a:t>unik</a:t>
            </a:r>
            <a:r>
              <a:rPr lang="en-US" sz="1400" dirty="0"/>
              <a:t>. </a:t>
            </a: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menghubungkan</a:t>
            </a:r>
            <a:r>
              <a:rPr lang="en-US" sz="1400" dirty="0"/>
              <a:t> 255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bus yang </a:t>
            </a:r>
            <a:r>
              <a:rPr lang="en-US" sz="1400" dirty="0" err="1"/>
              <a:t>sama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/>
              <a:t>Pin AREF,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tegangan</a:t>
            </a:r>
            <a:r>
              <a:rPr lang="en-US" sz="1400" dirty="0"/>
              <a:t> </a:t>
            </a:r>
            <a:r>
              <a:rPr lang="en-US" sz="1400" dirty="0" err="1"/>
              <a:t>referensi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input analog.</a:t>
            </a:r>
          </a:p>
          <a:p>
            <a:pPr algn="just"/>
            <a:r>
              <a:rPr lang="en-US" sz="1400" dirty="0"/>
              <a:t>Pin INTERRUPT,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INT0 dan INT1 pada Arduino.</a:t>
            </a:r>
          </a:p>
          <a:p>
            <a:pPr algn="just"/>
            <a:r>
              <a:rPr lang="en-US" sz="1400" dirty="0" err="1"/>
              <a:t>Interupsi</a:t>
            </a:r>
            <a:r>
              <a:rPr lang="en-US" sz="1400" dirty="0"/>
              <a:t> </a:t>
            </a:r>
            <a:r>
              <a:rPr lang="en-US" sz="1400" dirty="0" err="1"/>
              <a:t>eksternal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interupsi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yang </a:t>
            </a:r>
            <a:r>
              <a:rPr lang="en-US" sz="1400" dirty="0" err="1"/>
              <a:t>terjadi</a:t>
            </a:r>
            <a:r>
              <a:rPr lang="en-US" sz="1400" dirty="0"/>
              <a:t> pada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luar</a:t>
            </a:r>
            <a:r>
              <a:rPr lang="en-US" sz="1400" dirty="0"/>
              <a:t>. </a:t>
            </a:r>
            <a:r>
              <a:rPr lang="en-US" sz="1400" dirty="0" err="1"/>
              <a:t>Kegunaan</a:t>
            </a:r>
            <a:r>
              <a:rPr lang="en-US" sz="1400" dirty="0"/>
              <a:t> </a:t>
            </a:r>
            <a:r>
              <a:rPr lang="en-US" sz="1400" dirty="0" err="1"/>
              <a:t>interupsi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membaca</a:t>
            </a:r>
            <a:r>
              <a:rPr lang="en-US" sz="1400" dirty="0"/>
              <a:t> </a:t>
            </a:r>
            <a:r>
              <a:rPr lang="en-US" sz="1400" dirty="0" err="1"/>
              <a:t>gelombang</a:t>
            </a:r>
            <a:r>
              <a:rPr lang="en-US" sz="1400" dirty="0"/>
              <a:t> </a:t>
            </a:r>
            <a:r>
              <a:rPr lang="en-US" sz="1400" dirty="0" err="1"/>
              <a:t>persegi</a:t>
            </a:r>
            <a:r>
              <a:rPr lang="en-US" sz="1400" dirty="0"/>
              <a:t> yang </a:t>
            </a:r>
            <a:r>
              <a:rPr lang="en-US" sz="1400" dirty="0" err="1"/>
              <a:t>dihasilkan</a:t>
            </a:r>
            <a:r>
              <a:rPr lang="en-US" sz="1400" dirty="0"/>
              <a:t> encoder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membangunkan</a:t>
            </a:r>
            <a:r>
              <a:rPr lang="en-US" sz="1400" dirty="0"/>
              <a:t> </a:t>
            </a:r>
            <a:r>
              <a:rPr lang="en-US" sz="1400" dirty="0" err="1"/>
              <a:t>prosesor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peristiwa</a:t>
            </a:r>
            <a:r>
              <a:rPr lang="en-US" sz="1400" dirty="0"/>
              <a:t> </a:t>
            </a:r>
            <a:r>
              <a:rPr lang="en-US" sz="1400" dirty="0" err="1"/>
              <a:t>eksternal</a:t>
            </a:r>
            <a:r>
              <a:rPr lang="en-US" sz="1400" dirty="0"/>
              <a:t>.</a:t>
            </a:r>
          </a:p>
        </p:txBody>
      </p:sp>
      <p:pic>
        <p:nvPicPr>
          <p:cNvPr id="4" name="Picture 2" descr="Arduino Uno R3 Pinout Digital">
            <a:extLst>
              <a:ext uri="{FF2B5EF4-FFF2-40B4-BE49-F238E27FC236}">
                <a16:creationId xmlns="" xmlns:a16="http://schemas.microsoft.com/office/drawing/2014/main" id="{C81F27EB-7E33-FE97-5D97-8C6851A569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35"/>
          <a:stretch/>
        </p:blipFill>
        <p:spPr bwMode="auto">
          <a:xfrm>
            <a:off x="6096000" y="3576070"/>
            <a:ext cx="5181600" cy="74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Communication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400" dirty="0"/>
              <a:t>	SPI </a:t>
            </a:r>
            <a:r>
              <a:rPr lang="en-US" sz="1400" dirty="0" err="1"/>
              <a:t>atau</a:t>
            </a:r>
            <a:r>
              <a:rPr lang="en-US" sz="1400" dirty="0"/>
              <a:t> Serial Peripheral Interface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protokol</a:t>
            </a:r>
            <a:r>
              <a:rPr lang="en-US" sz="1400" dirty="0"/>
              <a:t> data serial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mikrokontroler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berkomunikasi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eksternal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bus.SPI</a:t>
            </a:r>
            <a:r>
              <a:rPr lang="en-US" sz="1400" dirty="0"/>
              <a:t> juga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dipakai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menghubungkan</a:t>
            </a:r>
            <a:r>
              <a:rPr lang="en-US" sz="1400" dirty="0"/>
              <a:t> 2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mikrokontroler</a:t>
            </a:r>
            <a:r>
              <a:rPr lang="en-US" sz="1400" dirty="0"/>
              <a:t>.</a:t>
            </a:r>
          </a:p>
          <a:p>
            <a:pPr marL="0" indent="0" algn="just">
              <a:buNone/>
            </a:pPr>
            <a:r>
              <a:rPr lang="en-US" sz="1400" dirty="0"/>
              <a:t>	</a:t>
            </a:r>
            <a:r>
              <a:rPr lang="en-US" sz="1400" dirty="0" err="1"/>
              <a:t>Dalam</a:t>
            </a:r>
            <a:r>
              <a:rPr lang="en-US" sz="1400" dirty="0"/>
              <a:t> bus SPI,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yang </a:t>
            </a:r>
            <a:r>
              <a:rPr lang="en-US" sz="1400" dirty="0" err="1"/>
              <a:t>dianggap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master, dan </a:t>
            </a:r>
            <a:r>
              <a:rPr lang="en-US" sz="1400" dirty="0" err="1"/>
              <a:t>sisanya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periferal.Pada</a:t>
            </a:r>
            <a:r>
              <a:rPr lang="en-US" sz="1400" dirty="0"/>
              <a:t> </a:t>
            </a:r>
            <a:r>
              <a:rPr lang="en-US" sz="1400" dirty="0" err="1"/>
              <a:t>kebanyakan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, </a:t>
            </a:r>
            <a:r>
              <a:rPr lang="en-US" sz="1400" dirty="0" err="1"/>
              <a:t>mikrokontroler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 </a:t>
            </a:r>
            <a:r>
              <a:rPr lang="en-US" sz="1400" dirty="0" err="1"/>
              <a:t>dianggap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master. Dan pin SS (Slave Select) </a:t>
            </a:r>
            <a:r>
              <a:rPr lang="en-US" sz="1400" dirty="0" err="1"/>
              <a:t>bertugas</a:t>
            </a:r>
            <a:r>
              <a:rPr lang="en-US" sz="1400" dirty="0"/>
              <a:t> </a:t>
            </a: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mana yang </a:t>
            </a:r>
            <a:r>
              <a:rPr lang="en-US" sz="1400" dirty="0" err="1"/>
              <a:t>sedang</a:t>
            </a:r>
            <a:r>
              <a:rPr lang="en-US" sz="1400" dirty="0"/>
              <a:t> </a:t>
            </a:r>
            <a:r>
              <a:rPr lang="en-US" sz="1400" dirty="0" err="1"/>
              <a:t>berkomunikasi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master.</a:t>
            </a:r>
          </a:p>
          <a:p>
            <a:pPr marL="0" indent="0" algn="just">
              <a:buNone/>
            </a:pPr>
            <a:r>
              <a:rPr lang="en-US" sz="1400" dirty="0"/>
              <a:t>	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yang </a:t>
            </a:r>
            <a:r>
              <a:rPr lang="en-US" sz="1400" dirty="0" err="1"/>
              <a:t>diaktifkan</a:t>
            </a:r>
            <a:r>
              <a:rPr lang="en-US" sz="1400" dirty="0"/>
              <a:t> SPI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Uno ISP pinout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</a:p>
          <a:p>
            <a:pPr algn="just"/>
            <a:r>
              <a:rPr lang="en-US" sz="1400" dirty="0"/>
              <a:t>MISO (Master In Slave Out), </a:t>
            </a:r>
            <a:r>
              <a:rPr lang="en-US" sz="1400" dirty="0" err="1"/>
              <a:t>yaitu</a:t>
            </a:r>
            <a:r>
              <a:rPr lang="en-US" sz="1400" dirty="0"/>
              <a:t> baris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mengirim</a:t>
            </a:r>
            <a:r>
              <a:rPr lang="en-US" sz="1400" dirty="0"/>
              <a:t> data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master.</a:t>
            </a:r>
          </a:p>
          <a:p>
            <a:pPr algn="just"/>
            <a:r>
              <a:rPr lang="en-US" sz="1400" dirty="0"/>
              <a:t>MOSI (Master Out Slave In), </a:t>
            </a:r>
            <a:r>
              <a:rPr lang="en-US" sz="1400" dirty="0" err="1"/>
              <a:t>yaitu</a:t>
            </a:r>
            <a:r>
              <a:rPr lang="en-US" sz="1400" dirty="0"/>
              <a:t> baris master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mengirim</a:t>
            </a:r>
            <a:r>
              <a:rPr lang="en-US" sz="1400" dirty="0"/>
              <a:t> data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periferal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/>
              <a:t>SCK (Serial Clock),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sinyal</a:t>
            </a:r>
            <a:r>
              <a:rPr lang="en-US" sz="1400" dirty="0"/>
              <a:t> jam yang </a:t>
            </a:r>
            <a:r>
              <a:rPr lang="en-US" sz="1400" dirty="0" err="1"/>
              <a:t>dihasilkan</a:t>
            </a:r>
            <a:r>
              <a:rPr lang="en-US" sz="1400" dirty="0"/>
              <a:t> oleh </a:t>
            </a:r>
            <a:r>
              <a:rPr lang="en-US" sz="1400" dirty="0" err="1"/>
              <a:t>perangkat</a:t>
            </a:r>
            <a:r>
              <a:rPr lang="en-US" sz="1400" dirty="0"/>
              <a:t> master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menyinkronkan</a:t>
            </a:r>
            <a:r>
              <a:rPr lang="en-US" sz="1400" dirty="0"/>
              <a:t> </a:t>
            </a:r>
            <a:r>
              <a:rPr lang="en-US" sz="1400" dirty="0" err="1"/>
              <a:t>transmisi</a:t>
            </a:r>
            <a:r>
              <a:rPr lang="en-US" sz="1400" dirty="0"/>
              <a:t> data.</a:t>
            </a:r>
          </a:p>
        </p:txBody>
      </p:sp>
      <p:pic>
        <p:nvPicPr>
          <p:cNvPr id="3" name="Content Placeholder 2" descr="Arduino Uno R3 Pinout Digital">
            <a:extLst>
              <a:ext uri="{FF2B5EF4-FFF2-40B4-BE49-F238E27FC236}">
                <a16:creationId xmlns="" xmlns:a16="http://schemas.microsoft.com/office/drawing/2014/main" id="{CDF309B4-336F-3EA9-B0FC-55DEAAFFE3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5" b="56019"/>
          <a:stretch/>
        </p:blipFill>
        <p:spPr bwMode="auto">
          <a:xfrm>
            <a:off x="6172202" y="3695586"/>
            <a:ext cx="5181600" cy="64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76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Montserrat ExtraBold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I/O Mikrokontroler Arduino</vt:lpstr>
      <vt:lpstr>Pin Digital I/O</vt:lpstr>
      <vt:lpstr>Pin Analog</vt:lpstr>
      <vt:lpstr>Pin PWM (Pulse Width Modulation)</vt:lpstr>
      <vt:lpstr>Pin Serial Komunikasi (UART)</vt:lpstr>
      <vt:lpstr>I2C Communication</vt:lpstr>
      <vt:lpstr>SPI Communication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111</cp:revision>
  <dcterms:created xsi:type="dcterms:W3CDTF">2020-01-20T05:08:25Z</dcterms:created>
  <dcterms:modified xsi:type="dcterms:W3CDTF">2024-08-21T03:58:28Z</dcterms:modified>
</cp:coreProperties>
</file>