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90" r:id="rId3"/>
    <p:sldMasterId id="2147483673" r:id="rId4"/>
  </p:sldMasterIdLst>
  <p:notesMasterIdLst>
    <p:notesMasterId r:id="rId15"/>
  </p:notesMasterIdLst>
  <p:sldIdLst>
    <p:sldId id="355" r:id="rId5"/>
    <p:sldId id="347" r:id="rId6"/>
    <p:sldId id="359" r:id="rId7"/>
    <p:sldId id="364" r:id="rId8"/>
    <p:sldId id="360" r:id="rId9"/>
    <p:sldId id="365" r:id="rId10"/>
    <p:sldId id="366" r:id="rId11"/>
    <p:sldId id="367" r:id="rId12"/>
    <p:sldId id="368" r:id="rId13"/>
    <p:sldId id="34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0BA"/>
    <a:srgbClr val="277BBF"/>
    <a:srgbClr val="134070"/>
    <a:srgbClr val="FEC012"/>
    <a:srgbClr val="B96D00"/>
    <a:srgbClr val="FDB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634E82-9DE3-4223-A15F-5A164AD987FB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FAEA46E-E59A-4542-8B95-8481B55D17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E7E1C366-622C-4258-9753-26AABF54CF12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E37D4E8D-7F93-45C0-8383-A68159D02D5D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xmlns="" id="{07AAD900-5C8A-46EE-8F3F-276E7A823B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xmlns="" id="{3D697A47-3CD1-4E96-9516-FDE670F563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0E0CAB57-9982-4553-B1D9-4D6CC85D7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36E6B0-0030-4C24-AF1C-09B7BB3C4770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xmlns="" id="{418006F3-E488-44A0-A59A-E1D3B86006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4388469D-CBAC-4278-96C5-9EBCCAF5DD50}"/>
              </a:ext>
            </a:extLst>
          </p:cNvPr>
          <p:cNvSpPr/>
          <p:nvPr userDrawn="1"/>
        </p:nvSpPr>
        <p:spPr>
          <a:xfrm>
            <a:off x="6096000" y="837246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4DE17AA3-92FD-4003-9A41-EC77EF819880}"/>
              </a:ext>
            </a:extLst>
          </p:cNvPr>
          <p:cNvGrpSpPr/>
          <p:nvPr userDrawn="1"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5AC033FD-1852-40D6-99E3-EAE0920A5C2F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60E7AE36-51DF-4A4D-95F3-D16AA891335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xmlns="" id="{063AE936-DFE4-4DD0-A62C-1EAE232B97B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xmlns="" id="{88C0DAA8-A60D-4797-A50D-3B59489A8922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xmlns="" id="{9E936F18-65C6-44D9-8BE4-E13C62005A59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xmlns="" id="{CDE1CBFD-B36F-4476-AD66-FE5689C99FEA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xmlns="" id="{54A97323-642E-4873-8ECB-8C82C47BBCE7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xmlns="" id="{E6FC4392-B579-420D-977D-05F6BAF6A44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xmlns="" id="{213C0B4A-1837-4C1B-8D1B-BC161521048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xmlns="" id="{DFD69AD1-88C6-4D8A-BB4E-CE2C94AF1EBC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xmlns="" id="{4747B958-0380-4C5F-8DEC-8D7F6B25907D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69006DBA-4DAA-453A-A2AC-FF4A9322F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23506713-2F55-452F-ABB6-47225E2D8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5175F06E-27A9-46A4-B02C-A49E59D17DC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E28FA69B-57D7-4705-A140-F90E5220C72E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xmlns="" id="{80E59088-2E8C-41FA-BAB8-F9EEF100122A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5066A938-5524-4BC2-9E71-604DA7247A54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974D21A-C01F-4B09-AA57-1A00734860AA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E48AAE3-B835-49A5-9A47-DE6EBCD7733E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xmlns="" id="{28246CD8-4F7B-49F9-A0E7-A3D2C7826A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1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xmlns="" id="{A2ECC6F6-A4A0-4672-8659-27C1C16408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5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DAE6C28-A080-4420-92C4-3AC673E4DAE1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xmlns="" id="{DA6378AF-10CF-415A-9A2B-A4DF0CDD2A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7591A-CAF2-8102-711A-CB60A239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1794"/>
            <a:ext cx="10515600" cy="590550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89816D-72BA-1110-EA6D-FB8642ADC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000"/>
            <a:ext cx="10515600" cy="4144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0DBCC-B6D7-C004-0F70-2EB167E3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7229" y="6356350"/>
            <a:ext cx="51779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E1D4C7-1A29-9151-79D8-8D344B1E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5829" y="6356350"/>
            <a:ext cx="5177971" cy="365125"/>
          </a:xfrm>
        </p:spPr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75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844D0-313B-54BD-A5FD-7C2301D8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1143"/>
            <a:ext cx="10515600" cy="747259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9BD561-0D62-CDED-0B6F-959F99E8D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2629"/>
            <a:ext cx="5181600" cy="4014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163676-2BE5-EF6E-9FFE-EB9857A47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62629"/>
            <a:ext cx="5181600" cy="4014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786320-8579-2344-39B3-09425ED0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5334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62BAFE-0725-F194-6D14-20C371B3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8229" y="6356350"/>
            <a:ext cx="5025571" cy="365125"/>
          </a:xfrm>
        </p:spPr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87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E5251-F484-C637-1365-D64D24DC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276"/>
            <a:ext cx="10515600" cy="823913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3639CD-8EB8-F774-E967-7CF32C794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8736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B2BA95-9CB9-2891-5AF1-C1D1075E5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63448"/>
            <a:ext cx="5157787" cy="29262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8DF228-C072-DE2C-2C15-170583A2C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8736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5ABADD0-B86D-3DCC-0ACB-7098DF451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63448"/>
            <a:ext cx="5183188" cy="29262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6DF4BD9-8B97-7ABB-D57F-78ED4F1D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4A3FA90-39D3-3B82-9C42-E8DC1424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04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AD0570-3A88-03AC-00CF-6A3DD3A2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812609-CE71-1754-E73A-431C24A1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21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0497F4-1613-B159-F3D3-8020D37B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6025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D7832D-375C-873D-38AE-603A4001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05139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D80E9A-AFE1-B9E1-64D2-2A5DA1109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89942"/>
            <a:ext cx="3932237" cy="3096759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5E6C26-0801-C9A8-E71A-1201BF76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EFB269-2194-8AB4-D4A1-9CE624D2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005F35-D949-08ED-86E8-1E867887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41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9249578" y="63233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17" name="Google Shape;17;p1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947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12611C-8F42-4A88-BF2C-3F14A15A3A2D}"/>
              </a:ext>
            </a:extLst>
          </p:cNvPr>
          <p:cNvSpPr/>
          <p:nvPr userDrawn="1"/>
        </p:nvSpPr>
        <p:spPr>
          <a:xfrm>
            <a:off x="4200072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96E1EE68-F749-4414-A326-ABFB18D5E9A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002832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346C86-7BD4-4931-8982-4954A955A0D2}"/>
              </a:ext>
            </a:extLst>
          </p:cNvPr>
          <p:cNvSpPr/>
          <p:nvPr userDrawn="1"/>
        </p:nvSpPr>
        <p:spPr>
          <a:xfrm>
            <a:off x="7997604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4938B100-7DB2-4283-A72B-BFBB92152E8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8800364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2A0F9E1-604E-4D14-8F49-BC5799DEC58C}"/>
              </a:ext>
            </a:extLst>
          </p:cNvPr>
          <p:cNvSpPr/>
          <p:nvPr userDrawn="1"/>
        </p:nvSpPr>
        <p:spPr>
          <a:xfrm>
            <a:off x="4200072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F14D57A3-AC8C-481C-AFAC-A9FCFB199B2D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5002832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ECC6AC5-F655-4421-A219-B2F76C6CA2FD}"/>
              </a:ext>
            </a:extLst>
          </p:cNvPr>
          <p:cNvSpPr/>
          <p:nvPr userDrawn="1"/>
        </p:nvSpPr>
        <p:spPr>
          <a:xfrm>
            <a:off x="7997604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BA2332AA-B2D0-4A28-A218-73EE3FE44954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00364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icture Placeholder 162">
            <a:extLst>
              <a:ext uri="{FF2B5EF4-FFF2-40B4-BE49-F238E27FC236}">
                <a16:creationId xmlns:a16="http://schemas.microsoft.com/office/drawing/2014/main" xmlns="" id="{8824B83C-4516-440E-B27E-09F0426F6C97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5030F87-A103-5E19-7270-D469C617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9B02D9-F40C-BC53-263A-E311BC8EB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3C34DB-5C0E-19F0-2E37-660D95198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CFE0E7-26E5-A259-29D2-E855265A3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57B9D0-FA9F-46EC-9B20-E2C37C8DA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7" r:id="rId4"/>
    <p:sldLayoutId id="214748369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2894AB-D42D-4C72-AF38-625276C2FFA8}"/>
              </a:ext>
            </a:extLst>
          </p:cNvPr>
          <p:cNvSpPr/>
          <p:nvPr/>
        </p:nvSpPr>
        <p:spPr>
          <a:xfrm>
            <a:off x="0" y="5167744"/>
            <a:ext cx="12192000" cy="1241223"/>
          </a:xfrm>
          <a:prstGeom prst="rect">
            <a:avLst/>
          </a:prstGeom>
          <a:solidFill>
            <a:srgbClr val="0870BA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F0DB56-26DE-4005-902B-2E68ACC2F5A6}"/>
              </a:ext>
            </a:extLst>
          </p:cNvPr>
          <p:cNvSpPr txBox="1"/>
          <p:nvPr/>
        </p:nvSpPr>
        <p:spPr>
          <a:xfrm>
            <a:off x="678873" y="5814894"/>
            <a:ext cx="1039090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Pertemuan ke 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: 5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Google Shape;118;p1">
            <a:extLst>
              <a:ext uri="{FF2B5EF4-FFF2-40B4-BE49-F238E27FC236}">
                <a16:creationId xmlns:a16="http://schemas.microsoft.com/office/drawing/2014/main" xmlns="" id="{A304D554-ECE0-DBE9-C274-0886FA747B54}"/>
              </a:ext>
            </a:extLst>
          </p:cNvPr>
          <p:cNvSpPr txBox="1"/>
          <p:nvPr/>
        </p:nvSpPr>
        <p:spPr>
          <a:xfrm flipH="1">
            <a:off x="1063229" y="2385603"/>
            <a:ext cx="10006552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D07"/>
              </a:buClr>
              <a:buSzPts val="3600"/>
              <a:buFont typeface="Montserrat ExtraBold"/>
              <a:buNone/>
            </a:pPr>
            <a:r>
              <a:rPr lang="en-US" sz="3600" b="1" dirty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</a:t>
            </a:r>
            <a:r>
              <a:rPr lang="en-ID" sz="3600" b="1" dirty="0" err="1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angkaian</a:t>
            </a:r>
            <a:r>
              <a:rPr lang="en-ID" sz="3600" b="1" dirty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LCD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D07"/>
              </a:buClr>
              <a:buSzPts val="3600"/>
              <a:buFont typeface="Montserrat ExtraBold"/>
              <a:buNone/>
            </a:pPr>
            <a:r>
              <a:rPr lang="en-ID" sz="3600" b="1" i="0" u="none" strike="noStrike" cap="none" dirty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Liquid-crystal Display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292127-EA9F-B365-3228-BA9D83EFF075}"/>
              </a:ext>
            </a:extLst>
          </p:cNvPr>
          <p:cNvSpPr txBox="1"/>
          <p:nvPr/>
        </p:nvSpPr>
        <p:spPr>
          <a:xfrm>
            <a:off x="678873" y="5325002"/>
            <a:ext cx="103909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Mata Kuliah : Mikroprosesor dan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Mikrokontroler</a:t>
            </a:r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2F1C18A-6A40-610D-0807-8043D64671AC}"/>
              </a:ext>
            </a:extLst>
          </p:cNvPr>
          <p:cNvSpPr/>
          <p:nvPr/>
        </p:nvSpPr>
        <p:spPr>
          <a:xfrm>
            <a:off x="-2" y="5108179"/>
            <a:ext cx="12191998" cy="45719"/>
          </a:xfrm>
          <a:prstGeom prst="rect">
            <a:avLst/>
          </a:prstGeom>
          <a:solidFill>
            <a:srgbClr val="FEC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4EBF5E-7F7F-964E-DB46-67A250CB10C4}"/>
              </a:ext>
            </a:extLst>
          </p:cNvPr>
          <p:cNvSpPr txBox="1"/>
          <p:nvPr/>
        </p:nvSpPr>
        <p:spPr>
          <a:xfrm>
            <a:off x="5094902" y="4268574"/>
            <a:ext cx="59748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Dosen Pengampu	: Syahri Muharom</a:t>
            </a:r>
            <a:b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			: Arief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Wisaksono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5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1209D1-D6D2-4A73-B72D-BA783EBA6C35}"/>
              </a:ext>
            </a:extLst>
          </p:cNvPr>
          <p:cNvSpPr txBox="1"/>
          <p:nvPr/>
        </p:nvSpPr>
        <p:spPr>
          <a:xfrm>
            <a:off x="6789510" y="3946003"/>
            <a:ext cx="45196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DC460A-1302-48A5-8229-DBB2E1EBFCDC}"/>
              </a:ext>
            </a:extLst>
          </p:cNvPr>
          <p:cNvSpPr/>
          <p:nvPr/>
        </p:nvSpPr>
        <p:spPr>
          <a:xfrm>
            <a:off x="3574473" y="0"/>
            <a:ext cx="8617527" cy="6856661"/>
          </a:xfrm>
          <a:custGeom>
            <a:avLst/>
            <a:gdLst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0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09091 w 7259782"/>
              <a:gd name="connsiteY3" fmla="*/ 6838188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18327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586182 w 7259782"/>
              <a:gd name="connsiteY3" fmla="*/ 682895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1971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4742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798618 w 7259782"/>
              <a:gd name="connsiteY3" fmla="*/ 6856661 h 6856661"/>
              <a:gd name="connsiteX4" fmla="*/ 0 w 7259782"/>
              <a:gd name="connsiteY4" fmla="*/ 0 h 68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782" h="6856661">
                <a:moveTo>
                  <a:pt x="0" y="0"/>
                </a:moveTo>
                <a:lnTo>
                  <a:pt x="7259782" y="0"/>
                </a:lnTo>
                <a:lnTo>
                  <a:pt x="7259782" y="6856661"/>
                </a:lnTo>
                <a:lnTo>
                  <a:pt x="2798618" y="68566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A4BDA0-C270-4764-9C18-A593BCE2C965}"/>
              </a:ext>
            </a:extLst>
          </p:cNvPr>
          <p:cNvSpPr txBox="1"/>
          <p:nvPr/>
        </p:nvSpPr>
        <p:spPr>
          <a:xfrm>
            <a:off x="4608945" y="270649"/>
            <a:ext cx="758305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FEC012"/>
                </a:solidFill>
                <a:cs typeface="Arial" pitchFamily="34" charset="0"/>
              </a:rPr>
              <a:t>Point of View</a:t>
            </a:r>
            <a:endParaRPr lang="ko-KR" altLang="en-US" sz="5400" dirty="0">
              <a:solidFill>
                <a:srgbClr val="FEC012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5C8D0C1-7E99-4B90-A44B-505072FCBBC5}"/>
              </a:ext>
            </a:extLst>
          </p:cNvPr>
          <p:cNvGrpSpPr/>
          <p:nvPr/>
        </p:nvGrpSpPr>
        <p:grpSpPr>
          <a:xfrm>
            <a:off x="6286883" y="3963831"/>
            <a:ext cx="4931788" cy="553998"/>
            <a:chOff x="5680459" y="1490186"/>
            <a:chExt cx="4931788" cy="5539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9D22DE1-90A6-406A-B71D-82B00E2A807D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3040624-AA78-4707-9171-C7F7E4A4286D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LCD (Liquid-crystal display)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E42B0B6-5FD8-4991-892A-63FB88A0AED1}"/>
              </a:ext>
            </a:extLst>
          </p:cNvPr>
          <p:cNvGrpSpPr/>
          <p:nvPr/>
        </p:nvGrpSpPr>
        <p:grpSpPr>
          <a:xfrm>
            <a:off x="5098467" y="1463959"/>
            <a:ext cx="4931788" cy="553998"/>
            <a:chOff x="5680459" y="1490186"/>
            <a:chExt cx="4931788" cy="5539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B413086-557E-4D9D-8C44-646AD8EE131E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49B8D0E-F4DB-407F-93E8-B01A240069D5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Rangkaian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LCD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277BAFE-DBE5-4F13-9AC0-26A4FC2689D1}"/>
              </a:ext>
            </a:extLst>
          </p:cNvPr>
          <p:cNvGrpSpPr/>
          <p:nvPr/>
        </p:nvGrpSpPr>
        <p:grpSpPr>
          <a:xfrm>
            <a:off x="5692675" y="2713895"/>
            <a:ext cx="5642434" cy="553998"/>
            <a:chOff x="5680459" y="1490186"/>
            <a:chExt cx="5642434" cy="5539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00724BC-16F9-4DF6-83AC-300BCB3F42E9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038538C-6E3A-4B1A-8BFE-657AD74CA570}"/>
                </a:ext>
              </a:extLst>
            </p:cNvPr>
            <p:cNvSpPr txBox="1"/>
            <p:nvPr/>
          </p:nvSpPr>
          <p:spPr>
            <a:xfrm>
              <a:off x="6444083" y="1536352"/>
              <a:ext cx="4878810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Komponen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dibutuhkan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912A19E-5D85-47EF-949E-7F8792FA3EB5}"/>
              </a:ext>
            </a:extLst>
          </p:cNvPr>
          <p:cNvGrpSpPr/>
          <p:nvPr/>
        </p:nvGrpSpPr>
        <p:grpSpPr>
          <a:xfrm>
            <a:off x="6881091" y="5213768"/>
            <a:ext cx="4931788" cy="553998"/>
            <a:chOff x="5680459" y="1490186"/>
            <a:chExt cx="4931788" cy="55399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C0554F8-07F9-4245-9EC5-807A5DBF9900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9B7F10F-1188-4C94-9236-30A83820C779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Simulasi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Rangkaian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LCD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5749D-6B11-0FF2-D305-BA717361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Rangkaian</a:t>
            </a:r>
            <a:r>
              <a:rPr lang="en-US" dirty="0"/>
              <a:t> LCD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7FCCCF-A3B4-FF0C-2630-6B77E366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2498"/>
            <a:ext cx="10515600" cy="243648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/>
              <a:t>Rangkaian</a:t>
            </a:r>
            <a:r>
              <a:rPr lang="en-US" dirty="0"/>
              <a:t> LCD </a:t>
            </a:r>
            <a:r>
              <a:rPr lang="en-US" dirty="0" err="1"/>
              <a:t>menggunakan</a:t>
            </a:r>
            <a:r>
              <a:rPr lang="en-US" dirty="0"/>
              <a:t> Arduino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layar</a:t>
            </a:r>
            <a:r>
              <a:rPr lang="en-US" dirty="0"/>
              <a:t> LCD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diolah</a:t>
            </a:r>
            <a:r>
              <a:rPr lang="en-US" dirty="0"/>
              <a:t> oleh </a:t>
            </a:r>
            <a:r>
              <a:rPr lang="en-US" dirty="0" err="1"/>
              <a:t>mikrokontroler</a:t>
            </a:r>
            <a:r>
              <a:rPr lang="en-US" dirty="0"/>
              <a:t>. </a:t>
            </a:r>
            <a:r>
              <a:rPr lang="en-US" dirty="0" err="1"/>
              <a:t>Rangkaian</a:t>
            </a:r>
            <a:r>
              <a:rPr lang="en-US" dirty="0"/>
              <a:t> LCD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yang lain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sensor </a:t>
            </a:r>
            <a:r>
              <a:rPr lang="en-US" dirty="0" err="1"/>
              <a:t>suhu</a:t>
            </a:r>
            <a:r>
              <a:rPr lang="en-US" dirty="0"/>
              <a:t>, </a:t>
            </a:r>
            <a:r>
              <a:rPr lang="en-US" dirty="0" err="1"/>
              <a:t>kelembaban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lain </a:t>
            </a:r>
            <a:r>
              <a:rPr lang="en-US" dirty="0" err="1"/>
              <a:t>dari</a:t>
            </a:r>
            <a:r>
              <a:rPr lang="en-US" dirty="0"/>
              <a:t> input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diberikan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8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83B1F8EA-5692-2660-1613-D16DE71B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Komponen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5F3EE4F-2940-25EA-0493-1910A26B4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Arduino Uno</a:t>
            </a:r>
          </a:p>
          <a:p>
            <a:r>
              <a:rPr lang="en-US" dirty="0"/>
              <a:t>LCD (Liquid-crystal display)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3573944-C274-ED15-1126-E8B42E8F2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746" y="1919789"/>
            <a:ext cx="4928054" cy="2490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89E7F3-74D5-91B1-8BEA-80BA8FEF1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199" y="4199826"/>
            <a:ext cx="5105148" cy="24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3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LCD (Liquid-crystal Display)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584D2E5-72DA-4868-54C3-E3990A0162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1800" dirty="0"/>
              <a:t>	LCD (Liquid Cristal Display) </a:t>
            </a:r>
            <a:r>
              <a:rPr lang="en-US" sz="1800" dirty="0" err="1"/>
              <a:t>adalah</a:t>
            </a:r>
            <a:r>
              <a:rPr lang="en-US" sz="1800" dirty="0"/>
              <a:t> salah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jenis</a:t>
            </a:r>
            <a:r>
              <a:rPr lang="en-US" sz="1800" dirty="0"/>
              <a:t> display </a:t>
            </a:r>
            <a:r>
              <a:rPr lang="en-US" sz="1800" dirty="0" err="1"/>
              <a:t>elektronik</a:t>
            </a:r>
            <a:r>
              <a:rPr lang="en-US" sz="1800" dirty="0"/>
              <a:t> yang </a:t>
            </a:r>
            <a:r>
              <a:rPr lang="en-US" sz="1800" dirty="0" err="1"/>
              <a:t>dibuat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teknologi</a:t>
            </a:r>
            <a:r>
              <a:rPr lang="en-US" sz="1800" dirty="0"/>
              <a:t> CMOS logic yang </a:t>
            </a:r>
            <a:r>
              <a:rPr lang="en-US" sz="1800" dirty="0" err="1"/>
              <a:t>bekerja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menghasilkan</a:t>
            </a:r>
            <a:r>
              <a:rPr lang="en-US" sz="1800" dirty="0"/>
              <a:t> </a:t>
            </a:r>
            <a:r>
              <a:rPr lang="en-US" sz="1800" dirty="0" err="1"/>
              <a:t>cahaya</a:t>
            </a:r>
            <a:r>
              <a:rPr lang="en-US" sz="1800" dirty="0"/>
              <a:t> </a:t>
            </a:r>
            <a:r>
              <a:rPr lang="en-US" sz="1800" dirty="0" err="1"/>
              <a:t>tetapi</a:t>
            </a:r>
            <a:r>
              <a:rPr lang="en-US" sz="1800" dirty="0"/>
              <a:t> </a:t>
            </a:r>
            <a:r>
              <a:rPr lang="en-US" sz="1800" dirty="0" err="1"/>
              <a:t>memantulkan</a:t>
            </a:r>
            <a:r>
              <a:rPr lang="en-US" sz="1800" dirty="0"/>
              <a:t> </a:t>
            </a:r>
            <a:r>
              <a:rPr lang="en-US" sz="1800" dirty="0" err="1"/>
              <a:t>cahaya</a:t>
            </a:r>
            <a:r>
              <a:rPr lang="en-US" sz="1800" dirty="0"/>
              <a:t> yang </a:t>
            </a:r>
            <a:r>
              <a:rPr lang="en-US" sz="1800" dirty="0" err="1"/>
              <a:t>ada</a:t>
            </a:r>
            <a:r>
              <a:rPr lang="en-US" sz="1800" dirty="0"/>
              <a:t> di </a:t>
            </a:r>
            <a:r>
              <a:rPr lang="en-US" sz="1800" dirty="0" err="1"/>
              <a:t>sekelilingnya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front-lit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mentransmisikan</a:t>
            </a:r>
            <a:r>
              <a:rPr lang="en-US" sz="1800" dirty="0"/>
              <a:t> </a:t>
            </a:r>
            <a:r>
              <a:rPr lang="en-US" sz="1800" dirty="0" err="1"/>
              <a:t>cahaya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back-lit. LCD (Liquid Cristal Display) </a:t>
            </a:r>
            <a:r>
              <a:rPr lang="en-US" sz="1800" dirty="0" err="1"/>
              <a:t>berfungsi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penampil</a:t>
            </a:r>
            <a:r>
              <a:rPr lang="en-US" sz="1800" dirty="0"/>
              <a:t> data </a:t>
            </a:r>
            <a:r>
              <a:rPr lang="en-US" sz="1800" dirty="0" err="1"/>
              <a:t>baik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bentuk</a:t>
            </a:r>
            <a:r>
              <a:rPr lang="en-US" sz="1800" dirty="0"/>
              <a:t> </a:t>
            </a:r>
            <a:r>
              <a:rPr lang="en-US" sz="1800" dirty="0" err="1"/>
              <a:t>karakter</a:t>
            </a:r>
            <a:r>
              <a:rPr lang="en-US" sz="1800" dirty="0"/>
              <a:t>, </a:t>
            </a:r>
            <a:r>
              <a:rPr lang="en-US" sz="1800" dirty="0" err="1"/>
              <a:t>huruf</a:t>
            </a:r>
            <a:r>
              <a:rPr lang="en-US" sz="1800" dirty="0"/>
              <a:t>, </a:t>
            </a:r>
            <a:r>
              <a:rPr lang="en-US" sz="1800" dirty="0" err="1"/>
              <a:t>angka</a:t>
            </a:r>
            <a:r>
              <a:rPr lang="en-US" sz="1800" dirty="0"/>
              <a:t> </a:t>
            </a:r>
            <a:r>
              <a:rPr lang="en-US" sz="1800" dirty="0" err="1"/>
              <a:t>ataupun</a:t>
            </a:r>
            <a:r>
              <a:rPr lang="en-US" sz="1800" dirty="0"/>
              <a:t> </a:t>
            </a:r>
            <a:r>
              <a:rPr lang="en-US" sz="1800" dirty="0" err="1"/>
              <a:t>grafik</a:t>
            </a:r>
            <a:r>
              <a:rPr lang="en-US" sz="1800" dirty="0"/>
              <a:t>.</a:t>
            </a:r>
          </a:p>
          <a:p>
            <a:pPr marL="0" indent="0" algn="just">
              <a:buNone/>
            </a:pPr>
            <a:r>
              <a:rPr lang="en-US" sz="1800" dirty="0"/>
              <a:t>	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modul</a:t>
            </a:r>
            <a:r>
              <a:rPr lang="en-US" sz="1800" dirty="0"/>
              <a:t> I2C, LCD </a:t>
            </a:r>
            <a:r>
              <a:rPr lang="en-US" sz="1800" dirty="0" err="1"/>
              <a:t>mampu</a:t>
            </a:r>
            <a:r>
              <a:rPr lang="en-US" sz="1800" dirty="0"/>
              <a:t> </a:t>
            </a:r>
            <a:r>
              <a:rPr lang="en-US" sz="1800" dirty="0" err="1"/>
              <a:t>dihubungkan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4 pin </a:t>
            </a:r>
            <a:r>
              <a:rPr lang="en-US" sz="1800" dirty="0" err="1"/>
              <a:t>yakni</a:t>
            </a:r>
            <a:endParaRPr lang="en-US" sz="1800" dirty="0"/>
          </a:p>
          <a:p>
            <a:pPr algn="just"/>
            <a:r>
              <a:rPr lang="en-US" sz="1800" dirty="0"/>
              <a:t>GND</a:t>
            </a:r>
          </a:p>
          <a:p>
            <a:pPr algn="just"/>
            <a:r>
              <a:rPr lang="en-US" sz="1800" dirty="0"/>
              <a:t>VCC</a:t>
            </a:r>
          </a:p>
          <a:p>
            <a:pPr algn="just"/>
            <a:r>
              <a:rPr lang="en-US" sz="1800" dirty="0"/>
              <a:t>SDA</a:t>
            </a:r>
          </a:p>
          <a:p>
            <a:pPr algn="just"/>
            <a:r>
              <a:rPr lang="en-US" sz="1800" dirty="0"/>
              <a:t>SCL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D0369F1E-B6A9-89EB-116D-8556D741B5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2327" y="2352740"/>
            <a:ext cx="4761346" cy="3633658"/>
          </a:xfrm>
        </p:spPr>
      </p:pic>
    </p:spTree>
    <p:extLst>
      <p:ext uri="{BB962C8B-B14F-4D97-AF65-F5344CB8AC3E}">
        <p14:creationId xmlns:p14="http://schemas.microsoft.com/office/powerpoint/2010/main" val="191622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LCD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584D2E5-72DA-4868-54C3-E3990A016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5200" y="2162627"/>
            <a:ext cx="5181600" cy="40143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Siapkan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pada </a:t>
            </a:r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Tinkercad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4C8AFAB0-5D89-3961-ECC7-E88C7AF8F0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5200" y="3307007"/>
            <a:ext cx="5181600" cy="1725575"/>
          </a:xfrm>
        </p:spPr>
      </p:pic>
    </p:spTree>
    <p:extLst>
      <p:ext uri="{BB962C8B-B14F-4D97-AF65-F5344CB8AC3E}">
        <p14:creationId xmlns:p14="http://schemas.microsoft.com/office/powerpoint/2010/main" val="103756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LCD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584D2E5-72DA-4868-54C3-E3990A016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2629"/>
            <a:ext cx="5181600" cy="441932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v-SE" sz="2800" dirty="0"/>
              <a:t>Hubungkan tiap komponen hingga menjadi satu rangkaian, Dimana :</a:t>
            </a:r>
          </a:p>
          <a:p>
            <a:pPr algn="just"/>
            <a:r>
              <a:rPr lang="sv-SE" sz="2800" dirty="0"/>
              <a:t>Pin GND LCD dihubungkan ke pin GND Arduino</a:t>
            </a:r>
          </a:p>
          <a:p>
            <a:pPr algn="just"/>
            <a:r>
              <a:rPr lang="sv-SE" dirty="0"/>
              <a:t>Pin VCC LCD dihubungkan ke pin 5V Arduino</a:t>
            </a:r>
          </a:p>
          <a:p>
            <a:pPr algn="just"/>
            <a:r>
              <a:rPr lang="sv-SE" dirty="0"/>
              <a:t>Pin SDA LCD dihubungkan ke pin SDA Arduino</a:t>
            </a:r>
          </a:p>
          <a:p>
            <a:pPr algn="just"/>
            <a:r>
              <a:rPr lang="sv-SE" sz="2800" dirty="0"/>
              <a:t>Pin SCL LCD dihubungkan ke pin SCL Arduino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53D3D31B-2CA8-9CA4-1B09-130A464302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3302647"/>
            <a:ext cx="5181600" cy="1733843"/>
          </a:xfrm>
        </p:spPr>
      </p:pic>
    </p:spTree>
    <p:extLst>
      <p:ext uri="{BB962C8B-B14F-4D97-AF65-F5344CB8AC3E}">
        <p14:creationId xmlns:p14="http://schemas.microsoft.com/office/powerpoint/2010/main" val="92333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LCD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584D2E5-72DA-4868-54C3-E3990A0162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Buat</a:t>
            </a:r>
            <a:r>
              <a:rPr lang="en-US" dirty="0"/>
              <a:t> program pada Code Block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disamping</a:t>
            </a:r>
            <a:r>
              <a:rPr lang="en-US" dirty="0"/>
              <a:t>, Dimana :</a:t>
            </a:r>
          </a:p>
          <a:p>
            <a:r>
              <a:rPr lang="en-US" dirty="0" err="1"/>
              <a:t>Hubungkan</a:t>
            </a:r>
            <a:r>
              <a:rPr lang="en-US" dirty="0"/>
              <a:t> block configure LCD </a:t>
            </a:r>
            <a:r>
              <a:rPr lang="en-US" dirty="0" err="1"/>
              <a:t>dengan</a:t>
            </a:r>
            <a:r>
              <a:rPr lang="en-US" dirty="0"/>
              <a:t> block on start</a:t>
            </a:r>
          </a:p>
          <a:p>
            <a:r>
              <a:rPr lang="en-US" dirty="0"/>
              <a:t>Setting block configure LCD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merubah</a:t>
            </a:r>
            <a:r>
              <a:rPr lang="en-US" dirty="0"/>
              <a:t> type </a:t>
            </a:r>
            <a:r>
              <a:rPr lang="en-US" dirty="0" err="1"/>
              <a:t>menjadi</a:t>
            </a:r>
            <a:r>
              <a:rPr lang="en-US" dirty="0"/>
              <a:t> I2C (MCP23008) with address 32 (0x20)</a:t>
            </a:r>
          </a:p>
          <a:p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tambahkan</a:t>
            </a:r>
            <a:r>
              <a:rPr lang="en-US" dirty="0"/>
              <a:t> block print to LCD 1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“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elektro</a:t>
            </a:r>
            <a:r>
              <a:rPr lang="en-US" dirty="0"/>
              <a:t>”</a:t>
            </a:r>
          </a:p>
          <a:p>
            <a:r>
              <a:rPr lang="en-US" dirty="0"/>
              <a:t>Lalu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variasi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block set position on LCD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merubah</a:t>
            </a:r>
            <a:r>
              <a:rPr lang="en-US" dirty="0"/>
              <a:t> </a:t>
            </a:r>
            <a:r>
              <a:rPr lang="en-US" dirty="0" err="1"/>
              <a:t>settingan</a:t>
            </a:r>
            <a:r>
              <a:rPr lang="en-US" dirty="0"/>
              <a:t> row </a:t>
            </a:r>
            <a:r>
              <a:rPr lang="en-US" dirty="0" err="1"/>
              <a:t>dari</a:t>
            </a:r>
            <a:r>
              <a:rPr lang="en-US" dirty="0"/>
              <a:t> 0 </a:t>
            </a:r>
            <a:r>
              <a:rPr lang="en-US" dirty="0" err="1"/>
              <a:t>menjadi</a:t>
            </a:r>
            <a:r>
              <a:rPr lang="en-US" dirty="0"/>
              <a:t> 1</a:t>
            </a:r>
          </a:p>
          <a:p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tambahkan</a:t>
            </a:r>
            <a:r>
              <a:rPr lang="en-US" dirty="0"/>
              <a:t> block print to LCD 1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“hello world”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8E053A83-0AC9-577E-4633-48E94F88B5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891270"/>
            <a:ext cx="5181600" cy="2556598"/>
          </a:xfrm>
        </p:spPr>
      </p:pic>
    </p:spTree>
    <p:extLst>
      <p:ext uri="{BB962C8B-B14F-4D97-AF65-F5344CB8AC3E}">
        <p14:creationId xmlns:p14="http://schemas.microsoft.com/office/powerpoint/2010/main" val="163900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LCD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584D2E5-72DA-4868-54C3-E3990A0162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LCD Off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B4DF93A-33C4-DD25-62B9-95ABB5B7DE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LCD 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EB6DBD-3658-127C-3191-AE1ACA47D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0" y="3429000"/>
            <a:ext cx="5804040" cy="20452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CC5138-A6E3-918F-ADE6-5196A4872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638" y="3434238"/>
            <a:ext cx="5454670" cy="204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9000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Break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3280</TotalTime>
  <Words>201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 Unicode MS</vt:lpstr>
      <vt:lpstr>맑은 고딕</vt:lpstr>
      <vt:lpstr>Arial</vt:lpstr>
      <vt:lpstr>Calibri</vt:lpstr>
      <vt:lpstr>Calibri Light</vt:lpstr>
      <vt:lpstr>Montserrat ExtraBold</vt:lpstr>
      <vt:lpstr>Cover and End Slide Master</vt:lpstr>
      <vt:lpstr>Contents Slide Master</vt:lpstr>
      <vt:lpstr>Custom Design</vt:lpstr>
      <vt:lpstr>Section Break Slide Master</vt:lpstr>
      <vt:lpstr>PowerPoint Presentation</vt:lpstr>
      <vt:lpstr>PowerPoint Presentation</vt:lpstr>
      <vt:lpstr>Rangkaian LCD</vt:lpstr>
      <vt:lpstr>Komponen yang dibutuhkan</vt:lpstr>
      <vt:lpstr>LCD (Liquid-crystal Display)</vt:lpstr>
      <vt:lpstr>Simulasi Rangkaian LCD</vt:lpstr>
      <vt:lpstr>Simulasi Rangkaian LCD</vt:lpstr>
      <vt:lpstr>Simulasi Rangkaian LCD</vt:lpstr>
      <vt:lpstr>Simulasi Rangkaian LCD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Syahri Muharom</cp:lastModifiedBy>
  <cp:revision>104</cp:revision>
  <dcterms:created xsi:type="dcterms:W3CDTF">2020-01-20T05:08:25Z</dcterms:created>
  <dcterms:modified xsi:type="dcterms:W3CDTF">2024-08-21T04:27:57Z</dcterms:modified>
</cp:coreProperties>
</file>