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9"/>
  </p:notesMasterIdLst>
  <p:sldIdLst>
    <p:sldId id="355" r:id="rId5"/>
    <p:sldId id="347" r:id="rId6"/>
    <p:sldId id="364" r:id="rId7"/>
    <p:sldId id="369" r:id="rId8"/>
    <p:sldId id="381" r:id="rId9"/>
    <p:sldId id="383" r:id="rId10"/>
    <p:sldId id="373" r:id="rId11"/>
    <p:sldId id="359" r:id="rId12"/>
    <p:sldId id="384" r:id="rId13"/>
    <p:sldId id="385" r:id="rId14"/>
    <p:sldId id="374" r:id="rId15"/>
    <p:sldId id="376" r:id="rId16"/>
    <p:sldId id="386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862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  <p:sldLayoutId id="214748370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: 7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:a16="http://schemas.microsoft.com/office/drawing/2014/main" xmlns="" id="{A304D554-ECE0-DBE9-C274-0886FA747B54}"/>
              </a:ext>
            </a:extLst>
          </p:cNvPr>
          <p:cNvSpPr txBox="1"/>
          <p:nvPr/>
        </p:nvSpPr>
        <p:spPr>
          <a:xfrm flipH="1">
            <a:off x="1063229" y="2634902"/>
            <a:ext cx="100065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Serial Arduino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3" y="5325002"/>
            <a:ext cx="103909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: Mikroprosesor dan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Mikrokontroler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Pengampu	: Syahri Muharom</a:t>
            </a:r>
            <a:b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		: Arief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0BCA741-5C7F-4A0A-A88F-0B343B2B2A70}"/>
              </a:ext>
            </a:extLst>
          </p:cNvPr>
          <p:cNvSpPr txBox="1">
            <a:spLocks/>
          </p:cNvSpPr>
          <p:nvPr/>
        </p:nvSpPr>
        <p:spPr>
          <a:xfrm>
            <a:off x="838200" y="2032000"/>
            <a:ext cx="10785764" cy="4144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Serial.begin</a:t>
            </a: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(speed):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Menginisialisasi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komunikasi serial dengan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baudrate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ditentukan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Serial.print</a:t>
            </a: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(data):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Mengirim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data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port serial sebagai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teks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Serial.println</a:t>
            </a: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(data):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Mengirim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data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port serial sebagai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teks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diikuti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karakter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baris baru (newline).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Serial.available</a:t>
            </a: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():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Mengembalikan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jumlah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byte yang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tersedia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untuk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dibaca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buffer serial.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Serial.read</a:t>
            </a: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():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Membaca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byte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berikutnya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buffer serial.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Serial.end(): </a:t>
            </a:r>
            <a:r>
              <a:rPr lang="nn-NO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Mengakhiri komunikasi serial.</a:t>
            </a:r>
            <a:endParaRPr lang="en-US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83A09F5-7178-4ED9-9697-4FFDDB1F3020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Serial Pada Arduino</a:t>
            </a:r>
          </a:p>
        </p:txBody>
      </p:sp>
    </p:spTree>
    <p:extLst>
      <p:ext uri="{BB962C8B-B14F-4D97-AF65-F5344CB8AC3E}">
        <p14:creationId xmlns:p14="http://schemas.microsoft.com/office/powerpoint/2010/main" val="46020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0BCA741-5C7F-4A0A-A88F-0B343B2B2A70}"/>
              </a:ext>
            </a:extLst>
          </p:cNvPr>
          <p:cNvSpPr txBox="1">
            <a:spLocks/>
          </p:cNvSpPr>
          <p:nvPr/>
        </p:nvSpPr>
        <p:spPr>
          <a:xfrm>
            <a:off x="838200" y="2032000"/>
            <a:ext cx="10785764" cy="11545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Pada simulasi kali ini,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membaca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data yang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dikirimkan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melalui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serial monitor dan data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digunakan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unutk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menyalakan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mematikan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lampu LED. Untuk itu, simulasi ini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hanya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memerlukan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Arduino Uno dan </a:t>
            </a:r>
            <a:r>
              <a:rPr lang="en-US" sz="24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LED.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83A09F5-7178-4ED9-9697-4FFDDB1F3020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Simulasi Serial Komunikasi dengan Arduino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2E6269-3494-400E-9CB1-26384DEB7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1"/>
          <a:stretch/>
        </p:blipFill>
        <p:spPr>
          <a:xfrm>
            <a:off x="2919846" y="3186545"/>
            <a:ext cx="6622472" cy="3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E231F77-ADA9-466F-A2D4-70AE26F9A462}"/>
              </a:ext>
            </a:extLst>
          </p:cNvPr>
          <p:cNvSpPr txBox="1">
            <a:spLocks/>
          </p:cNvSpPr>
          <p:nvPr/>
        </p:nvSpPr>
        <p:spPr>
          <a:xfrm>
            <a:off x="838200" y="1747654"/>
            <a:ext cx="10515600" cy="49302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receivedData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"";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void setup() {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Serial.begin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(9600);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Memulai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komunikasi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serial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baud rate 9600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Menunggu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hingga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 serial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siap</a:t>
            </a:r>
            <a:endParaRPr lang="en-ID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while (!Serial) {;  } 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pinMode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(13, OUTPUT); 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Mengatur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pin LED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output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Serial.println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("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Ketik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'On'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'Off' dan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enter:");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Menampilkan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awal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Serial Monitor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endParaRPr lang="en-ID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F245CF4-E461-44FF-908F-4237DFB52E5B}"/>
              </a:ext>
            </a:extLst>
          </p:cNvPr>
          <p:cNvSpPr txBox="1">
            <a:spLocks/>
          </p:cNvSpPr>
          <p:nvPr/>
        </p:nvSpPr>
        <p:spPr>
          <a:xfrm>
            <a:off x="838200" y="1157103"/>
            <a:ext cx="10515600" cy="59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Simulasi Sensor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Suhu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65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0BCA741-5C7F-4A0A-A88F-0B343B2B2A70}"/>
              </a:ext>
            </a:extLst>
          </p:cNvPr>
          <p:cNvSpPr txBox="1">
            <a:spLocks/>
          </p:cNvSpPr>
          <p:nvPr/>
        </p:nvSpPr>
        <p:spPr>
          <a:xfrm>
            <a:off x="703118" y="1339273"/>
            <a:ext cx="10785764" cy="53953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void loop() {</a:t>
            </a:r>
          </a:p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if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Serial.available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() &gt; 0) {//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Memeriksa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apakah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data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tersedia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untuk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dibaca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receivedData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Serial.readStringUntil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('\n’); //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Membaca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data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diterima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Serial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Serial.print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("Data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diterima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"); //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Menampilkan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data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diterima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di Serial Monitor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Serial.println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receivedData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);</a:t>
            </a:r>
          </a:p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if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receivedData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== "On") { //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Mengendalikan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berdasarkan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perintah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diterima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Serial.println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("LED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menyala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.");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	digitalWrite(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ledPin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HIGH); //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Nyalakan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	} else if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receivedData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== "Off") 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Serial.println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("LED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.");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	digitalWrite(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ledPin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LOW); //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Matikan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	} else 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Serial.println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Perintah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tidak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dikenali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.");     }  } }</a:t>
            </a:r>
          </a:p>
        </p:txBody>
      </p:sp>
    </p:spTree>
    <p:extLst>
      <p:ext uri="{BB962C8B-B14F-4D97-AF65-F5344CB8AC3E}">
        <p14:creationId xmlns:p14="http://schemas.microsoft.com/office/powerpoint/2010/main" val="160145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04A1285-9BB8-4D24-BDC4-C49C2D33C862}"/>
              </a:ext>
            </a:extLst>
          </p:cNvPr>
          <p:cNvGrpSpPr/>
          <p:nvPr/>
        </p:nvGrpSpPr>
        <p:grpSpPr>
          <a:xfrm>
            <a:off x="6789510" y="3946003"/>
            <a:ext cx="4538627" cy="1142740"/>
            <a:chOff x="6665542" y="2749602"/>
            <a:chExt cx="4797245" cy="11427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11209D1-D6D2-4A73-B72D-BA783EBA6C3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52B9087-3465-4062-8B6C-3AE83F35A6A8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65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rgbClr val="FEC012"/>
                </a:solidFill>
                <a:cs typeface="Arial" pitchFamily="34" charset="0"/>
              </a:rPr>
              <a:t>Serial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C8D0C1-7E99-4B90-A44B-505072FCBBC5}"/>
              </a:ext>
            </a:extLst>
          </p:cNvPr>
          <p:cNvGrpSpPr/>
          <p:nvPr/>
        </p:nvGrpSpPr>
        <p:grpSpPr>
          <a:xfrm>
            <a:off x="6286883" y="3825331"/>
            <a:ext cx="4931788" cy="985545"/>
            <a:chOff x="5680459" y="1351686"/>
            <a:chExt cx="4931788" cy="985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32A2F40-F990-4558-BFA4-15734C704557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040624-AA78-4707-9171-C7F7E4A4286D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Perintah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Dasar Serial Arduino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847045"/>
            <a:chOff x="5680459" y="1490186"/>
            <a:chExt cx="4931788" cy="8470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8300F6A-862A-40CA-9B5E-7B2DD860FD49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Pendahuluan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77BAFE-DBE5-4F13-9AC0-26A4FC2689D1}"/>
              </a:ext>
            </a:extLst>
          </p:cNvPr>
          <p:cNvGrpSpPr/>
          <p:nvPr/>
        </p:nvGrpSpPr>
        <p:grpSpPr>
          <a:xfrm>
            <a:off x="5692675" y="2575395"/>
            <a:ext cx="4931788" cy="985545"/>
            <a:chOff x="5680459" y="1351686"/>
            <a:chExt cx="4931788" cy="9855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CAE126C-D507-4F09-88A3-D1DD36AFB970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38538C-6E3A-4B1A-8BFE-657AD74CA570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Protokol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Komunikasi Serial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912A19E-5D85-47EF-949E-7F8792FA3EB5}"/>
              </a:ext>
            </a:extLst>
          </p:cNvPr>
          <p:cNvGrpSpPr/>
          <p:nvPr/>
        </p:nvGrpSpPr>
        <p:grpSpPr>
          <a:xfrm>
            <a:off x="6881091" y="5213768"/>
            <a:ext cx="4931788" cy="847045"/>
            <a:chOff x="5680459" y="1490186"/>
            <a:chExt cx="4931788" cy="847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C378501-CE52-4846-A3C0-D4F4C8439885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9B7F10F-1188-4C94-9236-30A83820C779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Simulasi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b="1" dirty="0" err="1"/>
              <a:t>Pendahuluan</a:t>
            </a:r>
            <a:endParaRPr lang="en-US" sz="3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344"/>
            <a:ext cx="10785765" cy="34266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</a:rPr>
              <a:t>Serial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komunikasi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adalah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metode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pengiriman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data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secara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berurutan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melalui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satu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jalur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komunikasi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digunakan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mentransfer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informasi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antara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perangkat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mikrokontroler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dunia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mikrokontroler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serial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komunikasi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sangat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penting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karena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memungkinkan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perangkat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saling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berkomunikasi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bertukar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data, dan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mengontrol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berbagai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fungsi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. Serial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komunikasi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menghubungkan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mikrokontroler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berbagai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periferal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atau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perangkat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eksternal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seperti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sensor,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modul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komunikasi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dan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aktuator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Protokol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seperti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UART (Universal Asynchronous Receiver Transmitter), SPI (Serial Peripheral Interface), dan I2C (Inter-Integrated Circuit)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digunakan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mengirim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menerima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data. </a:t>
            </a:r>
            <a:r>
              <a:rPr lang="en-ID" sz="2400" dirty="0" err="1"/>
              <a:t>Metode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memungkinkan</a:t>
            </a:r>
            <a:r>
              <a:rPr lang="en-ID" sz="2400" dirty="0"/>
              <a:t> transfer data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kecepatan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disesuaikan</a:t>
            </a:r>
            <a:r>
              <a:rPr lang="en-ID" sz="2400" dirty="0"/>
              <a:t>,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rendah</a:t>
            </a:r>
            <a:r>
              <a:rPr lang="en-ID" sz="2400" dirty="0"/>
              <a:t> </a:t>
            </a:r>
            <a:r>
              <a:rPr lang="en-ID" sz="2400" dirty="0" err="1"/>
              <a:t>hingga</a:t>
            </a:r>
            <a:r>
              <a:rPr lang="en-ID" sz="2400" dirty="0"/>
              <a:t> sangat </a:t>
            </a:r>
            <a:r>
              <a:rPr lang="en-ID" sz="2400" dirty="0" err="1"/>
              <a:t>tinggi</a:t>
            </a:r>
            <a:r>
              <a:rPr lang="en-ID" sz="2400" dirty="0"/>
              <a:t>,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aplikasi</a:t>
            </a:r>
            <a:r>
              <a:rPr lang="en-ID" sz="2400" dirty="0"/>
              <a:t>. </a:t>
            </a:r>
            <a:r>
              <a:rPr lang="en-ID" sz="2400" dirty="0" err="1"/>
              <a:t>Selain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, serial </a:t>
            </a:r>
            <a:r>
              <a:rPr lang="en-ID" sz="2400" dirty="0" err="1"/>
              <a:t>komunikasi</a:t>
            </a:r>
            <a:r>
              <a:rPr lang="en-ID" sz="2400" dirty="0"/>
              <a:t> </a:t>
            </a:r>
            <a:r>
              <a:rPr lang="en-ID" sz="2400" dirty="0" err="1"/>
              <a:t>menghemat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pin pada </a:t>
            </a:r>
            <a:r>
              <a:rPr lang="en-ID" sz="2400" dirty="0" err="1"/>
              <a:t>mikrokontroler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membutuhkan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pin </a:t>
            </a:r>
            <a:r>
              <a:rPr lang="en-ID" sz="2400" dirty="0" err="1"/>
              <a:t>saja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mengirim</a:t>
            </a:r>
            <a:r>
              <a:rPr lang="en-ID" sz="2400" dirty="0"/>
              <a:t> dan </a:t>
            </a:r>
            <a:r>
              <a:rPr lang="en-ID" sz="2400" dirty="0" err="1"/>
              <a:t>menerima</a:t>
            </a:r>
            <a:r>
              <a:rPr lang="en-ID" sz="2400" dirty="0"/>
              <a:t> data.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b="1" dirty="0" err="1"/>
              <a:t>Protokol</a:t>
            </a:r>
            <a:r>
              <a:rPr lang="en-US" sz="3400" b="1" dirty="0"/>
              <a:t> Komunikasi Serial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051"/>
            <a:ext cx="10841182" cy="1397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UART (Universal Asynchronous Receiver-Transmitter)</a:t>
            </a:r>
          </a:p>
          <a:p>
            <a:pPr marL="0" indent="0" algn="just">
              <a:buNone/>
            </a:pP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UART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protokol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komunikasi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serial yang paling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umum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pada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Arduino.UART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menggunakan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jalur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komunikasi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yaitu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TX (Transmit) dan RX (Receive).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9A477E7-843D-44C4-9022-028360EF6170}"/>
              </a:ext>
            </a:extLst>
          </p:cNvPr>
          <p:cNvSpPr txBox="1">
            <a:spLocks/>
          </p:cNvSpPr>
          <p:nvPr/>
        </p:nvSpPr>
        <p:spPr>
          <a:xfrm>
            <a:off x="738187" y="3147419"/>
            <a:ext cx="5157787" cy="48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Kelebihan</a:t>
            </a:r>
            <a:endParaRPr lang="en-US" sz="2400" b="1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xmlns="" id="{806019CF-118C-4732-8DFC-A96548DB2C92}"/>
              </a:ext>
            </a:extLst>
          </p:cNvPr>
          <p:cNvSpPr txBox="1">
            <a:spLocks/>
          </p:cNvSpPr>
          <p:nvPr/>
        </p:nvSpPr>
        <p:spPr>
          <a:xfrm>
            <a:off x="675193" y="3611227"/>
            <a:ext cx="5583598" cy="29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Ekonomis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UART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lebih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lebih mudah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Kompatibilitas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yang Luas: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Banyak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komunikasi UART,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mudah untuk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mengintegrasikannya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dalam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5E93B5E1-1BC3-4AF1-9FCD-6ECA470B94FB}"/>
              </a:ext>
            </a:extLst>
          </p:cNvPr>
          <p:cNvSpPr txBox="1">
            <a:spLocks/>
          </p:cNvSpPr>
          <p:nvPr/>
        </p:nvSpPr>
        <p:spPr>
          <a:xfrm>
            <a:off x="6270625" y="3137012"/>
            <a:ext cx="5183188" cy="483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xmlns="" id="{2CFC36C2-7345-46B1-9549-C258982FD195}"/>
              </a:ext>
            </a:extLst>
          </p:cNvPr>
          <p:cNvSpPr txBox="1">
            <a:spLocks/>
          </p:cNvSpPr>
          <p:nvPr/>
        </p:nvSpPr>
        <p:spPr>
          <a:xfrm>
            <a:off x="6258790" y="3620559"/>
            <a:ext cx="5683827" cy="29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Dibandingkan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dengan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komunikasi lain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I2C,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transmisi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UART lebih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ID" sz="2000" b="1" dirty="0">
                <a:latin typeface="Arial" panose="020B0604020202020204" pitchFamily="34" charset="0"/>
                <a:cs typeface="Arial" panose="020B0604020202020204" pitchFamily="34" charset="0"/>
              </a:rPr>
              <a:t>Jarak </a:t>
            </a:r>
            <a:r>
              <a:rPr lang="en-ID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UART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pendek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sensitivitas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7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B879D-DB11-4F28-886E-FCA379D02454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84FCC4E8-CE29-4B8B-9F7A-F34B6D557B5B}"/>
              </a:ext>
            </a:extLst>
          </p:cNvPr>
          <p:cNvSpPr txBox="1">
            <a:spLocks/>
          </p:cNvSpPr>
          <p:nvPr/>
        </p:nvSpPr>
        <p:spPr>
          <a:xfrm>
            <a:off x="578428" y="1281794"/>
            <a:ext cx="5157787" cy="48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Kelebihan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2BF17B0A-2CC3-4AD6-8FC9-E03DDA66DC3E}"/>
              </a:ext>
            </a:extLst>
          </p:cNvPr>
          <p:cNvSpPr txBox="1">
            <a:spLocks/>
          </p:cNvSpPr>
          <p:nvPr/>
        </p:nvSpPr>
        <p:spPr>
          <a:xfrm>
            <a:off x="456984" y="1688650"/>
            <a:ext cx="5583598" cy="29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Kehandalan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UART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menggunakan metode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paritas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untuk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mendeteksi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kesalahan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pada data,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meningkatkan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keandalan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komunikasi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Tidak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Memerlukan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Clock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Tambahan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Komunikasi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asinkron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tidak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memerlukan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sinyal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clock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eksternal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sehingga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lebih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sederhana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dalam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pengaturannya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69D032E8-B994-4B09-AABE-FE5A22AD25F2}"/>
              </a:ext>
            </a:extLst>
          </p:cNvPr>
          <p:cNvSpPr txBox="1">
            <a:spLocks/>
          </p:cNvSpPr>
          <p:nvPr/>
        </p:nvSpPr>
        <p:spPr>
          <a:xfrm>
            <a:off x="6040582" y="1281795"/>
            <a:ext cx="5183188" cy="483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Kekurangan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651EAACF-E7DC-4023-8FAA-DB76CEA778B4}"/>
              </a:ext>
            </a:extLst>
          </p:cNvPr>
          <p:cNvSpPr txBox="1">
            <a:spLocks/>
          </p:cNvSpPr>
          <p:nvPr/>
        </p:nvSpPr>
        <p:spPr>
          <a:xfrm>
            <a:off x="6040582" y="1688650"/>
            <a:ext cx="5683827" cy="3235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Kelebihan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Kekurangan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Flow: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UART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tidak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memiliki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mekanisme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aliran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yang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kuat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seperti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protokol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lain, yang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bisa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menyebabkan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hilang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jika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buffer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penuh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Menggunakan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Lebih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Banyak Pin: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Dibandingkan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protokol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serial lain yang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menggunakan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jalur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UART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menggunakan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jalur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tambahan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pengiriman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ID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penerimaan</a:t>
            </a:r>
            <a:r>
              <a:rPr kumimoji="0" lang="en-ID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rotokol Komunikasi Serial UART JQ6500 - NN Digital | Belajar Arduino,  ESP8266 / NodeMCU, STM32, Raspberry Pi, Mikrokontroller dan Teknologi  Informasi Lainnya">
            <a:extLst>
              <a:ext uri="{FF2B5EF4-FFF2-40B4-BE49-F238E27FC236}">
                <a16:creationId xmlns:a16="http://schemas.microsoft.com/office/drawing/2014/main" xmlns="" id="{297D3A38-6CF8-42EF-B331-B87A90DC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70" y="4614866"/>
            <a:ext cx="3703660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9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B879D-DB11-4F28-886E-FCA379D02454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C0F3B0-7313-4465-9DE1-C682EC9742E6}"/>
              </a:ext>
            </a:extLst>
          </p:cNvPr>
          <p:cNvSpPr txBox="1">
            <a:spLocks/>
          </p:cNvSpPr>
          <p:nvPr/>
        </p:nvSpPr>
        <p:spPr>
          <a:xfrm>
            <a:off x="838200" y="1122598"/>
            <a:ext cx="10515600" cy="12395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2"/>
            </a:pPr>
            <a:r>
              <a:rPr lang="en-US" b="1" dirty="0"/>
              <a:t>SPI (Serial Peripheral Interface)</a:t>
            </a:r>
          </a:p>
          <a:p>
            <a:pPr marL="0" indent="0" algn="just">
              <a:buNone/>
            </a:pP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serial yang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pertukaran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mikroprosesor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mikrokontroler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periferal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sensor,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. SPI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mode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sinkron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clock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sinkronisasi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84FCC4E8-CE29-4B8B-9F7A-F34B6D557B5B}"/>
              </a:ext>
            </a:extLst>
          </p:cNvPr>
          <p:cNvSpPr txBox="1">
            <a:spLocks/>
          </p:cNvSpPr>
          <p:nvPr/>
        </p:nvSpPr>
        <p:spPr>
          <a:xfrm>
            <a:off x="633846" y="3022144"/>
            <a:ext cx="5157787" cy="48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Kelebihan</a:t>
            </a:r>
            <a:endParaRPr lang="en-US" sz="2400" b="1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2BF17B0A-2CC3-4AD6-8FC9-E03DDA66DC3E}"/>
              </a:ext>
            </a:extLst>
          </p:cNvPr>
          <p:cNvSpPr txBox="1">
            <a:spLocks/>
          </p:cNvSpPr>
          <p:nvPr/>
        </p:nvSpPr>
        <p:spPr>
          <a:xfrm>
            <a:off x="512402" y="3429000"/>
            <a:ext cx="5583598" cy="29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Tinggi: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transmisi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yang sangat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lebih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dibandingkan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dengan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komunikasi serial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UART.</a:t>
            </a: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Multi-Slave: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komunikasi dengan beberapa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slave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master,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dengan mudah.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69D032E8-B994-4B09-AABE-FE5A22AD25F2}"/>
              </a:ext>
            </a:extLst>
          </p:cNvPr>
          <p:cNvSpPr txBox="1">
            <a:spLocks/>
          </p:cNvSpPr>
          <p:nvPr/>
        </p:nvSpPr>
        <p:spPr>
          <a:xfrm>
            <a:off x="6096000" y="3022145"/>
            <a:ext cx="5183188" cy="483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651EAACF-E7DC-4023-8FAA-DB76CEA778B4}"/>
              </a:ext>
            </a:extLst>
          </p:cNvPr>
          <p:cNvSpPr txBox="1">
            <a:spLocks/>
          </p:cNvSpPr>
          <p:nvPr/>
        </p:nvSpPr>
        <p:spPr>
          <a:xfrm>
            <a:off x="6096000" y="3429000"/>
            <a:ext cx="5683827" cy="3235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Banyak Pin 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lebih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jalur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dibandingkan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dengan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komunikasi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I2C. Ini termasuk jalur untuk SCK (Serial Clock), MOSI (Master Out Slave In), MISO (Master In Slave Out), dan SS (Slave Select) untuk setiap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slave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ID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Kompleksitas</a:t>
            </a:r>
            <a:r>
              <a:rPr lang="en-ID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ID" sz="2000" b="1" dirty="0">
                <a:latin typeface="Arial" panose="020B0604020202020204" pitchFamily="34" charset="0"/>
                <a:cs typeface="Arial" panose="020B0604020202020204" pitchFamily="34" charset="0"/>
              </a:rPr>
              <a:t> Multi-Slave: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slave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rumit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terutama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slave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6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84FCC4E8-CE29-4B8B-9F7A-F34B6D557B5B}"/>
              </a:ext>
            </a:extLst>
          </p:cNvPr>
          <p:cNvSpPr txBox="1">
            <a:spLocks/>
          </p:cNvSpPr>
          <p:nvPr/>
        </p:nvSpPr>
        <p:spPr>
          <a:xfrm>
            <a:off x="661555" y="1276472"/>
            <a:ext cx="5157787" cy="48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Kelebihan</a:t>
            </a:r>
            <a:endParaRPr lang="en-US" sz="2400" b="1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2BF17B0A-2CC3-4AD6-8FC9-E03DDA66DC3E}"/>
              </a:ext>
            </a:extLst>
          </p:cNvPr>
          <p:cNvSpPr txBox="1">
            <a:spLocks/>
          </p:cNvSpPr>
          <p:nvPr/>
        </p:nvSpPr>
        <p:spPr>
          <a:xfrm>
            <a:off x="661555" y="1683328"/>
            <a:ext cx="5082959" cy="29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Full-Duplex: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mengirim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efisiensi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komunikasi.</a:t>
            </a:r>
          </a:p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dalam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jalur komunikasi.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69D032E8-B994-4B09-AABE-FE5A22AD25F2}"/>
              </a:ext>
            </a:extLst>
          </p:cNvPr>
          <p:cNvSpPr txBox="1">
            <a:spLocks/>
          </p:cNvSpPr>
          <p:nvPr/>
        </p:nvSpPr>
        <p:spPr>
          <a:xfrm>
            <a:off x="6123709" y="1276473"/>
            <a:ext cx="5183188" cy="483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651EAACF-E7DC-4023-8FAA-DB76CEA778B4}"/>
              </a:ext>
            </a:extLst>
          </p:cNvPr>
          <p:cNvSpPr txBox="1">
            <a:spLocks/>
          </p:cNvSpPr>
          <p:nvPr/>
        </p:nvSpPr>
        <p:spPr>
          <a:xfrm>
            <a:off x="6123710" y="1683328"/>
            <a:ext cx="5406736" cy="3235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Ada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Tingkat Tinggi: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untuk komunikasi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setiap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mungkin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tergantung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Jarak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UART, SPI juga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keterbatasan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sensitivitas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elektromagnetik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Komunikasi Data SPI pada Mikrokontroler MCS51 | Si Cicil Cicil">
            <a:extLst>
              <a:ext uri="{FF2B5EF4-FFF2-40B4-BE49-F238E27FC236}">
                <a16:creationId xmlns:a16="http://schemas.microsoft.com/office/drawing/2014/main" xmlns="" id="{B729439F-1221-4B9F-AE16-0410F1E4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60" y="4001244"/>
            <a:ext cx="33337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3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845"/>
            <a:ext cx="10515600" cy="19685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ID" b="1" dirty="0">
                <a:effectLst/>
                <a:ea typeface="Open Sans" panose="020B0606030504020204" pitchFamily="34" charset="0"/>
              </a:rPr>
              <a:t>I2C (Inter-Integrated Circuit)</a:t>
            </a:r>
          </a:p>
          <a:p>
            <a:pPr marL="0" indent="0" algn="just">
              <a:buNone/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komunikasi serial yang </a:t>
            </a:r>
            <a:r>
              <a:rPr lang="en-US" sz="2400" dirty="0" err="1"/>
              <a:t>dirancang</a:t>
            </a:r>
            <a:r>
              <a:rPr lang="en-US" sz="2400" dirty="0"/>
              <a:t> untuk </a:t>
            </a: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berkecepatan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dalam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. I2C menggunakan </a:t>
            </a:r>
            <a:r>
              <a:rPr lang="en-US" sz="2400" dirty="0" err="1"/>
              <a:t>dua</a:t>
            </a:r>
            <a:r>
              <a:rPr lang="en-US" sz="2400" dirty="0"/>
              <a:t> jalur untuk komunikasi: SDA (Serial Data) untuk data dan SCL (Serial Clock) untuk </a:t>
            </a:r>
            <a:r>
              <a:rPr lang="en-US" sz="2400" dirty="0" err="1"/>
              <a:t>sinkronisasi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8BDCCB98-EAD5-4419-A7E6-80931ADB2EBD}"/>
              </a:ext>
            </a:extLst>
          </p:cNvPr>
          <p:cNvSpPr txBox="1">
            <a:spLocks/>
          </p:cNvSpPr>
          <p:nvPr/>
        </p:nvSpPr>
        <p:spPr>
          <a:xfrm>
            <a:off x="738187" y="3147419"/>
            <a:ext cx="5157787" cy="48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Kelebihan</a:t>
            </a:r>
            <a:endParaRPr lang="en-US" sz="2400" b="1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xmlns="" id="{DCEDA530-0D8F-4092-A6C3-EA8BEADAA3F4}"/>
              </a:ext>
            </a:extLst>
          </p:cNvPr>
          <p:cNvSpPr txBox="1">
            <a:spLocks/>
          </p:cNvSpPr>
          <p:nvPr/>
        </p:nvSpPr>
        <p:spPr>
          <a:xfrm>
            <a:off x="675193" y="3611227"/>
            <a:ext cx="5157787" cy="29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Jalur 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I2C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jalur komunikasi,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SDA dan SCL,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pin pada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mikrokontroler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mikroprosesor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Multi-Master dan Multi-Slave: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I2C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komunikasi dengan beberapa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master dan slave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fleksibel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dalam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4182DF6A-8452-4845-8595-E6B95CC394CA}"/>
              </a:ext>
            </a:extLst>
          </p:cNvPr>
          <p:cNvSpPr txBox="1">
            <a:spLocks/>
          </p:cNvSpPr>
          <p:nvPr/>
        </p:nvSpPr>
        <p:spPr>
          <a:xfrm>
            <a:off x="6270625" y="3137012"/>
            <a:ext cx="5183188" cy="483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xmlns="" id="{58AF4F92-3210-4A47-9BF4-ACD2EF5907D9}"/>
              </a:ext>
            </a:extLst>
          </p:cNvPr>
          <p:cNvSpPr txBox="1">
            <a:spLocks/>
          </p:cNvSpPr>
          <p:nvPr/>
        </p:nvSpPr>
        <p:spPr>
          <a:xfrm>
            <a:off x="6258790" y="3620559"/>
            <a:ext cx="5683827" cy="29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Bandwidth yang Tinggi: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Karena I2C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komunikasi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sinkron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clock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terus-menerus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efisiensi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terutama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bertenaga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Resistensi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Pull-Up 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Jalur SDA dan SCL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resistor pull-up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dengan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menambah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kompleksitas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dalam desain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sirkuit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28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84FCC4E8-CE29-4B8B-9F7A-F34B6D557B5B}"/>
              </a:ext>
            </a:extLst>
          </p:cNvPr>
          <p:cNvSpPr txBox="1">
            <a:spLocks/>
          </p:cNvSpPr>
          <p:nvPr/>
        </p:nvSpPr>
        <p:spPr>
          <a:xfrm>
            <a:off x="578428" y="1248762"/>
            <a:ext cx="5157787" cy="48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Kelebihan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2BF17B0A-2CC3-4AD6-8FC9-E03DDA66DC3E}"/>
              </a:ext>
            </a:extLst>
          </p:cNvPr>
          <p:cNvSpPr txBox="1">
            <a:spLocks/>
          </p:cNvSpPr>
          <p:nvPr/>
        </p:nvSpPr>
        <p:spPr>
          <a:xfrm>
            <a:off x="456984" y="1655618"/>
            <a:ext cx="5583598" cy="29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Kemudahan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Pengaturan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Protokol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I2C lebih mudah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diatur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dibandingkan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ketika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berurusan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dengan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banyak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perangkat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slave,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karena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setiap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perangkat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diidentifikasi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oleh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alamat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Komunikasi Jarak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Dekat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I2C cocok untuk komunikasi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jarak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dekat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seperti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dalam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tertanam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papan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sama.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69D032E8-B994-4B09-AABE-FE5A22AD25F2}"/>
              </a:ext>
            </a:extLst>
          </p:cNvPr>
          <p:cNvSpPr txBox="1">
            <a:spLocks/>
          </p:cNvSpPr>
          <p:nvPr/>
        </p:nvSpPr>
        <p:spPr>
          <a:xfrm>
            <a:off x="6040582" y="1248763"/>
            <a:ext cx="5183188" cy="483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Kekurangan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651EAACF-E7DC-4023-8FAA-DB76CEA778B4}"/>
              </a:ext>
            </a:extLst>
          </p:cNvPr>
          <p:cNvSpPr txBox="1">
            <a:spLocks/>
          </p:cNvSpPr>
          <p:nvPr/>
        </p:nvSpPr>
        <p:spPr>
          <a:xfrm>
            <a:off x="6040582" y="1655618"/>
            <a:ext cx="5683827" cy="3235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ID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: I2C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dibandingkan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SPI.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I2C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100 kHz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400 kHz,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meskipun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Fast Mode Plus (1 MHz) dan High-Speed Mode (3.4 MHz).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D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ID" sz="2000" b="1" dirty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ID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: Ketika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bus,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lunak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Komunikasi Serial Sinkron I2C/IIC/TWI dengan Arduino - Saptaji.com">
            <a:extLst>
              <a:ext uri="{FF2B5EF4-FFF2-40B4-BE49-F238E27FC236}">
                <a16:creationId xmlns:a16="http://schemas.microsoft.com/office/drawing/2014/main" xmlns="" id="{F108D158-391F-46BF-B0C2-C848277B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86" y="4343298"/>
            <a:ext cx="3237634" cy="19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6789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978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 Unicode MS</vt:lpstr>
      <vt:lpstr>맑은 고딕</vt:lpstr>
      <vt:lpstr>Arial</vt:lpstr>
      <vt:lpstr>Calibri</vt:lpstr>
      <vt:lpstr>Calibri Light</vt:lpstr>
      <vt:lpstr>Montserrat ExtraBold</vt:lpstr>
      <vt:lpstr>Open Sans</vt:lpstr>
      <vt:lpstr>Wingdings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Pendahuluan</vt:lpstr>
      <vt:lpstr>Protokol Komunikasi Serial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107</cp:revision>
  <dcterms:created xsi:type="dcterms:W3CDTF">2020-01-20T05:08:25Z</dcterms:created>
  <dcterms:modified xsi:type="dcterms:W3CDTF">2024-08-21T06:38:45Z</dcterms:modified>
</cp:coreProperties>
</file>