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9"/>
  </p:notesMasterIdLst>
  <p:sldIdLst>
    <p:sldId id="39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58" r:id="rId17"/>
    <p:sldId id="257" r:id="rId18"/>
    <p:sldId id="26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70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537" r:id="rId37"/>
    <p:sldId id="536" r:id="rId38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D23"/>
    <a:srgbClr val="2891B8"/>
    <a:srgbClr val="ECECEC"/>
    <a:srgbClr val="00D0D2"/>
    <a:srgbClr val="2E60B2"/>
    <a:srgbClr val="5749FF"/>
    <a:srgbClr val="09C3FD"/>
    <a:srgbClr val="554CFE"/>
    <a:srgbClr val="0183E5"/>
    <a:srgbClr val="21A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6" autoAdjust="0"/>
    <p:restoredTop sz="94670" autoAdjust="0"/>
  </p:normalViewPr>
  <p:slideViewPr>
    <p:cSldViewPr>
      <p:cViewPr varScale="1">
        <p:scale>
          <a:sx n="99" d="100"/>
          <a:sy n="99" d="100"/>
        </p:scale>
        <p:origin x="60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fld id="{8AADD754-F49E-4351-AAFE-19D83F43501C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D8B3-0576-402C-9215-5AA212A80D7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2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4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31268-BDD3-42A5-9BC5-A8E5B06D65C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EF2B5-D264-46A6-BAB3-AD821964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1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0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Overall Status</a:t>
            </a:r>
            <a:endParaRPr lang="zh-CN" altLang="en-US" sz="1800" b="0" i="0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0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Completion</a:t>
            </a:r>
            <a:endParaRPr lang="zh-CN" altLang="en-US" sz="1800" b="0" i="0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7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0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Summary</a:t>
            </a:r>
            <a:endParaRPr lang="zh-CN" altLang="en-US" sz="1800" b="0" i="0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0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0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Drawbacks</a:t>
            </a:r>
            <a:endParaRPr lang="zh-CN" altLang="en-US" sz="1800" b="0" i="0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8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0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Plans for Future</a:t>
            </a:r>
            <a:endParaRPr lang="zh-CN" altLang="en-US" sz="1800" b="0" i="0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2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9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9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76" r:id="rId3"/>
    <p:sldLayoutId id="2147483691" r:id="rId4"/>
    <p:sldLayoutId id="2147483692" r:id="rId5"/>
    <p:sldLayoutId id="2147483693" r:id="rId6"/>
    <p:sldLayoutId id="2147483694" r:id="rId7"/>
    <p:sldLayoutId id="2147483689" r:id="rId8"/>
    <p:sldLayoutId id="2147483690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13659" y="1617595"/>
            <a:ext cx="5904178" cy="2859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35251" y="691297"/>
            <a:ext cx="4803949" cy="3540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6370" y="879068"/>
            <a:ext cx="5904178" cy="2859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05916" y="1182794"/>
            <a:ext cx="7524775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444500" dist="381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89801" y="2023010"/>
            <a:ext cx="4423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Organisasi</a:t>
            </a:r>
            <a:r>
              <a:rPr lang="en-US" altLang="zh-CN" sz="2800" dirty="0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dalam</a:t>
            </a:r>
            <a:r>
              <a:rPr lang="en-US" altLang="zh-CN" sz="2800" dirty="0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Proyek</a:t>
            </a:r>
            <a:endParaRPr lang="zh-CN" altLang="en-US" sz="2800" dirty="0">
              <a:solidFill>
                <a:schemeClr val="accent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07944" y="158115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Pertemuan</a:t>
            </a:r>
            <a:r>
              <a:rPr lang="en-US" altLang="zh-CN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VIII</a:t>
            </a:r>
            <a:endParaRPr lang="zh-CN" altLang="en-US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4"/>
          <a:stretch/>
        </p:blipFill>
        <p:spPr>
          <a:xfrm>
            <a:off x="1428700" y="1814364"/>
            <a:ext cx="2259743" cy="12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5" grpId="0" animBg="1"/>
      <p:bldP spid="6" grpId="0" animBg="1"/>
      <p:bldP spid="19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E33A22-0005-9C70-1005-AA32A02FB038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5" name="矩形 36">
              <a:extLst>
                <a:ext uri="{FF2B5EF4-FFF2-40B4-BE49-F238E27FC236}">
                  <a16:creationId xmlns:a16="http://schemas.microsoft.com/office/drawing/2014/main" id="{7C33F1C2-7FC1-5AB6-25A3-8EF841F72DD1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58335A9D-ED67-0D36-7BBC-10B9C3011F66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C9670174-AD7D-2D00-CD00-F3642C14B80A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3915B6E0-7B71-D98C-F2AD-4B9FB8568130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08" y="565568"/>
            <a:ext cx="5943600" cy="5369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Matriks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8062"/>
            <a:ext cx="7620000" cy="3843987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800" dirty="0"/>
              <a:t>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, </a:t>
            </a: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formal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pula </a:t>
            </a:r>
            <a:r>
              <a:rPr lang="en-US" sz="1800" dirty="0" err="1"/>
              <a:t>jalur</a:t>
            </a:r>
            <a:r>
              <a:rPr lang="en-US" sz="1800" dirty="0"/>
              <a:t> formal horizontal.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,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terikat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administratif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departemen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induk</a:t>
            </a:r>
            <a:r>
              <a:rPr lang="en-US" sz="1800" dirty="0"/>
              <a:t> </a:t>
            </a:r>
            <a:r>
              <a:rPr lang="en-US" sz="1800" dirty="0" err="1"/>
              <a:t>organisasinya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terikat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pimpinan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yang </a:t>
            </a:r>
            <a:r>
              <a:rPr lang="en-US" sz="1800" dirty="0" err="1"/>
              <a:t>ditanganinya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memperbaiki</a:t>
            </a:r>
            <a:r>
              <a:rPr lang="en-US" sz="1800" dirty="0"/>
              <a:t> </a:t>
            </a:r>
            <a:r>
              <a:rPr lang="en-US" sz="1800" dirty="0" err="1"/>
              <a:t>kekurangan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menyesuaikan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tanggapan</a:t>
            </a:r>
            <a:r>
              <a:rPr lang="en-US" sz="1800" dirty="0"/>
              <a:t> yang </a:t>
            </a:r>
            <a:r>
              <a:rPr lang="en-US" sz="1800" dirty="0" err="1"/>
              <a:t>cepat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yang </a:t>
            </a:r>
            <a:r>
              <a:rPr lang="en-US" sz="1800" dirty="0" err="1"/>
              <a:t>dinamis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693AC0-F41F-E882-0D1F-3FF4C973A299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33DE7471-D870-8057-0022-19ABDF9E00D0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7B61898F-EB6A-07A6-47E0-FF0324B8B4C7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A3B9C5E1-A765-8380-A5FC-10F169D41B4B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457014F8-B7D6-C261-5C49-45C7347338D7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19150"/>
            <a:ext cx="7467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Kelebihan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matrik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 </a:t>
            </a:r>
            <a:r>
              <a:rPr lang="en-US" sz="1800" dirty="0" err="1"/>
              <a:t>adalah</a:t>
            </a:r>
            <a:r>
              <a:rPr lang="en-US" sz="1800" dirty="0"/>
              <a:t>: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penanggungjawab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dijaga</a:t>
            </a:r>
            <a:r>
              <a:rPr lang="en-US" sz="1800" dirty="0"/>
              <a:t>, </a:t>
            </a:r>
            <a:r>
              <a:rPr lang="en-US" sz="1800" dirty="0" err="1"/>
              <a:t>dipelihara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dikerjakan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/>
              <a:t>menerus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penanganan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yang </a:t>
            </a:r>
            <a:r>
              <a:rPr lang="en-US" sz="1800" dirty="0" err="1"/>
              <a:t>timbul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pemakaian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efektif</a:t>
            </a:r>
            <a:r>
              <a:rPr lang="en-US" sz="1800" dirty="0"/>
              <a:t> </a:t>
            </a:r>
            <a:r>
              <a:rPr lang="en-US" sz="1800" dirty="0" err="1"/>
              <a:t>oelh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bersamaan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bertugas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,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masih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meingkatkan</a:t>
            </a:r>
            <a:r>
              <a:rPr lang="en-US" sz="1800" dirty="0"/>
              <a:t> </a:t>
            </a:r>
            <a:r>
              <a:rPr lang="en-US" sz="1800" dirty="0" err="1"/>
              <a:t>profesinya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kemajuan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terikat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induk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fungsionalnya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endParaRPr lang="en-US" sz="1800" dirty="0"/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DBB4C-A73D-BADD-F256-747832F6023D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E61C4729-91D0-A145-31B1-668ACA0F3862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84008763-28AE-BCF7-CD36-5034F5BA5ED1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055B46BE-7968-2B28-F922-ACA79AFA21E8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298316BE-D6FC-B95E-5E00-4488C59BD942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19150"/>
            <a:ext cx="7467600" cy="421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Kekurangan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 </a:t>
            </a:r>
            <a:r>
              <a:rPr lang="en-US" sz="1800" dirty="0" err="1"/>
              <a:t>adalah</a:t>
            </a:r>
            <a:r>
              <a:rPr lang="en-US" sz="1800" dirty="0"/>
              <a:t>: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menimbulkan</a:t>
            </a:r>
            <a:r>
              <a:rPr lang="en-US" sz="1800" dirty="0"/>
              <a:t> </a:t>
            </a:r>
            <a:r>
              <a:rPr lang="en-US" sz="1800" dirty="0" err="1"/>
              <a:t>konflik</a:t>
            </a:r>
            <a:r>
              <a:rPr lang="en-US" sz="1800" dirty="0"/>
              <a:t> </a:t>
            </a:r>
            <a:r>
              <a:rPr lang="en-US" sz="1800" dirty="0" err="1"/>
              <a:t>antar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kompleksitas</a:t>
            </a:r>
            <a:r>
              <a:rPr lang="en-US" sz="1800" dirty="0"/>
              <a:t> </a:t>
            </a:r>
            <a:r>
              <a:rPr lang="en-US" sz="1800" dirty="0" err="1"/>
              <a:t>organisasinya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ketergantungan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lain </a:t>
            </a:r>
            <a:r>
              <a:rPr lang="en-US" sz="1800" dirty="0" err="1"/>
              <a:t>pendukung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. </a:t>
            </a:r>
            <a:r>
              <a:rPr lang="en-US" sz="1800" dirty="0" err="1"/>
              <a:t>Seringkali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tugas-tugas</a:t>
            </a:r>
            <a:r>
              <a:rPr lang="en-US" sz="1800" dirty="0"/>
              <a:t> lain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yang </a:t>
            </a:r>
            <a:r>
              <a:rPr lang="en-US" sz="1800" dirty="0" err="1"/>
              <a:t>ditangani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pelaporan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tim</a:t>
            </a:r>
            <a:r>
              <a:rPr lang="en-US" sz="1800" dirty="0"/>
              <a:t> </a:t>
            </a:r>
            <a:r>
              <a:rPr lang="en-US" sz="1800" dirty="0" err="1"/>
              <a:t>inti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Pimpinan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mengkomunikasikan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kompromi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pimpinan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yang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yang </a:t>
            </a:r>
            <a:r>
              <a:rPr lang="en-US" sz="1800" dirty="0" err="1"/>
              <a:t>sedang</a:t>
            </a:r>
            <a:r>
              <a:rPr lang="en-US" sz="1800" dirty="0"/>
              <a:t> </a:t>
            </a:r>
            <a:r>
              <a:rPr lang="en-US" sz="1800" dirty="0" err="1"/>
              <a:t>dikerjakan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B372C3-2B23-E096-E716-18869DABE293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9932063F-C6E4-EE71-0F60-8548A4F877F6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61C05D15-28D0-B394-7F7C-7C653F8F0CC5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386D0EF7-FDA3-A1E2-627E-6200F13AB11F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0A03BA2F-D2B6-52DA-47F2-9F9355AE4348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432200"/>
            <a:ext cx="6858000" cy="7084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Matriks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ig2_4.GIF (3157 bytes)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028700"/>
            <a:ext cx="5346668" cy="363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D34D30-F071-242A-8C0B-9110CBCB1C29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5" name="矩形 36">
              <a:extLst>
                <a:ext uri="{FF2B5EF4-FFF2-40B4-BE49-F238E27FC236}">
                  <a16:creationId xmlns:a16="http://schemas.microsoft.com/office/drawing/2014/main" id="{BCAE8EA2-3D1C-5F63-354E-52D41D223751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6C399BF8-4C87-9A17-3593-DA3E9B8E6762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9052DFF3-90F1-E21F-B5F5-66A269D7748C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91F56E0D-AE1E-4B15-2709-8F1E50BB9B9D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563" y="517095"/>
            <a:ext cx="5943600" cy="7084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2334"/>
            <a:ext cx="7467600" cy="3755415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yang </a:t>
            </a:r>
            <a:r>
              <a:rPr lang="en-US" sz="1800" dirty="0" err="1"/>
              <a:t>dibentuk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pengelolaan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Pembentukan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memperhatikan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faktor</a:t>
            </a:r>
            <a:r>
              <a:rPr lang="en-US" sz="1800" dirty="0"/>
              <a:t> yang </a:t>
            </a:r>
            <a:r>
              <a:rPr lang="en-US" sz="1800" dirty="0" err="1"/>
              <a:t>berkaitan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upaya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ditetapkan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agar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diterapkan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Unsur-unsur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yang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diterapkan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 </a:t>
            </a:r>
            <a:r>
              <a:rPr lang="en-US" sz="1800" dirty="0" err="1"/>
              <a:t>adalah</a:t>
            </a:r>
            <a:r>
              <a:rPr lang="en-US" sz="1800" dirty="0"/>
              <a:t>: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horizontal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;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penanggung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tunggal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;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perencanaan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endParaRPr lang="en-US" sz="1800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592BE6-8CC1-1B3C-2116-26F487838AAF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5" name="矩形 36">
              <a:extLst>
                <a:ext uri="{FF2B5EF4-FFF2-40B4-BE49-F238E27FC236}">
                  <a16:creationId xmlns:a16="http://schemas.microsoft.com/office/drawing/2014/main" id="{338E013B-BD10-8C34-4492-EB1842E12EC8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D888803E-E5B3-744D-7383-4173AEDFC534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946A3A13-B755-8FC9-BCF9-96D2681718E2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55D44865-BC28-0825-ACC6-13E25E65B65F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571929"/>
            <a:ext cx="6115050" cy="4226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750"/>
            <a:ext cx="7772400" cy="409575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kontraktual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dirty="0"/>
              <a:t>1.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(</a:t>
            </a:r>
            <a:r>
              <a:rPr lang="en-US" i="1" dirty="0"/>
              <a:t>separation of organizations</a:t>
            </a:r>
            <a:r>
              <a:rPr lang="en-US" dirty="0"/>
              <a:t>)</a:t>
            </a:r>
          </a:p>
          <a:p>
            <a:pPr marL="253604" indent="0">
              <a:lnSpc>
                <a:spcPct val="120000"/>
              </a:lnSpc>
              <a:buNone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yang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professional.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dirty="0"/>
              <a:t>2.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(</a:t>
            </a:r>
            <a:r>
              <a:rPr lang="en-US" i="1" dirty="0"/>
              <a:t>integration of organization</a:t>
            </a:r>
            <a:r>
              <a:rPr lang="en-US" dirty="0"/>
              <a:t>)</a:t>
            </a:r>
          </a:p>
          <a:p>
            <a:pPr marL="253604" indent="0">
              <a:lnSpc>
                <a:spcPct val="120000"/>
              </a:lnSpc>
              <a:buNone/>
            </a:pP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pembangun-pemilik</a:t>
            </a:r>
            <a:r>
              <a:rPr lang="en-US" dirty="0"/>
              <a:t> (</a:t>
            </a:r>
            <a:r>
              <a:rPr lang="en-US" i="1" dirty="0"/>
              <a:t>owner- builder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putar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(</a:t>
            </a:r>
            <a:r>
              <a:rPr lang="en-US" i="1" dirty="0"/>
              <a:t>turn-key project</a:t>
            </a:r>
            <a:r>
              <a:rPr lang="en-US" dirty="0"/>
              <a:t>). </a:t>
            </a:r>
          </a:p>
          <a:p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7B4A41-98A1-8D62-5DE7-D8D371227102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5" name="矩形 36">
              <a:extLst>
                <a:ext uri="{FF2B5EF4-FFF2-40B4-BE49-F238E27FC236}">
                  <a16:creationId xmlns:a16="http://schemas.microsoft.com/office/drawing/2014/main" id="{00E18710-EE10-AB92-46CA-30A84B945746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3">
              <a:extLst>
                <a:ext uri="{FF2B5EF4-FFF2-40B4-BE49-F238E27FC236}">
                  <a16:creationId xmlns:a16="http://schemas.microsoft.com/office/drawing/2014/main" id="{F86CD83B-666F-14DB-EE83-B51C69912678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34">
              <a:extLst>
                <a:ext uri="{FF2B5EF4-FFF2-40B4-BE49-F238E27FC236}">
                  <a16:creationId xmlns:a16="http://schemas.microsoft.com/office/drawing/2014/main" id="{009EB2E9-93EE-6DFA-5A41-4F2997BA19A6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9" name="矩形 5">
              <a:extLst>
                <a:ext uri="{FF2B5EF4-FFF2-40B4-BE49-F238E27FC236}">
                  <a16:creationId xmlns:a16="http://schemas.microsoft.com/office/drawing/2014/main" id="{FD16397E-CADF-C578-4754-3D2231C84997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406804"/>
            <a:ext cx="7886700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000" b="1" dirty="0" err="1"/>
              <a:t>Pihak</a:t>
            </a:r>
            <a:r>
              <a:rPr lang="en-US" sz="3000" b="1" dirty="0"/>
              <a:t> yang </a:t>
            </a:r>
            <a:r>
              <a:rPr lang="en-US" sz="3000" b="1" dirty="0" err="1"/>
              <a:t>terlibat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71207" y="1544023"/>
            <a:ext cx="6172200" cy="339447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defTabSz="6858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50" dirty="0" err="1"/>
              <a:t>Secara</a:t>
            </a:r>
            <a:r>
              <a:rPr lang="en-US" sz="2250" dirty="0"/>
              <a:t> </a:t>
            </a:r>
            <a:r>
              <a:rPr lang="en-US" sz="2250" dirty="0" err="1"/>
              <a:t>fungsional</a:t>
            </a:r>
            <a:r>
              <a:rPr lang="en-US" sz="2250" dirty="0"/>
              <a:t>, </a:t>
            </a:r>
            <a:r>
              <a:rPr lang="en-US" sz="2250" dirty="0" err="1"/>
              <a:t>ada</a:t>
            </a:r>
            <a:r>
              <a:rPr lang="en-US" sz="2250" dirty="0"/>
              <a:t> 3 </a:t>
            </a:r>
            <a:r>
              <a:rPr lang="en-US" sz="2250" dirty="0" err="1"/>
              <a:t>pihak</a:t>
            </a:r>
            <a:r>
              <a:rPr lang="en-US" sz="2250" dirty="0"/>
              <a:t> yang </a:t>
            </a:r>
            <a:r>
              <a:rPr lang="en-US" sz="2250" dirty="0" err="1"/>
              <a:t>sangat</a:t>
            </a:r>
            <a:r>
              <a:rPr lang="en-US" sz="2250" dirty="0"/>
              <a:t>,  </a:t>
            </a:r>
            <a:r>
              <a:rPr lang="en-US" sz="2250" dirty="0" err="1"/>
              <a:t>selalu</a:t>
            </a:r>
            <a:r>
              <a:rPr lang="en-US" sz="2250" dirty="0"/>
              <a:t>, </a:t>
            </a:r>
            <a:r>
              <a:rPr lang="en-US" sz="2250" dirty="0" err="1"/>
              <a:t>dan</a:t>
            </a:r>
            <a:r>
              <a:rPr lang="en-US" sz="2250" dirty="0"/>
              <a:t> </a:t>
            </a:r>
            <a:r>
              <a:rPr lang="en-US" sz="2250" dirty="0" err="1"/>
              <a:t>berperan</a:t>
            </a:r>
            <a:r>
              <a:rPr lang="en-US" sz="2250" dirty="0"/>
              <a:t> </a:t>
            </a:r>
            <a:r>
              <a:rPr lang="en-US" sz="2250" dirty="0" err="1"/>
              <a:t>penting</a:t>
            </a:r>
            <a:r>
              <a:rPr lang="en-US" sz="2250" dirty="0"/>
              <a:t> </a:t>
            </a:r>
            <a:r>
              <a:rPr lang="en-US" sz="2250" dirty="0" err="1"/>
              <a:t>dalam</a:t>
            </a:r>
            <a:r>
              <a:rPr lang="en-US" sz="2250" dirty="0"/>
              <a:t> </a:t>
            </a:r>
            <a:r>
              <a:rPr lang="en-US" sz="2250" dirty="0" err="1"/>
              <a:t>sebuah</a:t>
            </a:r>
            <a:r>
              <a:rPr lang="en-US" sz="2250" dirty="0"/>
              <a:t> </a:t>
            </a:r>
            <a:r>
              <a:rPr lang="en-US" sz="2250" dirty="0" err="1"/>
              <a:t>proyek</a:t>
            </a:r>
            <a:r>
              <a:rPr lang="en-US" sz="2250" dirty="0"/>
              <a:t> </a:t>
            </a:r>
            <a:r>
              <a:rPr lang="en-US" sz="2250" dirty="0" err="1"/>
              <a:t>konstruksi</a:t>
            </a:r>
            <a:r>
              <a:rPr lang="en-US" sz="2250" dirty="0"/>
              <a:t>, </a:t>
            </a:r>
            <a:r>
              <a:rPr lang="en-US" sz="2250" dirty="0" err="1"/>
              <a:t>yaitu</a:t>
            </a:r>
            <a:r>
              <a:rPr lang="en-US" sz="2250" dirty="0"/>
              <a:t> :</a:t>
            </a:r>
          </a:p>
          <a:p>
            <a:pPr defTabSz="6858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450" dirty="0"/>
          </a:p>
          <a:p>
            <a:pPr marL="384572" indent="-41672" defTabSz="6858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250" dirty="0"/>
              <a:t>	</a:t>
            </a:r>
            <a:r>
              <a:rPr lang="en-US" sz="2250" dirty="0" err="1"/>
              <a:t>Pemilik</a:t>
            </a:r>
            <a:endParaRPr lang="en-US" sz="2250" dirty="0"/>
          </a:p>
          <a:p>
            <a:pPr marL="384572" indent="-41672" defTabSz="6858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endParaRPr lang="en-US" sz="450" dirty="0"/>
          </a:p>
          <a:p>
            <a:pPr marL="384572" indent="-41672" defTabSz="6858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250" dirty="0"/>
              <a:t>	</a:t>
            </a:r>
            <a:r>
              <a:rPr lang="en-US" sz="2250" dirty="0" err="1"/>
              <a:t>Konsultan</a:t>
            </a:r>
            <a:endParaRPr lang="en-US" sz="2250" dirty="0"/>
          </a:p>
          <a:p>
            <a:pPr marL="384572" indent="-41672" defTabSz="6858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endParaRPr lang="en-US" sz="450" dirty="0"/>
          </a:p>
          <a:p>
            <a:pPr marL="384572" indent="-41672" defTabSz="6858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250" dirty="0"/>
              <a:t>	</a:t>
            </a:r>
            <a:r>
              <a:rPr lang="en-US" sz="2250" dirty="0" err="1"/>
              <a:t>Kontraktor</a:t>
            </a:r>
            <a:endParaRPr lang="en-US" sz="2250" dirty="0"/>
          </a:p>
        </p:txBody>
      </p:sp>
      <p:pic>
        <p:nvPicPr>
          <p:cNvPr id="2051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302" y="2276922"/>
            <a:ext cx="1329767" cy="1368171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112" y="2357701"/>
            <a:ext cx="1401776" cy="1330452"/>
          </a:xfrm>
          <a:prstGeom prst="rect">
            <a:avLst/>
          </a:prstGeom>
          <a:noFill/>
        </p:spPr>
      </p:pic>
      <p:pic>
        <p:nvPicPr>
          <p:cNvPr id="2054" name="Picture 6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1879" y="3211716"/>
            <a:ext cx="1355827" cy="14353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10A982-0D64-F50B-4BA4-80D66B86A284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8E11B44E-0344-29A9-EEE1-1C8257E35AD4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EA86A428-84AC-9704-3B91-47516FAA3D14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81E7235D-7B6E-43A4-2CF6-1D8FD66A1646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909ED9C1-7B06-82AF-180A-D923A09E7033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200" y="819150"/>
            <a:ext cx="5448300" cy="3850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err="1"/>
              <a:t>Hubungan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 </a:t>
            </a:r>
            <a:r>
              <a:rPr lang="en-US" sz="2100" dirty="0" err="1"/>
              <a:t>pihak-pihak</a:t>
            </a:r>
            <a:r>
              <a:rPr lang="en-US" sz="2100" dirty="0"/>
              <a:t> yang </a:t>
            </a:r>
            <a:r>
              <a:rPr lang="en-US" sz="2100" dirty="0" err="1"/>
              <a:t>terlibat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suatu</a:t>
            </a:r>
            <a:r>
              <a:rPr lang="en-US" sz="2100" dirty="0"/>
              <a:t> </a:t>
            </a:r>
            <a:r>
              <a:rPr lang="en-US" sz="2100" dirty="0" err="1"/>
              <a:t>proyek</a:t>
            </a:r>
            <a:r>
              <a:rPr lang="en-US" sz="2100" dirty="0"/>
              <a:t> </a:t>
            </a:r>
            <a:r>
              <a:rPr lang="en-US" sz="2100" dirty="0" err="1"/>
              <a:t>konstruksi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umumnya</a:t>
            </a:r>
            <a:r>
              <a:rPr lang="en-US" sz="2100" dirty="0"/>
              <a:t> </a:t>
            </a:r>
            <a:r>
              <a:rPr lang="en-US" sz="2100" dirty="0" err="1"/>
              <a:t>dibedakan</a:t>
            </a:r>
            <a:r>
              <a:rPr lang="en-US" sz="2100" dirty="0"/>
              <a:t> </a:t>
            </a:r>
            <a:r>
              <a:rPr lang="en-US" sz="2100" dirty="0" err="1"/>
              <a:t>atas</a:t>
            </a:r>
            <a:r>
              <a:rPr lang="en-US" sz="2100" dirty="0"/>
              <a:t> :</a:t>
            </a:r>
          </a:p>
          <a:p>
            <a:pPr marL="0" indent="0">
              <a:lnSpc>
                <a:spcPct val="114000"/>
              </a:lnSpc>
              <a:spcBef>
                <a:spcPts val="900"/>
              </a:spcBef>
              <a:buNone/>
            </a:pPr>
            <a:r>
              <a:rPr lang="en-US" sz="2100" b="1" dirty="0" err="1"/>
              <a:t>Hubungan</a:t>
            </a:r>
            <a:r>
              <a:rPr lang="en-US" sz="2100" b="1" dirty="0"/>
              <a:t> </a:t>
            </a:r>
            <a:r>
              <a:rPr lang="en-US" sz="2100" b="1" dirty="0" err="1"/>
              <a:t>Fungsional</a:t>
            </a:r>
            <a:r>
              <a:rPr lang="en-US" sz="2100" dirty="0"/>
              <a:t>, </a:t>
            </a:r>
            <a:r>
              <a:rPr lang="en-US" sz="2100" dirty="0" err="1"/>
              <a:t>yaitu</a:t>
            </a:r>
            <a:r>
              <a:rPr lang="en-US" sz="2100" dirty="0"/>
              <a:t> </a:t>
            </a:r>
            <a:r>
              <a:rPr lang="en-US" sz="2100" dirty="0" err="1"/>
              <a:t>hubungan</a:t>
            </a:r>
            <a:r>
              <a:rPr lang="en-US" sz="2100" dirty="0"/>
              <a:t> yang </a:t>
            </a:r>
            <a:r>
              <a:rPr lang="en-US" sz="2100" dirty="0" err="1"/>
              <a:t>dilaksanakan</a:t>
            </a:r>
            <a:r>
              <a:rPr lang="en-US" sz="2100" dirty="0"/>
              <a:t> </a:t>
            </a:r>
            <a:r>
              <a:rPr lang="en-US" sz="2100" dirty="0" err="1"/>
              <a:t>sehubungan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setiap</a:t>
            </a:r>
            <a:r>
              <a:rPr lang="en-US" sz="2100" dirty="0"/>
              <a:t> </a:t>
            </a:r>
            <a:r>
              <a:rPr lang="en-US" sz="2100" dirty="0" err="1"/>
              <a:t>pihak</a:t>
            </a:r>
            <a:r>
              <a:rPr lang="en-US" sz="2100" dirty="0"/>
              <a:t>.</a:t>
            </a:r>
          </a:p>
          <a:p>
            <a:pPr marL="0" indent="0">
              <a:lnSpc>
                <a:spcPct val="114000"/>
              </a:lnSpc>
              <a:spcBef>
                <a:spcPts val="900"/>
              </a:spcBef>
              <a:buNone/>
            </a:pPr>
            <a:r>
              <a:rPr lang="en-US" sz="2100" b="1" dirty="0" err="1"/>
              <a:t>Hubungan</a:t>
            </a:r>
            <a:r>
              <a:rPr lang="en-US" sz="2100" b="1" dirty="0"/>
              <a:t> Formal/</a:t>
            </a:r>
            <a:r>
              <a:rPr lang="en-US" sz="2100" b="1" dirty="0" err="1"/>
              <a:t>Kontraktual</a:t>
            </a:r>
            <a:r>
              <a:rPr lang="en-US" sz="2100" dirty="0"/>
              <a:t>, </a:t>
            </a:r>
            <a:r>
              <a:rPr lang="en-US" sz="2100" dirty="0" err="1"/>
              <a:t>yaitu</a:t>
            </a:r>
            <a:r>
              <a:rPr lang="en-US" sz="2100" dirty="0"/>
              <a:t> </a:t>
            </a:r>
            <a:r>
              <a:rPr lang="en-US" sz="2100" dirty="0" err="1"/>
              <a:t>hubungan</a:t>
            </a:r>
            <a:r>
              <a:rPr lang="en-US" sz="2100" dirty="0"/>
              <a:t> </a:t>
            </a:r>
            <a:r>
              <a:rPr lang="en-US" sz="2100" dirty="0" err="1"/>
              <a:t>kerjasama</a:t>
            </a:r>
            <a:r>
              <a:rPr lang="en-US" sz="2100" dirty="0"/>
              <a:t> yang </a:t>
            </a:r>
            <a:r>
              <a:rPr lang="en-US" sz="2100" dirty="0" err="1"/>
              <a:t>dikukuhkan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kontrak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 </a:t>
            </a:r>
            <a:r>
              <a:rPr lang="en-US" sz="2100" dirty="0" err="1"/>
              <a:t>pihak-pihak</a:t>
            </a:r>
            <a:r>
              <a:rPr lang="en-US" sz="2100" dirty="0"/>
              <a:t> yang </a:t>
            </a:r>
            <a:r>
              <a:rPr lang="en-US" sz="2100" dirty="0" err="1"/>
              <a:t>terlibat</a:t>
            </a:r>
            <a:r>
              <a:rPr lang="en-US" sz="2100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5472" y="2968967"/>
            <a:ext cx="1803906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D663A6-A546-4336-24A6-17EDB165CC91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26F4A024-E41A-EAF9-8174-77B2360D147C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719D33D7-9CD7-EDC5-2B97-BDF9BD06F88D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5654E32C-BC7E-A990-BA0E-208E06F00FFA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F3C25300-D7B5-B88A-E5CE-0DE7C9F5D4F9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66750"/>
            <a:ext cx="7848600" cy="4476750"/>
          </a:xfrm>
        </p:spPr>
        <p:txBody>
          <a:bodyPr>
            <a:normAutofit fontScale="70000" lnSpcReduction="20000"/>
          </a:bodyPr>
          <a:lstStyle/>
          <a:p>
            <a:pPr marL="41672" indent="0">
              <a:lnSpc>
                <a:spcPct val="134000"/>
              </a:lnSpc>
              <a:buNone/>
            </a:pPr>
            <a:r>
              <a:rPr lang="en-US" sz="2325" dirty="0" err="1"/>
              <a:t>Faktor-faktor</a:t>
            </a:r>
            <a:r>
              <a:rPr lang="en-US" sz="2325" dirty="0"/>
              <a:t> yang </a:t>
            </a:r>
            <a:r>
              <a:rPr lang="en-US" sz="2325" dirty="0" err="1"/>
              <a:t>dipertimbangkan</a:t>
            </a:r>
            <a:r>
              <a:rPr lang="en-US" sz="2325" dirty="0"/>
              <a:t> </a:t>
            </a:r>
            <a:r>
              <a:rPr lang="en-US" sz="2325" dirty="0" err="1"/>
              <a:t>dalam</a:t>
            </a:r>
            <a:r>
              <a:rPr lang="en-US" sz="2325" dirty="0"/>
              <a:t> </a:t>
            </a:r>
            <a:r>
              <a:rPr lang="en-US" sz="2325" dirty="0" err="1"/>
              <a:t>pemilihan</a:t>
            </a:r>
            <a:r>
              <a:rPr lang="en-US" sz="2325" dirty="0"/>
              <a:t> </a:t>
            </a:r>
            <a:r>
              <a:rPr lang="en-US" sz="2325" dirty="0" err="1"/>
              <a:t>jenis</a:t>
            </a:r>
            <a:r>
              <a:rPr lang="en-US" sz="2325" dirty="0"/>
              <a:t> </a:t>
            </a:r>
            <a:r>
              <a:rPr lang="en-US" sz="2325" dirty="0" err="1"/>
              <a:t>organisasi</a:t>
            </a:r>
            <a:r>
              <a:rPr lang="en-US" sz="2325" dirty="0"/>
              <a:t> (</a:t>
            </a:r>
            <a:r>
              <a:rPr lang="en-US" sz="2325" dirty="0" err="1"/>
              <a:t>pendekatan</a:t>
            </a:r>
            <a:r>
              <a:rPr lang="en-US" sz="2325" dirty="0"/>
              <a:t> </a:t>
            </a:r>
            <a:r>
              <a:rPr lang="en-US" sz="2325" dirty="0" err="1"/>
              <a:t>manajemen</a:t>
            </a:r>
            <a:r>
              <a:rPr lang="en-US" sz="2325" dirty="0"/>
              <a:t>) </a:t>
            </a:r>
            <a:r>
              <a:rPr lang="en-US" sz="2325" dirty="0" err="1"/>
              <a:t>dalam</a:t>
            </a:r>
            <a:r>
              <a:rPr lang="en-US" sz="2325" dirty="0"/>
              <a:t> </a:t>
            </a:r>
            <a:r>
              <a:rPr lang="en-US" sz="2325" dirty="0" err="1"/>
              <a:t>suatu</a:t>
            </a:r>
            <a:r>
              <a:rPr lang="en-US" sz="2325" dirty="0"/>
              <a:t> </a:t>
            </a:r>
            <a:r>
              <a:rPr lang="en-US" sz="2325" dirty="0" err="1"/>
              <a:t>proyek</a:t>
            </a:r>
            <a:r>
              <a:rPr lang="en-US" sz="2325" dirty="0"/>
              <a:t> </a:t>
            </a:r>
            <a:r>
              <a:rPr lang="en-US" sz="2325" dirty="0" err="1"/>
              <a:t>konstruksi</a:t>
            </a:r>
            <a:r>
              <a:rPr lang="en-US" sz="2325" dirty="0"/>
              <a:t> </a:t>
            </a:r>
            <a:r>
              <a:rPr lang="en-US" sz="2325" dirty="0" err="1"/>
              <a:t>antara</a:t>
            </a:r>
            <a:r>
              <a:rPr lang="en-US" sz="2325" dirty="0"/>
              <a:t> lain </a:t>
            </a:r>
            <a:r>
              <a:rPr lang="en-US" sz="2325" dirty="0" err="1"/>
              <a:t>adalah</a:t>
            </a:r>
            <a:r>
              <a:rPr lang="en-US" sz="2325" dirty="0"/>
              <a:t>:</a:t>
            </a:r>
          </a:p>
          <a:p>
            <a:pPr>
              <a:lnSpc>
                <a:spcPct val="134000"/>
              </a:lnSpc>
              <a:spcBef>
                <a:spcPts val="450"/>
              </a:spcBef>
            </a:pPr>
            <a:r>
              <a:rPr lang="en-US" sz="2325" dirty="0" err="1"/>
              <a:t>Jenis</a:t>
            </a:r>
            <a:r>
              <a:rPr lang="en-US" sz="2325" dirty="0"/>
              <a:t> </a:t>
            </a:r>
            <a:r>
              <a:rPr lang="en-US" sz="2325" dirty="0" err="1"/>
              <a:t>proyek</a:t>
            </a:r>
            <a:endParaRPr lang="en-US" sz="2325" dirty="0"/>
          </a:p>
          <a:p>
            <a:pPr>
              <a:lnSpc>
                <a:spcPct val="134000"/>
              </a:lnSpc>
              <a:spcBef>
                <a:spcPts val="450"/>
              </a:spcBef>
            </a:pPr>
            <a:r>
              <a:rPr lang="en-US" sz="2325" dirty="0"/>
              <a:t>Volume </a:t>
            </a:r>
            <a:r>
              <a:rPr lang="en-US" sz="2325" dirty="0" err="1"/>
              <a:t>pekerjaan</a:t>
            </a:r>
            <a:r>
              <a:rPr lang="en-US" sz="2325" dirty="0"/>
              <a:t> </a:t>
            </a:r>
            <a:r>
              <a:rPr lang="en-US" sz="2325" dirty="0" err="1"/>
              <a:t>dan</a:t>
            </a:r>
            <a:r>
              <a:rPr lang="en-US" sz="2325" dirty="0"/>
              <a:t> </a:t>
            </a:r>
            <a:r>
              <a:rPr lang="en-US" sz="2325" dirty="0" err="1"/>
              <a:t>ketersediaan</a:t>
            </a:r>
            <a:r>
              <a:rPr lang="en-US" sz="2325" dirty="0"/>
              <a:t> </a:t>
            </a:r>
            <a:r>
              <a:rPr lang="en-US" sz="2325" dirty="0" err="1"/>
              <a:t>sumber</a:t>
            </a:r>
            <a:r>
              <a:rPr lang="en-US" sz="2325" dirty="0"/>
              <a:t> </a:t>
            </a:r>
            <a:r>
              <a:rPr lang="en-US" sz="2325" dirty="0" err="1"/>
              <a:t>daya</a:t>
            </a:r>
            <a:endParaRPr lang="en-US" sz="2325" dirty="0"/>
          </a:p>
          <a:p>
            <a:pPr>
              <a:lnSpc>
                <a:spcPct val="134000"/>
              </a:lnSpc>
              <a:spcBef>
                <a:spcPts val="450"/>
              </a:spcBef>
            </a:pPr>
            <a:r>
              <a:rPr lang="en-US" sz="2325" dirty="0" err="1"/>
              <a:t>Kompleksitas</a:t>
            </a:r>
            <a:r>
              <a:rPr lang="en-US" sz="2325" dirty="0"/>
              <a:t> </a:t>
            </a:r>
            <a:r>
              <a:rPr lang="en-US" sz="2325" dirty="0" err="1"/>
              <a:t>proyek</a:t>
            </a:r>
            <a:endParaRPr lang="en-US" sz="2325" dirty="0"/>
          </a:p>
          <a:p>
            <a:pPr>
              <a:lnSpc>
                <a:spcPct val="134000"/>
              </a:lnSpc>
              <a:spcBef>
                <a:spcPts val="450"/>
              </a:spcBef>
            </a:pPr>
            <a:r>
              <a:rPr lang="en-US" sz="2325" dirty="0" err="1"/>
              <a:t>Keadaan</a:t>
            </a:r>
            <a:r>
              <a:rPr lang="en-US" sz="2325" dirty="0"/>
              <a:t> </a:t>
            </a:r>
            <a:r>
              <a:rPr lang="en-US" sz="2325" dirty="0" err="1"/>
              <a:t>anggaran</a:t>
            </a:r>
            <a:r>
              <a:rPr lang="en-US" sz="2325" dirty="0"/>
              <a:t> </a:t>
            </a:r>
            <a:r>
              <a:rPr lang="en-US" sz="2325" dirty="0" err="1"/>
              <a:t>belanja</a:t>
            </a:r>
            <a:r>
              <a:rPr lang="en-US" sz="2325" dirty="0"/>
              <a:t> (</a:t>
            </a:r>
            <a:r>
              <a:rPr lang="en-US" sz="2325" dirty="0" err="1"/>
              <a:t>derajat</a:t>
            </a:r>
            <a:r>
              <a:rPr lang="en-US" sz="2325" dirty="0"/>
              <a:t> </a:t>
            </a:r>
            <a:r>
              <a:rPr lang="en-US" sz="2325" dirty="0" err="1"/>
              <a:t>ketepatan</a:t>
            </a:r>
            <a:r>
              <a:rPr lang="en-US" sz="2325" dirty="0"/>
              <a:t> yang </a:t>
            </a:r>
            <a:r>
              <a:rPr lang="en-US" sz="2325" dirty="0" err="1"/>
              <a:t>diijinkan</a:t>
            </a:r>
            <a:r>
              <a:rPr lang="en-US" sz="2325" dirty="0"/>
              <a:t> </a:t>
            </a:r>
            <a:r>
              <a:rPr lang="en-US" sz="2325" dirty="0" err="1"/>
              <a:t>dan</a:t>
            </a:r>
            <a:r>
              <a:rPr lang="en-US" sz="2325" dirty="0"/>
              <a:t> </a:t>
            </a:r>
            <a:r>
              <a:rPr lang="en-US" sz="2325" dirty="0" err="1"/>
              <a:t>kecepatan</a:t>
            </a:r>
            <a:r>
              <a:rPr lang="en-US" sz="2325" dirty="0"/>
              <a:t> </a:t>
            </a:r>
            <a:r>
              <a:rPr lang="en-US" sz="2325" dirty="0" err="1"/>
              <a:t>pengembalian</a:t>
            </a:r>
            <a:r>
              <a:rPr lang="en-US" sz="2325" dirty="0"/>
              <a:t> </a:t>
            </a:r>
            <a:r>
              <a:rPr lang="en-US" sz="2325" dirty="0" err="1"/>
              <a:t>investasinya</a:t>
            </a:r>
            <a:r>
              <a:rPr lang="en-US" sz="2325" dirty="0"/>
              <a:t>)</a:t>
            </a:r>
          </a:p>
          <a:p>
            <a:pPr>
              <a:lnSpc>
                <a:spcPct val="134000"/>
              </a:lnSpc>
              <a:spcBef>
                <a:spcPts val="450"/>
              </a:spcBef>
            </a:pPr>
            <a:r>
              <a:rPr lang="en-US" sz="2325" dirty="0" err="1"/>
              <a:t>Keadaan</a:t>
            </a:r>
            <a:r>
              <a:rPr lang="en-US" sz="2325" dirty="0"/>
              <a:t> </a:t>
            </a:r>
            <a:r>
              <a:rPr lang="en-US" sz="2325" dirty="0" err="1"/>
              <a:t>dan</a:t>
            </a:r>
            <a:r>
              <a:rPr lang="en-US" sz="2325" dirty="0"/>
              <a:t> </a:t>
            </a:r>
            <a:r>
              <a:rPr lang="en-US" sz="2325" dirty="0" err="1"/>
              <a:t>kemampuan</a:t>
            </a:r>
            <a:r>
              <a:rPr lang="en-US" sz="2325" dirty="0"/>
              <a:t> </a:t>
            </a:r>
            <a:r>
              <a:rPr lang="en-US" sz="2325" dirty="0" err="1"/>
              <a:t>pemberi</a:t>
            </a:r>
            <a:r>
              <a:rPr lang="en-US" sz="2325" dirty="0"/>
              <a:t> </a:t>
            </a:r>
            <a:r>
              <a:rPr lang="en-US" sz="2325" dirty="0" err="1"/>
              <a:t>tugas</a:t>
            </a:r>
            <a:r>
              <a:rPr lang="en-US" sz="2325" dirty="0"/>
              <a:t> (</a:t>
            </a:r>
            <a:r>
              <a:rPr lang="en-US" sz="2325" dirty="0" err="1"/>
              <a:t>pemilik</a:t>
            </a:r>
            <a:r>
              <a:rPr lang="en-US" sz="2325" dirty="0"/>
              <a:t> </a:t>
            </a:r>
            <a:r>
              <a:rPr lang="en-US" sz="2325" dirty="0" err="1"/>
              <a:t>proyek</a:t>
            </a:r>
            <a:r>
              <a:rPr lang="en-US" sz="2325" dirty="0"/>
              <a:t>) yang </a:t>
            </a:r>
            <a:r>
              <a:rPr lang="en-US" sz="2325" dirty="0" err="1"/>
              <a:t>berkaitan</a:t>
            </a:r>
            <a:r>
              <a:rPr lang="en-US" sz="2325" dirty="0"/>
              <a:t> </a:t>
            </a:r>
            <a:r>
              <a:rPr lang="en-US" sz="2325" dirty="0" err="1"/>
              <a:t>dengan</a:t>
            </a:r>
            <a:r>
              <a:rPr lang="en-US" sz="2325" dirty="0"/>
              <a:t> </a:t>
            </a:r>
            <a:r>
              <a:rPr lang="en-US" sz="2325" dirty="0" err="1"/>
              <a:t>teknis</a:t>
            </a:r>
            <a:r>
              <a:rPr lang="en-US" sz="2325" dirty="0"/>
              <a:t> (</a:t>
            </a:r>
            <a:r>
              <a:rPr lang="en-US" sz="2325" i="1" dirty="0"/>
              <a:t>knowledgeable / unknowledgeable owner</a:t>
            </a:r>
            <a:r>
              <a:rPr lang="en-US" sz="2325" dirty="0"/>
              <a:t>) </a:t>
            </a:r>
            <a:r>
              <a:rPr lang="en-US" sz="2325" dirty="0" err="1"/>
              <a:t>dan</a:t>
            </a:r>
            <a:r>
              <a:rPr lang="en-US" sz="2325" dirty="0"/>
              <a:t> </a:t>
            </a:r>
            <a:r>
              <a:rPr lang="en-US" sz="2325" dirty="0" err="1"/>
              <a:t>administratif</a:t>
            </a:r>
            <a:r>
              <a:rPr lang="en-US" sz="2325" dirty="0"/>
              <a:t> (</a:t>
            </a:r>
            <a:r>
              <a:rPr lang="en-US" sz="2325" i="1" dirty="0"/>
              <a:t>overloaded owner</a:t>
            </a:r>
            <a:r>
              <a:rPr lang="en-US" sz="2325" dirty="0"/>
              <a:t>)</a:t>
            </a:r>
          </a:p>
          <a:p>
            <a:pPr>
              <a:lnSpc>
                <a:spcPct val="134000"/>
              </a:lnSpc>
              <a:spcBef>
                <a:spcPts val="450"/>
              </a:spcBef>
            </a:pPr>
            <a:r>
              <a:rPr lang="en-US" sz="2325" dirty="0" err="1"/>
              <a:t>Jenis</a:t>
            </a:r>
            <a:r>
              <a:rPr lang="en-US" sz="2325" dirty="0"/>
              <a:t> </a:t>
            </a:r>
            <a:r>
              <a:rPr lang="en-US" sz="2325" dirty="0" err="1"/>
              <a:t>kontrak</a:t>
            </a:r>
            <a:endParaRPr lang="en-US" sz="2325" dirty="0"/>
          </a:p>
          <a:p>
            <a:pPr>
              <a:lnSpc>
                <a:spcPct val="134000"/>
              </a:lnSpc>
              <a:spcBef>
                <a:spcPts val="450"/>
              </a:spcBef>
            </a:pPr>
            <a:r>
              <a:rPr lang="en-US" sz="2325" dirty="0" err="1"/>
              <a:t>Sifat</a:t>
            </a:r>
            <a:r>
              <a:rPr lang="en-US" sz="2325" dirty="0"/>
              <a:t> </a:t>
            </a:r>
            <a:r>
              <a:rPr lang="en-US" sz="2325" dirty="0" err="1"/>
              <a:t>proyek</a:t>
            </a:r>
            <a:r>
              <a:rPr lang="en-US" sz="2325" dirty="0"/>
              <a:t> : </a:t>
            </a:r>
            <a:r>
              <a:rPr lang="en-US" sz="2325" dirty="0" err="1"/>
              <a:t>tunggal</a:t>
            </a:r>
            <a:r>
              <a:rPr lang="en-US" sz="2325" dirty="0"/>
              <a:t>, </a:t>
            </a:r>
            <a:r>
              <a:rPr lang="en-US" sz="2325" dirty="0" err="1"/>
              <a:t>berulang</a:t>
            </a:r>
            <a:r>
              <a:rPr lang="en-US" sz="2325" dirty="0"/>
              <a:t> </a:t>
            </a:r>
            <a:r>
              <a:rPr lang="en-US" sz="2325" dirty="0" err="1"/>
              <a:t>sama</a:t>
            </a:r>
            <a:r>
              <a:rPr lang="en-US" sz="2325" dirty="0"/>
              <a:t>, </a:t>
            </a:r>
            <a:r>
              <a:rPr lang="en-US" sz="2325" dirty="0" err="1"/>
              <a:t>jangka</a:t>
            </a:r>
            <a:r>
              <a:rPr lang="en-US" sz="2325" dirty="0"/>
              <a:t> </a:t>
            </a:r>
            <a:r>
              <a:rPr lang="en-US" sz="2325" dirty="0" err="1"/>
              <a:t>panjang</a:t>
            </a:r>
            <a:endParaRPr lang="en-US" sz="2325" dirty="0"/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D468FC-7908-D61C-CCAE-F877952DB500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9" name="矩形 36">
              <a:extLst>
                <a:ext uri="{FF2B5EF4-FFF2-40B4-BE49-F238E27FC236}">
                  <a16:creationId xmlns:a16="http://schemas.microsoft.com/office/drawing/2014/main" id="{235C0731-6AE6-5197-410E-0071F397E910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1" name="矩形 33">
              <a:extLst>
                <a:ext uri="{FF2B5EF4-FFF2-40B4-BE49-F238E27FC236}">
                  <a16:creationId xmlns:a16="http://schemas.microsoft.com/office/drawing/2014/main" id="{6E1A102C-C3C9-F857-6BB9-7AFB6D2A2317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3" name="矩形 34">
              <a:extLst>
                <a:ext uri="{FF2B5EF4-FFF2-40B4-BE49-F238E27FC236}">
                  <a16:creationId xmlns:a16="http://schemas.microsoft.com/office/drawing/2014/main" id="{983AFCF1-A044-C66E-2884-3DD6703094D0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" name="矩形 5">
              <a:extLst>
                <a:ext uri="{FF2B5EF4-FFF2-40B4-BE49-F238E27FC236}">
                  <a16:creationId xmlns:a16="http://schemas.microsoft.com/office/drawing/2014/main" id="{EC7571D1-BA2C-4BA4-E175-3963A9B21388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533" y="408917"/>
            <a:ext cx="7886700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000" b="1" dirty="0" err="1"/>
              <a:t>Variasi</a:t>
            </a:r>
            <a:r>
              <a:rPr lang="en-US" sz="2000" b="1" dirty="0"/>
              <a:t> </a:t>
            </a:r>
            <a:r>
              <a:rPr lang="en-US" sz="2000" b="1" dirty="0" err="1"/>
              <a:t>Skema</a:t>
            </a:r>
            <a:r>
              <a:rPr lang="en-US" sz="2000" b="1" dirty="0"/>
              <a:t> </a:t>
            </a:r>
            <a:r>
              <a:rPr lang="en-US" sz="2000" b="1" dirty="0" err="1"/>
              <a:t>Hubungan</a:t>
            </a:r>
            <a:r>
              <a:rPr lang="en-US" sz="2000" b="1" dirty="0"/>
              <a:t> </a:t>
            </a:r>
            <a:r>
              <a:rPr lang="en-US" sz="2000" b="1" dirty="0" err="1"/>
              <a:t>antara</a:t>
            </a:r>
            <a:r>
              <a:rPr lang="en-US" sz="2000" b="1" dirty="0"/>
              <a:t> </a:t>
            </a:r>
            <a:r>
              <a:rPr lang="en-US" sz="2000" b="1" dirty="0" err="1"/>
              <a:t>Pihak-pihak</a:t>
            </a:r>
            <a:r>
              <a:rPr lang="en-US" sz="2000" b="1" dirty="0"/>
              <a:t> yang </a:t>
            </a:r>
            <a:r>
              <a:rPr lang="en-US" sz="2000" b="1" dirty="0" err="1"/>
              <a:t>Terlibat</a:t>
            </a:r>
            <a:endParaRPr lang="en-US" sz="2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1314450"/>
            <a:ext cx="6172200" cy="352665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1950" dirty="0" err="1"/>
              <a:t>Ada</a:t>
            </a:r>
            <a:r>
              <a:rPr lang="en-US" sz="1950" dirty="0"/>
              <a:t> </a:t>
            </a:r>
            <a:r>
              <a:rPr lang="en-US" sz="1950" dirty="0" err="1"/>
              <a:t>beberapa</a:t>
            </a:r>
            <a:r>
              <a:rPr lang="en-US" sz="1950" dirty="0"/>
              <a:t> </a:t>
            </a:r>
            <a:r>
              <a:rPr lang="en-US" sz="1950" dirty="0" err="1"/>
              <a:t>kemungkinan</a:t>
            </a:r>
            <a:r>
              <a:rPr lang="en-US" sz="1950" dirty="0"/>
              <a:t> </a:t>
            </a:r>
            <a:r>
              <a:rPr lang="en-US" sz="1950" dirty="0" err="1"/>
              <a:t>skema</a:t>
            </a:r>
            <a:r>
              <a:rPr lang="en-US" sz="1950" dirty="0"/>
              <a:t> </a:t>
            </a:r>
            <a:r>
              <a:rPr lang="en-US" sz="1950" dirty="0" err="1"/>
              <a:t>hubungan</a:t>
            </a:r>
            <a:r>
              <a:rPr lang="en-US" sz="1950" dirty="0"/>
              <a:t> </a:t>
            </a:r>
            <a:r>
              <a:rPr lang="en-US" sz="1950" dirty="0" err="1"/>
              <a:t>antara</a:t>
            </a:r>
            <a:r>
              <a:rPr lang="en-US" sz="1950" dirty="0"/>
              <a:t> </a:t>
            </a:r>
            <a:r>
              <a:rPr lang="en-US" sz="1950" dirty="0" err="1"/>
              <a:t>pihak-pihak</a:t>
            </a:r>
            <a:r>
              <a:rPr lang="en-US" sz="1950" dirty="0"/>
              <a:t> yang </a:t>
            </a:r>
            <a:r>
              <a:rPr lang="en-US" sz="1950" dirty="0" err="1"/>
              <a:t>terlibat</a:t>
            </a:r>
            <a:r>
              <a:rPr lang="en-US" sz="1950" dirty="0"/>
              <a:t>, </a:t>
            </a:r>
            <a:r>
              <a:rPr lang="en-US" sz="1950" dirty="0" err="1"/>
              <a:t>antara</a:t>
            </a:r>
            <a:r>
              <a:rPr lang="en-US" sz="1950" dirty="0"/>
              <a:t> lain :</a:t>
            </a:r>
          </a:p>
          <a:p>
            <a:pPr marL="0" indent="0">
              <a:buNone/>
              <a:defRPr/>
            </a:pPr>
            <a:endParaRPr lang="en-US" sz="450" dirty="0"/>
          </a:p>
          <a:p>
            <a:pPr marL="0" indent="0">
              <a:buNone/>
              <a:defRPr/>
            </a:pPr>
            <a:r>
              <a:rPr lang="en-US" dirty="0"/>
              <a:t>1. </a:t>
            </a:r>
            <a:r>
              <a:rPr lang="en-US" sz="2100" b="1" dirty="0" err="1"/>
              <a:t>Tradisional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/>
              <a:t>         </a:t>
            </a:r>
          </a:p>
          <a:p>
            <a:pPr marL="0" indent="0">
              <a:buNone/>
              <a:defRPr/>
            </a:pPr>
            <a:r>
              <a:rPr lang="en-US" dirty="0"/>
              <a:t>                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1500" dirty="0"/>
              <a:t>                          </a:t>
            </a:r>
            <a:r>
              <a:rPr lang="en-US" sz="1500" dirty="0" err="1"/>
              <a:t>Hubungan</a:t>
            </a:r>
            <a:r>
              <a:rPr lang="en-US" sz="1500" dirty="0"/>
              <a:t> </a:t>
            </a:r>
            <a:r>
              <a:rPr lang="en-US" sz="1500" dirty="0" err="1"/>
              <a:t>kontraktual</a:t>
            </a:r>
            <a:endParaRPr lang="en-US" sz="1500" dirty="0"/>
          </a:p>
          <a:p>
            <a:pPr marL="0" indent="0">
              <a:buNone/>
              <a:defRPr/>
            </a:pPr>
            <a:r>
              <a:rPr lang="en-US" sz="1500" dirty="0"/>
              <a:t>		</a:t>
            </a:r>
            <a:r>
              <a:rPr lang="en-US" sz="1500" dirty="0" err="1"/>
              <a:t>Hubungan</a:t>
            </a:r>
            <a:r>
              <a:rPr lang="en-US" sz="1500" dirty="0"/>
              <a:t> </a:t>
            </a:r>
            <a:r>
              <a:rPr lang="en-US" sz="1500" dirty="0" err="1"/>
              <a:t>fungsional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3607587" y="2249088"/>
            <a:ext cx="1393041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Pemilik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6017" y="3052765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736" y="3052765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kontraktor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Straight Arrow Connector 7"/>
          <p:cNvCxnSpPr>
            <a:stCxn id="5" idx="0"/>
            <a:endCxn id="4" idx="1"/>
          </p:cNvCxnSpPr>
          <p:nvPr/>
        </p:nvCxnSpPr>
        <p:spPr>
          <a:xfrm flipV="1">
            <a:off x="3232538" y="2399129"/>
            <a:ext cx="375049" cy="653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0"/>
          </p:cNvCxnSpPr>
          <p:nvPr/>
        </p:nvCxnSpPr>
        <p:spPr>
          <a:xfrm>
            <a:off x="5000628" y="2399129"/>
            <a:ext cx="428629" cy="653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473649" y="2650927"/>
            <a:ext cx="535781" cy="2678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4598790" y="2597349"/>
            <a:ext cx="535781" cy="37504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3929058" y="3202806"/>
            <a:ext cx="803678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07406" y="3804048"/>
            <a:ext cx="642938" cy="1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07406" y="4071938"/>
            <a:ext cx="642938" cy="11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0B543E-725F-3C3B-1E4D-FC9AE840FD98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5" name="矩形 36">
              <a:extLst>
                <a:ext uri="{FF2B5EF4-FFF2-40B4-BE49-F238E27FC236}">
                  <a16:creationId xmlns:a16="http://schemas.microsoft.com/office/drawing/2014/main" id="{62E330EC-ED66-2263-3EC8-08B18B3CA685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7F89B321-5B0C-716A-F0B4-2D7ACC03FDEC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367D1825-575D-C933-537D-1981643678EB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0C40F174-D92E-A147-B122-E7C736096729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26842"/>
            <a:ext cx="6172200" cy="7137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Pendahuluan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758" y="1066129"/>
            <a:ext cx="6572250" cy="3812406"/>
          </a:xfrm>
        </p:spPr>
        <p:txBody>
          <a:bodyPr>
            <a:noAutofit/>
          </a:bodyPr>
          <a:lstStyle/>
          <a:p>
            <a:pPr>
              <a:spcBef>
                <a:spcPts val="1350"/>
              </a:spcBef>
            </a:pP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, yang </a:t>
            </a:r>
            <a:r>
              <a:rPr lang="en-US" sz="1800" dirty="0" err="1"/>
              <a:t>dimaksud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mengorganisir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gerak</a:t>
            </a:r>
            <a:r>
              <a:rPr lang="en-US" sz="1800" dirty="0"/>
              <a:t> yang </a:t>
            </a:r>
            <a:r>
              <a:rPr lang="en-US" sz="1800" dirty="0" err="1"/>
              <a:t>harmonis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efektif</a:t>
            </a:r>
            <a:r>
              <a:rPr lang="en-US" sz="1800" dirty="0"/>
              <a:t>. </a:t>
            </a:r>
            <a:r>
              <a:rPr lang="en-US" sz="1800" dirty="0" err="1"/>
              <a:t>Sarana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maksud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ditetapkan</a:t>
            </a:r>
            <a:r>
              <a:rPr lang="en-US" sz="1800" dirty="0"/>
              <a:t> </a:t>
            </a:r>
            <a:r>
              <a:rPr lang="en-US" sz="1800" dirty="0" err="1"/>
              <a:t>pedoman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petunjuk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, </a:t>
            </a:r>
            <a:r>
              <a:rPr lang="en-US" sz="1800" dirty="0" err="1"/>
              <a:t>pembagian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,  </a:t>
            </a:r>
            <a:r>
              <a:rPr lang="en-US" sz="1800" dirty="0" err="1"/>
              <a:t>komunikasi</a:t>
            </a:r>
            <a:r>
              <a:rPr lang="en-US" sz="1800" dirty="0"/>
              <a:t>,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pelaporan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/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berbeda-beda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susunan</a:t>
            </a:r>
            <a:r>
              <a:rPr lang="en-US" sz="1800" dirty="0"/>
              <a:t> </a:t>
            </a:r>
            <a:r>
              <a:rPr lang="en-US" sz="1800" dirty="0" err="1"/>
              <a:t>organisasinya</a:t>
            </a:r>
            <a:r>
              <a:rPr lang="en-US" sz="1800" dirty="0"/>
              <a:t> pun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berbeda</a:t>
            </a:r>
            <a:r>
              <a:rPr lang="en-US" sz="1800" dirty="0"/>
              <a:t>,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mana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60A6E81-EFB9-2776-EEEF-C14C4725B379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9" name="矩形 36">
              <a:extLst>
                <a:ext uri="{FF2B5EF4-FFF2-40B4-BE49-F238E27FC236}">
                  <a16:creationId xmlns:a16="http://schemas.microsoft.com/office/drawing/2014/main" id="{A0C2871F-A4D5-9137-E065-556E57AC271A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0" name="矩形 33">
              <a:extLst>
                <a:ext uri="{FF2B5EF4-FFF2-40B4-BE49-F238E27FC236}">
                  <a16:creationId xmlns:a16="http://schemas.microsoft.com/office/drawing/2014/main" id="{129EFE4C-B9D6-ED45-77FC-AB9EB1C611FF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矩形 34">
              <a:extLst>
                <a:ext uri="{FF2B5EF4-FFF2-40B4-BE49-F238E27FC236}">
                  <a16:creationId xmlns:a16="http://schemas.microsoft.com/office/drawing/2014/main" id="{01E26A41-065E-1977-5CAC-BB8E3239318F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3" name="矩形 5">
              <a:extLst>
                <a:ext uri="{FF2B5EF4-FFF2-40B4-BE49-F238E27FC236}">
                  <a16:creationId xmlns:a16="http://schemas.microsoft.com/office/drawing/2014/main" id="{39000244-6029-EF7E-EBCC-C444DB66AC80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742950"/>
            <a:ext cx="6172200" cy="40005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2.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kasus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institusi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pemilik</a:t>
            </a:r>
            <a:r>
              <a:rPr lang="en-US" sz="1800" dirty="0"/>
              <a:t>, </a:t>
            </a:r>
            <a:r>
              <a:rPr lang="en-US" sz="1800" dirty="0" err="1"/>
              <a:t>konsultan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sekaligus</a:t>
            </a:r>
            <a:r>
              <a:rPr lang="en-US" sz="1800" dirty="0"/>
              <a:t> </a:t>
            </a:r>
            <a:r>
              <a:rPr lang="en-US" sz="1800" dirty="0" err="1"/>
              <a:t>kontraktor</a:t>
            </a:r>
            <a:r>
              <a:rPr lang="en-US" sz="1800" dirty="0"/>
              <a:t>.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b="1" dirty="0" err="1"/>
              <a:t>Swakelola</a:t>
            </a:r>
            <a:r>
              <a:rPr lang="en-US" sz="1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1166" y="1383916"/>
            <a:ext cx="1393041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Pemilik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596" y="2187594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187594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kontraktor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Arrow Connector 6"/>
          <p:cNvCxnSpPr>
            <a:stCxn id="5" idx="0"/>
            <a:endCxn id="4" idx="1"/>
          </p:cNvCxnSpPr>
          <p:nvPr/>
        </p:nvCxnSpPr>
        <p:spPr>
          <a:xfrm flipV="1">
            <a:off x="3286117" y="1533957"/>
            <a:ext cx="375049" cy="65363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0"/>
          </p:cNvCxnSpPr>
          <p:nvPr/>
        </p:nvCxnSpPr>
        <p:spPr>
          <a:xfrm>
            <a:off x="5054207" y="1533957"/>
            <a:ext cx="428628" cy="65363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3982637" y="2337635"/>
            <a:ext cx="803677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E51BA8-14C5-42BB-E673-A12FAE65AF94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E6268F5E-8916-9DCB-649B-B3E2474DBCC5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9" name="矩形 33">
              <a:extLst>
                <a:ext uri="{FF2B5EF4-FFF2-40B4-BE49-F238E27FC236}">
                  <a16:creationId xmlns:a16="http://schemas.microsoft.com/office/drawing/2014/main" id="{C13190F9-A13B-425A-45B4-119F83E76A07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矩形 34">
              <a:extLst>
                <a:ext uri="{FF2B5EF4-FFF2-40B4-BE49-F238E27FC236}">
                  <a16:creationId xmlns:a16="http://schemas.microsoft.com/office/drawing/2014/main" id="{3C851B2A-DDD9-5DB0-56FB-DC21A3758231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3" name="矩形 5">
              <a:extLst>
                <a:ext uri="{FF2B5EF4-FFF2-40B4-BE49-F238E27FC236}">
                  <a16:creationId xmlns:a16="http://schemas.microsoft.com/office/drawing/2014/main" id="{FC1EF689-F305-E9AD-08BE-62D4C8972644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1485900" y="800100"/>
            <a:ext cx="6172200" cy="40410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 err="1"/>
              <a:t>Pemilik</a:t>
            </a:r>
            <a:r>
              <a:rPr lang="en-US" sz="2100" dirty="0"/>
              <a:t> </a:t>
            </a:r>
            <a:r>
              <a:rPr lang="en-US" sz="2100" dirty="0" err="1"/>
              <a:t>memiliki</a:t>
            </a:r>
            <a:r>
              <a:rPr lang="en-US" sz="2100" dirty="0"/>
              <a:t> </a:t>
            </a:r>
            <a:r>
              <a:rPr lang="en-US" sz="2100" dirty="0" err="1"/>
              <a:t>keahlian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konsultan</a:t>
            </a:r>
            <a:r>
              <a:rPr lang="en-US" sz="2100" dirty="0"/>
              <a:t>, </a:t>
            </a:r>
            <a:r>
              <a:rPr lang="en-US" sz="2100" dirty="0" err="1"/>
              <a:t>sehingga</a:t>
            </a:r>
            <a:r>
              <a:rPr lang="en-US" sz="2100" dirty="0"/>
              <a:t> </a:t>
            </a:r>
            <a:r>
              <a:rPr lang="en-US" sz="2100" dirty="0" err="1"/>
              <a:t>hanya</a:t>
            </a:r>
            <a:r>
              <a:rPr lang="en-US" sz="2100" dirty="0"/>
              <a:t> </a:t>
            </a:r>
            <a:r>
              <a:rPr lang="en-US" sz="2100" dirty="0" err="1"/>
              <a:t>mengadakan</a:t>
            </a:r>
            <a:r>
              <a:rPr lang="en-US" sz="2100" dirty="0"/>
              <a:t> </a:t>
            </a:r>
            <a:r>
              <a:rPr lang="en-US" sz="2100" dirty="0" err="1"/>
              <a:t>hubungan</a:t>
            </a:r>
            <a:r>
              <a:rPr lang="en-US" sz="2100" dirty="0"/>
              <a:t> </a:t>
            </a:r>
            <a:r>
              <a:rPr lang="en-US" sz="2100" dirty="0" err="1"/>
              <a:t>kontrak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kontraktor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pelaksana</a:t>
            </a:r>
            <a:r>
              <a:rPr lang="en-US" sz="21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7587" y="1125130"/>
            <a:ext cx="1393041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Pemilik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6017" y="1928808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736" y="1928808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kontraktor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Arrow Connector 6"/>
          <p:cNvCxnSpPr>
            <a:stCxn id="5" idx="0"/>
            <a:endCxn id="4" idx="1"/>
          </p:cNvCxnSpPr>
          <p:nvPr/>
        </p:nvCxnSpPr>
        <p:spPr>
          <a:xfrm flipV="1">
            <a:off x="3232538" y="1275171"/>
            <a:ext cx="375049" cy="65363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0"/>
          </p:cNvCxnSpPr>
          <p:nvPr/>
        </p:nvCxnSpPr>
        <p:spPr>
          <a:xfrm>
            <a:off x="5000628" y="1275171"/>
            <a:ext cx="428629" cy="653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598790" y="1473399"/>
            <a:ext cx="535781" cy="37504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3929058" y="2078849"/>
            <a:ext cx="803678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3334ED-5703-6496-68FB-6E6C3649B3D1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CFBA5F0D-DD29-EE74-6DA3-37A76CF99740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0" name="矩形 33">
              <a:extLst>
                <a:ext uri="{FF2B5EF4-FFF2-40B4-BE49-F238E27FC236}">
                  <a16:creationId xmlns:a16="http://schemas.microsoft.com/office/drawing/2014/main" id="{0F2FB19C-29D1-5FBB-AE94-5D7E281866B4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矩形 34">
              <a:extLst>
                <a:ext uri="{FF2B5EF4-FFF2-40B4-BE49-F238E27FC236}">
                  <a16:creationId xmlns:a16="http://schemas.microsoft.com/office/drawing/2014/main" id="{759E6BED-69F3-B5D0-F767-C8CDF078F082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3" name="矩形 5">
              <a:extLst>
                <a:ext uri="{FF2B5EF4-FFF2-40B4-BE49-F238E27FC236}">
                  <a16:creationId xmlns:a16="http://schemas.microsoft.com/office/drawing/2014/main" id="{99FB1342-4622-F11C-3314-9F4D0A5B7165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485900" y="685800"/>
            <a:ext cx="6172200" cy="41553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 err="1"/>
              <a:t>Pemilik</a:t>
            </a:r>
            <a:r>
              <a:rPr lang="en-US" sz="2100" dirty="0"/>
              <a:t> </a:t>
            </a:r>
            <a:r>
              <a:rPr lang="en-US" sz="2100" dirty="0" err="1"/>
              <a:t>juga</a:t>
            </a:r>
            <a:r>
              <a:rPr lang="en-US" sz="2100" dirty="0"/>
              <a:t> </a:t>
            </a:r>
            <a:r>
              <a:rPr lang="en-US" sz="2100" dirty="0" err="1"/>
              <a:t>berfungsi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kontraktor</a:t>
            </a:r>
            <a:r>
              <a:rPr lang="en-US" sz="2100" dirty="0"/>
              <a:t> </a:t>
            </a:r>
            <a:r>
              <a:rPr lang="en-US" sz="2100" dirty="0" err="1"/>
              <a:t>pelaksana</a:t>
            </a:r>
            <a:r>
              <a:rPr lang="en-US" sz="2100" dirty="0"/>
              <a:t>, </a:t>
            </a:r>
            <a:r>
              <a:rPr lang="en-US" sz="2100" dirty="0" err="1"/>
              <a:t>sehingga</a:t>
            </a:r>
            <a:r>
              <a:rPr lang="en-US" sz="2100" dirty="0"/>
              <a:t> </a:t>
            </a:r>
            <a:r>
              <a:rPr lang="en-US" sz="2100" dirty="0" err="1"/>
              <a:t>hanya</a:t>
            </a:r>
            <a:r>
              <a:rPr lang="en-US" sz="2100" dirty="0"/>
              <a:t> </a:t>
            </a:r>
            <a:r>
              <a:rPr lang="en-US" sz="2100" dirty="0" err="1"/>
              <a:t>mengadakan</a:t>
            </a:r>
            <a:r>
              <a:rPr lang="en-US" sz="2100" dirty="0"/>
              <a:t> </a:t>
            </a:r>
            <a:r>
              <a:rPr lang="en-US" sz="2100" dirty="0" err="1"/>
              <a:t>hubungan</a:t>
            </a:r>
            <a:r>
              <a:rPr lang="en-US" sz="2100" dirty="0"/>
              <a:t> </a:t>
            </a:r>
            <a:r>
              <a:rPr lang="en-US" sz="2100" dirty="0" err="1"/>
              <a:t>kontrak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konsultan</a:t>
            </a:r>
            <a:r>
              <a:rPr lang="en-US" sz="21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1125130"/>
            <a:ext cx="1393041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Pemilik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928808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579" y="1928808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kontraktor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Arrow Connector 6"/>
          <p:cNvCxnSpPr>
            <a:stCxn id="5" idx="0"/>
            <a:endCxn id="4" idx="1"/>
          </p:cNvCxnSpPr>
          <p:nvPr/>
        </p:nvCxnSpPr>
        <p:spPr>
          <a:xfrm flipV="1">
            <a:off x="3125381" y="1275171"/>
            <a:ext cx="375049" cy="653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0"/>
          </p:cNvCxnSpPr>
          <p:nvPr/>
        </p:nvCxnSpPr>
        <p:spPr>
          <a:xfrm>
            <a:off x="4893471" y="1275171"/>
            <a:ext cx="428629" cy="65363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66493" y="1526977"/>
            <a:ext cx="535781" cy="2678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3821901" y="2078849"/>
            <a:ext cx="803678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DB7D16-3E76-34AE-7FCA-9023A2D7C2EF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1B43A198-7FB5-126B-40C0-9FF81D003671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矩形 33">
              <a:extLst>
                <a:ext uri="{FF2B5EF4-FFF2-40B4-BE49-F238E27FC236}">
                  <a16:creationId xmlns:a16="http://schemas.microsoft.com/office/drawing/2014/main" id="{6640A34D-8EBC-47E9-B76C-8EFAFADEBC97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4" name="矩形 34">
              <a:extLst>
                <a:ext uri="{FF2B5EF4-FFF2-40B4-BE49-F238E27FC236}">
                  <a16:creationId xmlns:a16="http://schemas.microsoft.com/office/drawing/2014/main" id="{13711B28-DB09-A10A-AB28-C137F109A4B3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6" name="矩形 5">
              <a:extLst>
                <a:ext uri="{FF2B5EF4-FFF2-40B4-BE49-F238E27FC236}">
                  <a16:creationId xmlns:a16="http://schemas.microsoft.com/office/drawing/2014/main" id="{2D44ADEF-5CB2-0837-409B-F9815C361D91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485900" y="571500"/>
            <a:ext cx="6172200" cy="42696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100" dirty="0" err="1"/>
              <a:t>Hubungan</a:t>
            </a:r>
            <a:r>
              <a:rPr lang="en-US" sz="2100" dirty="0"/>
              <a:t> </a:t>
            </a:r>
            <a:r>
              <a:rPr lang="en-US" sz="2100" dirty="0" err="1"/>
              <a:t>seperti</a:t>
            </a:r>
            <a:r>
              <a:rPr lang="en-US" sz="2100" dirty="0"/>
              <a:t> </a:t>
            </a:r>
            <a:r>
              <a:rPr lang="en-US" sz="2100" dirty="0" err="1"/>
              <a:t>ini</a:t>
            </a:r>
            <a:r>
              <a:rPr lang="en-US" sz="2100" dirty="0"/>
              <a:t> </a:t>
            </a:r>
            <a:r>
              <a:rPr lang="en-US" sz="2100" dirty="0" err="1"/>
              <a:t>terdapat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b="1" dirty="0"/>
              <a:t>Turn-key Project</a:t>
            </a:r>
            <a:r>
              <a:rPr lang="en-US" sz="21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1777180"/>
            <a:ext cx="1393041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 KONTRAKTOR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860" y="2786064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579" y="2786064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kontraktor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Arrow Connector 6"/>
          <p:cNvCxnSpPr>
            <a:stCxn id="5" idx="0"/>
            <a:endCxn id="4" idx="1"/>
          </p:cNvCxnSpPr>
          <p:nvPr/>
        </p:nvCxnSpPr>
        <p:spPr>
          <a:xfrm flipV="1">
            <a:off x="3125381" y="2031096"/>
            <a:ext cx="375049" cy="754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0"/>
          </p:cNvCxnSpPr>
          <p:nvPr/>
        </p:nvCxnSpPr>
        <p:spPr>
          <a:xfrm>
            <a:off x="4893471" y="2031096"/>
            <a:ext cx="428629" cy="754968"/>
          </a:xfrm>
          <a:prstGeom prst="straightConnector1">
            <a:avLst/>
          </a:prstGeom>
          <a:ln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66493" y="2384227"/>
            <a:ext cx="535781" cy="2678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3821901" y="2936105"/>
            <a:ext cx="803678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0430" y="1178709"/>
            <a:ext cx="1393041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PEMILIK</a:t>
            </a:r>
          </a:p>
        </p:txBody>
      </p:sp>
      <p:cxnSp>
        <p:nvCxnSpPr>
          <p:cNvPr id="13" name="Straight Arrow Connector 12"/>
          <p:cNvCxnSpPr>
            <a:stCxn id="11" idx="2"/>
            <a:endCxn id="4" idx="0"/>
          </p:cNvCxnSpPr>
          <p:nvPr/>
        </p:nvCxnSpPr>
        <p:spPr>
          <a:xfrm>
            <a:off x="4196951" y="1478791"/>
            <a:ext cx="0" cy="2983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518423" y="2366963"/>
            <a:ext cx="535781" cy="321469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9590493-8085-5474-DE22-919A40553EA9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12" name="矩形 36">
              <a:extLst>
                <a:ext uri="{FF2B5EF4-FFF2-40B4-BE49-F238E27FC236}">
                  <a16:creationId xmlns:a16="http://schemas.microsoft.com/office/drawing/2014/main" id="{5E54913C-7EDA-CDD6-02E7-6D031255F500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4" name="矩形 33">
              <a:extLst>
                <a:ext uri="{FF2B5EF4-FFF2-40B4-BE49-F238E27FC236}">
                  <a16:creationId xmlns:a16="http://schemas.microsoft.com/office/drawing/2014/main" id="{6F535570-CA71-9E0B-87AB-D1B650D12E80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" name="矩形 34">
              <a:extLst>
                <a:ext uri="{FF2B5EF4-FFF2-40B4-BE49-F238E27FC236}">
                  <a16:creationId xmlns:a16="http://schemas.microsoft.com/office/drawing/2014/main" id="{E773FB01-C8E2-68DC-88CA-3820B31D4660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6" name="矩形 5">
              <a:extLst>
                <a:ext uri="{FF2B5EF4-FFF2-40B4-BE49-F238E27FC236}">
                  <a16:creationId xmlns:a16="http://schemas.microsoft.com/office/drawing/2014/main" id="{6CA5E43F-F108-0301-B082-7AEED56E214B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457200"/>
            <a:ext cx="6172200" cy="438390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dirty="0"/>
              <a:t>6.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2100" dirty="0" err="1"/>
              <a:t>Struktur</a:t>
            </a:r>
            <a:r>
              <a:rPr lang="en-US" sz="2100" dirty="0"/>
              <a:t> </a:t>
            </a:r>
            <a:r>
              <a:rPr lang="en-US" sz="2100" dirty="0" err="1"/>
              <a:t>organisasi</a:t>
            </a:r>
            <a:r>
              <a:rPr lang="en-US" sz="2100" dirty="0"/>
              <a:t> </a:t>
            </a:r>
            <a:r>
              <a:rPr lang="en-US" sz="2100" dirty="0" err="1"/>
              <a:t>seperti</a:t>
            </a:r>
            <a:r>
              <a:rPr lang="en-US" sz="2100" dirty="0"/>
              <a:t> </a:t>
            </a:r>
            <a:r>
              <a:rPr lang="en-US" sz="2100" dirty="0" err="1"/>
              <a:t>ini</a:t>
            </a:r>
            <a:r>
              <a:rPr lang="en-US" sz="2100" dirty="0"/>
              <a:t> </a:t>
            </a:r>
            <a:r>
              <a:rPr lang="en-US" sz="2100" dirty="0" err="1"/>
              <a:t>terdapat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proyek</a:t>
            </a:r>
            <a:r>
              <a:rPr lang="en-US" sz="2100" dirty="0"/>
              <a:t> yang </a:t>
            </a:r>
            <a:r>
              <a:rPr lang="en-US" sz="2100" dirty="0" err="1"/>
              <a:t>memisahkan</a:t>
            </a:r>
            <a:r>
              <a:rPr lang="en-US" sz="2100" dirty="0"/>
              <a:t> </a:t>
            </a:r>
            <a:r>
              <a:rPr lang="en-US" sz="2100" dirty="0" err="1"/>
              <a:t>tahap</a:t>
            </a:r>
            <a:r>
              <a:rPr lang="en-US" sz="2100" dirty="0"/>
              <a:t> </a:t>
            </a:r>
            <a:r>
              <a:rPr lang="en-US" sz="2100" dirty="0" err="1"/>
              <a:t>perencanaan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desain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tahap</a:t>
            </a:r>
            <a:r>
              <a:rPr lang="en-US" sz="2100" dirty="0"/>
              <a:t> </a:t>
            </a:r>
            <a:r>
              <a:rPr lang="en-US" sz="2100" dirty="0" err="1"/>
              <a:t>pelaksanaan</a:t>
            </a:r>
            <a:r>
              <a:rPr lang="en-US" sz="2100" dirty="0"/>
              <a:t> </a:t>
            </a:r>
            <a:r>
              <a:rPr lang="en-US" sz="2100" dirty="0" err="1"/>
              <a:t>konstruksi</a:t>
            </a:r>
            <a:r>
              <a:rPr lang="en-US" sz="21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910816"/>
            <a:ext cx="1393041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Pemilik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714495"/>
            <a:ext cx="1393041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r>
              <a:rPr lang="en-US" sz="13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pERENCANA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579" y="1812544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kontraktor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Arrow Connector 6"/>
          <p:cNvCxnSpPr>
            <a:stCxn id="5" idx="0"/>
            <a:endCxn id="4" idx="1"/>
          </p:cNvCxnSpPr>
          <p:nvPr/>
        </p:nvCxnSpPr>
        <p:spPr>
          <a:xfrm flipV="1">
            <a:off x="3125381" y="1060857"/>
            <a:ext cx="375049" cy="653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0"/>
          </p:cNvCxnSpPr>
          <p:nvPr/>
        </p:nvCxnSpPr>
        <p:spPr>
          <a:xfrm>
            <a:off x="4893471" y="1060857"/>
            <a:ext cx="428629" cy="751687"/>
          </a:xfrm>
          <a:prstGeom prst="straightConnector1">
            <a:avLst/>
          </a:prstGeom>
          <a:ln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66493" y="1312664"/>
            <a:ext cx="535781" cy="2678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  <a:endCxn id="6" idx="2"/>
          </p:cNvCxnSpPr>
          <p:nvPr/>
        </p:nvCxnSpPr>
        <p:spPr>
          <a:xfrm flipV="1">
            <a:off x="4893471" y="2112626"/>
            <a:ext cx="428629" cy="757513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0430" y="2616223"/>
            <a:ext cx="1393041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r>
              <a:rPr lang="en-US" sz="13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PENGAWAS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4438055" y="1312664"/>
            <a:ext cx="642938" cy="37504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376018" y="1902024"/>
            <a:ext cx="1428750" cy="1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35562" y="1910359"/>
            <a:ext cx="1428750" cy="119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2E0700-D6A0-09A9-C807-E0E865E64CE9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12" name="矩形 36">
              <a:extLst>
                <a:ext uri="{FF2B5EF4-FFF2-40B4-BE49-F238E27FC236}">
                  <a16:creationId xmlns:a16="http://schemas.microsoft.com/office/drawing/2014/main" id="{09F49A15-B324-B98D-C6EB-4D362760D365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4" name="矩形 33">
              <a:extLst>
                <a:ext uri="{FF2B5EF4-FFF2-40B4-BE49-F238E27FC236}">
                  <a16:creationId xmlns:a16="http://schemas.microsoft.com/office/drawing/2014/main" id="{217533BB-2C3B-F774-CA87-40BE1D49ED72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6" name="矩形 34">
              <a:extLst>
                <a:ext uri="{FF2B5EF4-FFF2-40B4-BE49-F238E27FC236}">
                  <a16:creationId xmlns:a16="http://schemas.microsoft.com/office/drawing/2014/main" id="{D7A4A328-72E9-6D2F-4749-73365914067B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D8AC3190-9DAC-6FA9-1328-0BFB08E60822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457200"/>
            <a:ext cx="6172200" cy="43839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7.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2025" dirty="0" err="1"/>
              <a:t>Struktur</a:t>
            </a:r>
            <a:r>
              <a:rPr lang="en-US" sz="2025" dirty="0"/>
              <a:t> </a:t>
            </a:r>
            <a:r>
              <a:rPr lang="en-US" sz="2025" dirty="0" err="1"/>
              <a:t>organisasi</a:t>
            </a:r>
            <a:r>
              <a:rPr lang="en-US" sz="2025" dirty="0"/>
              <a:t> </a:t>
            </a:r>
            <a:r>
              <a:rPr lang="en-US" sz="2025" dirty="0" err="1"/>
              <a:t>seperti</a:t>
            </a:r>
            <a:r>
              <a:rPr lang="en-US" sz="2025" dirty="0"/>
              <a:t> </a:t>
            </a:r>
            <a:r>
              <a:rPr lang="en-US" sz="2025" dirty="0" err="1"/>
              <a:t>ini</a:t>
            </a:r>
            <a:r>
              <a:rPr lang="en-US" sz="2025" dirty="0"/>
              <a:t> </a:t>
            </a:r>
            <a:r>
              <a:rPr lang="en-US" sz="2025" dirty="0" err="1"/>
              <a:t>dilaksanakan</a:t>
            </a:r>
            <a:r>
              <a:rPr lang="en-US" sz="2025" dirty="0"/>
              <a:t> </a:t>
            </a:r>
            <a:r>
              <a:rPr lang="en-US" sz="2025" dirty="0" err="1"/>
              <a:t>pada</a:t>
            </a:r>
            <a:r>
              <a:rPr lang="en-US" sz="2025" dirty="0"/>
              <a:t> </a:t>
            </a:r>
            <a:r>
              <a:rPr lang="en-US" sz="2025" dirty="0" err="1"/>
              <a:t>proyek</a:t>
            </a:r>
            <a:r>
              <a:rPr lang="en-US" sz="2025" dirty="0"/>
              <a:t> yang </a:t>
            </a:r>
            <a:r>
              <a:rPr lang="en-US" sz="2025" dirty="0" err="1"/>
              <a:t>menggunakan</a:t>
            </a:r>
            <a:r>
              <a:rPr lang="en-US" sz="2025" dirty="0"/>
              <a:t> </a:t>
            </a:r>
            <a:r>
              <a:rPr lang="en-US" sz="2025" dirty="0" err="1"/>
              <a:t>Konsultan</a:t>
            </a:r>
            <a:r>
              <a:rPr lang="en-US" sz="2025" dirty="0"/>
              <a:t> </a:t>
            </a:r>
            <a:r>
              <a:rPr lang="en-US" sz="2025" dirty="0" err="1"/>
              <a:t>Manajemen</a:t>
            </a:r>
            <a:r>
              <a:rPr lang="en-US" sz="2025" dirty="0"/>
              <a:t> </a:t>
            </a:r>
            <a:r>
              <a:rPr lang="en-US" sz="2025" dirty="0" err="1"/>
              <a:t>Konstruksi</a:t>
            </a:r>
            <a:r>
              <a:rPr lang="en-US" sz="2025" dirty="0"/>
              <a:t> </a:t>
            </a:r>
            <a:r>
              <a:rPr lang="en-US" sz="2025" dirty="0" err="1"/>
              <a:t>sebagai</a:t>
            </a:r>
            <a:r>
              <a:rPr lang="en-US" sz="2025" dirty="0"/>
              <a:t> </a:t>
            </a:r>
            <a:r>
              <a:rPr lang="en-US" sz="2025" dirty="0" err="1"/>
              <a:t>manajer</a:t>
            </a:r>
            <a:r>
              <a:rPr lang="en-US" sz="2025" dirty="0"/>
              <a:t> </a:t>
            </a:r>
            <a:r>
              <a:rPr lang="en-US" sz="2025" dirty="0" err="1"/>
              <a:t>konstruksi</a:t>
            </a:r>
            <a:r>
              <a:rPr lang="en-US" sz="2025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1017973"/>
            <a:ext cx="1393041" cy="300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Pemilik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703" y="2884114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konsultan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736" y="2884114"/>
            <a:ext cx="1393041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kontraktor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Arrow Connector 6"/>
          <p:cNvCxnSpPr>
            <a:stCxn id="5" idx="0"/>
            <a:endCxn id="4" idx="1"/>
          </p:cNvCxnSpPr>
          <p:nvPr/>
        </p:nvCxnSpPr>
        <p:spPr>
          <a:xfrm flipV="1">
            <a:off x="3018224" y="1168014"/>
            <a:ext cx="482206" cy="1716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0"/>
          </p:cNvCxnSpPr>
          <p:nvPr/>
        </p:nvCxnSpPr>
        <p:spPr>
          <a:xfrm>
            <a:off x="4893471" y="1168014"/>
            <a:ext cx="535786" cy="1716100"/>
          </a:xfrm>
          <a:prstGeom prst="straightConnector1">
            <a:avLst/>
          </a:prstGeom>
          <a:ln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039791" y="1549004"/>
            <a:ext cx="527447" cy="11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3714744" y="3034155"/>
            <a:ext cx="1017992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0430" y="1812545"/>
            <a:ext cx="1393041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Manajemen</a:t>
            </a:r>
            <a:r>
              <a:rPr lang="en-US" sz="13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3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konstruksi</a:t>
            </a:r>
            <a:endParaRPr lang="en-US" sz="1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827265" y="1548409"/>
            <a:ext cx="526256" cy="1190"/>
          </a:xfrm>
          <a:prstGeom prst="straightConnector1">
            <a:avLst/>
          </a:prstGeom>
          <a:ln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125391" y="2518172"/>
            <a:ext cx="589359" cy="16073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652368" y="2491383"/>
            <a:ext cx="589359" cy="214313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683779-0F64-42AD-4976-FA870C4A74FF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5" name="矩形 36">
              <a:extLst>
                <a:ext uri="{FF2B5EF4-FFF2-40B4-BE49-F238E27FC236}">
                  <a16:creationId xmlns:a16="http://schemas.microsoft.com/office/drawing/2014/main" id="{C62F9A3D-C420-E06E-0B6D-D24E513E700C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2E8F2E8D-1F0D-6982-DA0D-90521CB4A346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265D5C8E-05C1-294A-AC4E-6002B44262C2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BD13B234-00AD-8C19-416F-CE2A9B2FFEFC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80867"/>
            <a:ext cx="6172200" cy="65663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err="1"/>
              <a:t>Jenis-jenis</a:t>
            </a:r>
            <a:r>
              <a:rPr lang="en-US" sz="2700" b="1" dirty="0"/>
              <a:t> </a:t>
            </a:r>
            <a:r>
              <a:rPr lang="en-US" sz="2700" b="1" dirty="0" err="1"/>
              <a:t>Organisasi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28700"/>
            <a:ext cx="7467600" cy="3812406"/>
          </a:xfrm>
        </p:spPr>
        <p:txBody>
          <a:bodyPr>
            <a:normAutofit/>
          </a:bodyPr>
          <a:lstStyle/>
          <a:p>
            <a:pPr marL="41672" indent="0">
              <a:spcBef>
                <a:spcPts val="900"/>
              </a:spcBef>
              <a:buNone/>
            </a:pPr>
            <a:r>
              <a:rPr lang="en-US" sz="2175" dirty="0" err="1"/>
              <a:t>Jenis</a:t>
            </a:r>
            <a:r>
              <a:rPr lang="en-US" sz="2175" dirty="0"/>
              <a:t> </a:t>
            </a:r>
            <a:r>
              <a:rPr lang="en-US" sz="2175" dirty="0" err="1"/>
              <a:t>organisasi</a:t>
            </a:r>
            <a:r>
              <a:rPr lang="en-US" sz="2175" dirty="0"/>
              <a:t> </a:t>
            </a:r>
            <a:r>
              <a:rPr lang="en-US" sz="2175" dirty="0" err="1"/>
              <a:t>proyek</a:t>
            </a:r>
            <a:r>
              <a:rPr lang="en-US" sz="2175" dirty="0"/>
              <a:t> </a:t>
            </a:r>
            <a:r>
              <a:rPr lang="en-US" sz="2175" dirty="0" err="1"/>
              <a:t>dapat</a:t>
            </a:r>
            <a:r>
              <a:rPr lang="en-US" sz="2175" dirty="0"/>
              <a:t> </a:t>
            </a:r>
            <a:r>
              <a:rPr lang="en-US" sz="2175" dirty="0" err="1"/>
              <a:t>dikelompokkan</a:t>
            </a:r>
            <a:r>
              <a:rPr lang="en-US" sz="2175" dirty="0"/>
              <a:t> </a:t>
            </a:r>
            <a:r>
              <a:rPr lang="en-US" sz="2175" dirty="0" err="1"/>
              <a:t>menjadi</a:t>
            </a:r>
            <a:r>
              <a:rPr lang="en-US" sz="2175" dirty="0"/>
              <a:t> lima </a:t>
            </a:r>
            <a:r>
              <a:rPr lang="en-US" sz="2175" dirty="0" err="1"/>
              <a:t>jenis</a:t>
            </a:r>
            <a:r>
              <a:rPr lang="en-US" sz="2175" dirty="0"/>
              <a:t> </a:t>
            </a:r>
            <a:r>
              <a:rPr lang="en-US" sz="2175" dirty="0" err="1"/>
              <a:t>organisasi</a:t>
            </a:r>
            <a:r>
              <a:rPr lang="en-US" sz="2175" dirty="0"/>
              <a:t> </a:t>
            </a:r>
            <a:r>
              <a:rPr lang="en-US" sz="2175" dirty="0" err="1"/>
              <a:t>atau</a:t>
            </a:r>
            <a:r>
              <a:rPr lang="en-US" sz="2175" dirty="0"/>
              <a:t> </a:t>
            </a:r>
            <a:r>
              <a:rPr lang="en-US" sz="2175" dirty="0" err="1"/>
              <a:t>pendekatan</a:t>
            </a:r>
            <a:r>
              <a:rPr lang="en-US" sz="2175" dirty="0"/>
              <a:t> </a:t>
            </a:r>
            <a:r>
              <a:rPr lang="en-US" sz="2175" dirty="0" err="1"/>
              <a:t>manajemen</a:t>
            </a:r>
            <a:r>
              <a:rPr lang="en-US" sz="2175" dirty="0"/>
              <a:t>, </a:t>
            </a:r>
            <a:r>
              <a:rPr lang="en-US" sz="2175" dirty="0" err="1"/>
              <a:t>yaitu</a:t>
            </a:r>
            <a:r>
              <a:rPr lang="en-US" sz="2175" dirty="0"/>
              <a:t> :</a:t>
            </a:r>
          </a:p>
          <a:p>
            <a:pPr>
              <a:spcBef>
                <a:spcPts val="900"/>
              </a:spcBef>
            </a:pPr>
            <a:r>
              <a:rPr lang="en-US" sz="2175" dirty="0" err="1"/>
              <a:t>Tradisional</a:t>
            </a:r>
            <a:endParaRPr lang="en-US" sz="2175" dirty="0"/>
          </a:p>
          <a:p>
            <a:pPr>
              <a:spcBef>
                <a:spcPts val="900"/>
              </a:spcBef>
            </a:pPr>
            <a:r>
              <a:rPr lang="en-US" sz="2175" dirty="0" err="1"/>
              <a:t>Swakelola</a:t>
            </a:r>
            <a:r>
              <a:rPr lang="en-US" sz="2175" dirty="0"/>
              <a:t> (</a:t>
            </a:r>
            <a:r>
              <a:rPr lang="en-US" sz="2175" dirty="0" err="1"/>
              <a:t>pembangun</a:t>
            </a:r>
            <a:r>
              <a:rPr lang="en-US" sz="2175" dirty="0"/>
              <a:t> – </a:t>
            </a:r>
            <a:r>
              <a:rPr lang="en-US" sz="2175" dirty="0" err="1"/>
              <a:t>pemilik</a:t>
            </a:r>
            <a:r>
              <a:rPr lang="en-US" sz="2175" dirty="0"/>
              <a:t>)</a:t>
            </a:r>
          </a:p>
          <a:p>
            <a:pPr>
              <a:spcBef>
                <a:spcPts val="900"/>
              </a:spcBef>
            </a:pPr>
            <a:r>
              <a:rPr lang="en-US" sz="2175" dirty="0" err="1"/>
              <a:t>Proyek</a:t>
            </a:r>
            <a:r>
              <a:rPr lang="en-US" sz="2175" dirty="0"/>
              <a:t> </a:t>
            </a:r>
            <a:r>
              <a:rPr lang="en-US" sz="2175" dirty="0" err="1"/>
              <a:t>putar</a:t>
            </a:r>
            <a:r>
              <a:rPr lang="en-US" sz="2175" dirty="0"/>
              <a:t> </a:t>
            </a:r>
            <a:r>
              <a:rPr lang="en-US" sz="2175" dirty="0" err="1"/>
              <a:t>kunci</a:t>
            </a:r>
            <a:r>
              <a:rPr lang="en-US" sz="2175" dirty="0"/>
              <a:t> (</a:t>
            </a:r>
            <a:r>
              <a:rPr lang="en-US" sz="2175" i="1" dirty="0"/>
              <a:t>turn key project</a:t>
            </a:r>
            <a:r>
              <a:rPr lang="en-US" sz="2175" dirty="0"/>
              <a:t>)</a:t>
            </a:r>
          </a:p>
          <a:p>
            <a:pPr>
              <a:spcBef>
                <a:spcPts val="900"/>
              </a:spcBef>
            </a:pPr>
            <a:r>
              <a:rPr lang="en-US" sz="2175" dirty="0" err="1"/>
              <a:t>Proyek</a:t>
            </a:r>
            <a:r>
              <a:rPr lang="en-US" sz="2175" dirty="0"/>
              <a:t> yang </a:t>
            </a:r>
            <a:r>
              <a:rPr lang="en-US" sz="2175" dirty="0" err="1"/>
              <a:t>memisahkan</a:t>
            </a:r>
            <a:r>
              <a:rPr lang="en-US" sz="2175" dirty="0"/>
              <a:t> </a:t>
            </a:r>
            <a:r>
              <a:rPr lang="en-US" sz="2175" dirty="0" err="1"/>
              <a:t>kegiatan</a:t>
            </a:r>
            <a:r>
              <a:rPr lang="en-US" sz="2175" dirty="0"/>
              <a:t> </a:t>
            </a:r>
            <a:r>
              <a:rPr lang="en-US" sz="2175" dirty="0" err="1"/>
              <a:t>perencanaan</a:t>
            </a:r>
            <a:r>
              <a:rPr lang="en-US" sz="2175" dirty="0"/>
              <a:t> </a:t>
            </a:r>
            <a:r>
              <a:rPr lang="en-US" sz="2175" dirty="0" err="1"/>
              <a:t>dengan</a:t>
            </a:r>
            <a:r>
              <a:rPr lang="en-US" sz="2175" dirty="0"/>
              <a:t> </a:t>
            </a:r>
            <a:r>
              <a:rPr lang="en-US" sz="2175" dirty="0" err="1"/>
              <a:t>kegiatan</a:t>
            </a:r>
            <a:r>
              <a:rPr lang="en-US" sz="2175" dirty="0"/>
              <a:t> </a:t>
            </a:r>
            <a:r>
              <a:rPr lang="en-US" sz="2175" dirty="0" err="1"/>
              <a:t>pengawasan</a:t>
            </a:r>
            <a:r>
              <a:rPr lang="en-US" sz="2175" dirty="0"/>
              <a:t> </a:t>
            </a:r>
            <a:r>
              <a:rPr lang="en-US" sz="2175" dirty="0" err="1"/>
              <a:t>pelaksanaan</a:t>
            </a:r>
            <a:r>
              <a:rPr lang="en-US" sz="2175" dirty="0"/>
              <a:t> </a:t>
            </a:r>
            <a:r>
              <a:rPr lang="en-US" sz="2175" dirty="0" err="1"/>
              <a:t>proyek</a:t>
            </a:r>
            <a:endParaRPr lang="en-US" sz="2175" dirty="0"/>
          </a:p>
          <a:p>
            <a:pPr>
              <a:spcBef>
                <a:spcPts val="900"/>
              </a:spcBef>
            </a:pPr>
            <a:r>
              <a:rPr lang="en-US" sz="2175" dirty="0" err="1"/>
              <a:t>Proyek</a:t>
            </a:r>
            <a:r>
              <a:rPr lang="en-US" sz="2175" dirty="0"/>
              <a:t> yang </a:t>
            </a:r>
            <a:r>
              <a:rPr lang="en-US" sz="2175" dirty="0" err="1"/>
              <a:t>menggunakan</a:t>
            </a:r>
            <a:r>
              <a:rPr lang="en-US" sz="2175" dirty="0"/>
              <a:t> </a:t>
            </a:r>
            <a:r>
              <a:rPr lang="en-US" sz="2175" dirty="0" err="1"/>
              <a:t>konsultan</a:t>
            </a:r>
            <a:r>
              <a:rPr lang="en-US" sz="2175" dirty="0"/>
              <a:t> </a:t>
            </a:r>
            <a:r>
              <a:rPr lang="en-US" sz="2175" dirty="0" err="1"/>
              <a:t>manajemen</a:t>
            </a:r>
            <a:r>
              <a:rPr lang="en-US" sz="2175" dirty="0"/>
              <a:t> </a:t>
            </a:r>
            <a:r>
              <a:rPr lang="en-US" sz="2175" dirty="0" err="1"/>
              <a:t>sebagai</a:t>
            </a:r>
            <a:r>
              <a:rPr lang="en-US" sz="2175" dirty="0"/>
              <a:t> </a:t>
            </a:r>
            <a:r>
              <a:rPr lang="en-US" sz="2175" dirty="0" err="1"/>
              <a:t>manajer</a:t>
            </a:r>
            <a:r>
              <a:rPr lang="en-US" sz="2175" dirty="0"/>
              <a:t> </a:t>
            </a:r>
            <a:r>
              <a:rPr lang="en-US" sz="2175" dirty="0" err="1"/>
              <a:t>konstruksi</a:t>
            </a:r>
            <a:r>
              <a:rPr lang="en-US" sz="2175" dirty="0"/>
              <a:t> (</a:t>
            </a:r>
            <a:r>
              <a:rPr lang="en-US" sz="2175" i="1" dirty="0"/>
              <a:t>construction manager</a:t>
            </a:r>
            <a:r>
              <a:rPr lang="en-US" sz="2175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BD7790-35DD-800E-D07A-043FD9FE160C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4240596E-76AC-C0FD-8AB0-138EC0942273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A1533F0C-DDA2-F2F1-A8E2-4C5992D410C9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12BCF504-E0E6-7990-5710-15AF8F6E143B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6E074554-454E-53C3-51B9-E3E74330F2FA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666750"/>
            <a:ext cx="6172200" cy="41743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100" b="1" dirty="0" err="1"/>
              <a:t>Tradisional</a:t>
            </a: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1650" dirty="0" err="1"/>
              <a:t>Ciri-cirinya</a:t>
            </a:r>
            <a:r>
              <a:rPr lang="en-US" sz="1650" dirty="0"/>
              <a:t> :</a:t>
            </a:r>
          </a:p>
          <a:p>
            <a:pPr lvl="0"/>
            <a:r>
              <a:rPr lang="en-US" sz="1650" dirty="0" err="1"/>
              <a:t>Konsultan</a:t>
            </a:r>
            <a:r>
              <a:rPr lang="en-US" sz="1650" dirty="0"/>
              <a:t> </a:t>
            </a:r>
            <a:r>
              <a:rPr lang="en-US" sz="1650" dirty="0" err="1"/>
              <a:t>perencana</a:t>
            </a:r>
            <a:r>
              <a:rPr lang="en-US" sz="1650" dirty="0"/>
              <a:t> </a:t>
            </a:r>
            <a:r>
              <a:rPr lang="en-US" sz="1650" dirty="0" err="1"/>
              <a:t>terpisah</a:t>
            </a:r>
            <a:endParaRPr lang="en-US" sz="1650" dirty="0"/>
          </a:p>
          <a:p>
            <a:pPr lvl="0"/>
            <a:r>
              <a:rPr lang="en-US" sz="1650" dirty="0" err="1"/>
              <a:t>Kontraktor</a:t>
            </a:r>
            <a:r>
              <a:rPr lang="en-US" sz="1650" dirty="0"/>
              <a:t> </a:t>
            </a:r>
            <a:r>
              <a:rPr lang="en-US" sz="1650" dirty="0" err="1"/>
              <a:t>utama</a:t>
            </a:r>
            <a:r>
              <a:rPr lang="en-US" sz="1650" dirty="0"/>
              <a:t> (</a:t>
            </a:r>
            <a:r>
              <a:rPr lang="en-US" sz="1650" dirty="0" err="1"/>
              <a:t>umum</a:t>
            </a:r>
            <a:r>
              <a:rPr lang="en-US" sz="1650" dirty="0"/>
              <a:t>) </a:t>
            </a:r>
            <a:r>
              <a:rPr lang="en-US" sz="1650" dirty="0" err="1"/>
              <a:t>tunggal</a:t>
            </a:r>
            <a:endParaRPr lang="en-US" sz="1650" dirty="0"/>
          </a:p>
          <a:p>
            <a:pPr lvl="0"/>
            <a:r>
              <a:rPr lang="en-US" sz="1650" dirty="0" err="1"/>
              <a:t>Banyak</a:t>
            </a:r>
            <a:r>
              <a:rPr lang="en-US" sz="1650" dirty="0"/>
              <a:t> </a:t>
            </a:r>
            <a:r>
              <a:rPr lang="en-US" sz="1650" dirty="0" err="1"/>
              <a:t>melibatkan</a:t>
            </a:r>
            <a:r>
              <a:rPr lang="en-US" sz="1650" dirty="0"/>
              <a:t> sub-</a:t>
            </a:r>
            <a:r>
              <a:rPr lang="en-US" sz="1650" dirty="0" err="1"/>
              <a:t>kontraktor</a:t>
            </a:r>
            <a:r>
              <a:rPr lang="en-US" sz="1650" dirty="0"/>
              <a:t> </a:t>
            </a:r>
            <a:r>
              <a:rPr lang="en-US" sz="1650" dirty="0" err="1"/>
              <a:t>atau</a:t>
            </a:r>
            <a:r>
              <a:rPr lang="en-US" sz="1650" dirty="0"/>
              <a:t> </a:t>
            </a:r>
            <a:r>
              <a:rPr lang="en-US" sz="1650" dirty="0" err="1"/>
              <a:t>dikerjakan</a:t>
            </a:r>
            <a:r>
              <a:rPr lang="en-US" sz="1650" dirty="0"/>
              <a:t> </a:t>
            </a:r>
            <a:r>
              <a:rPr lang="en-US" sz="1650" dirty="0" err="1"/>
              <a:t>sendiri</a:t>
            </a:r>
            <a:r>
              <a:rPr lang="en-US" sz="1650" dirty="0"/>
              <a:t> </a:t>
            </a:r>
            <a:r>
              <a:rPr lang="en-US" sz="1650" dirty="0" err="1"/>
              <a:t>oleh</a:t>
            </a:r>
            <a:r>
              <a:rPr lang="en-US" sz="1650" dirty="0"/>
              <a:t> </a:t>
            </a:r>
            <a:r>
              <a:rPr lang="en-US" sz="1650" dirty="0" err="1"/>
              <a:t>kontraktor</a:t>
            </a:r>
            <a:r>
              <a:rPr lang="en-US" sz="1650" dirty="0"/>
              <a:t> </a:t>
            </a:r>
            <a:r>
              <a:rPr lang="en-US" sz="1650" dirty="0" err="1"/>
              <a:t>utama</a:t>
            </a:r>
            <a:endParaRPr lang="en-US" sz="1650" dirty="0"/>
          </a:p>
          <a:p>
            <a:pPr lvl="0"/>
            <a:r>
              <a:rPr lang="en-US" sz="1650" dirty="0" err="1"/>
              <a:t>Jenis</a:t>
            </a:r>
            <a:r>
              <a:rPr lang="en-US" sz="1650" dirty="0"/>
              <a:t> </a:t>
            </a:r>
            <a:r>
              <a:rPr lang="en-US" sz="1650" dirty="0" err="1"/>
              <a:t>kontrak</a:t>
            </a:r>
            <a:r>
              <a:rPr lang="en-US" sz="1650" dirty="0"/>
              <a:t> yang </a:t>
            </a:r>
            <a:r>
              <a:rPr lang="en-US" sz="1650" dirty="0" err="1"/>
              <a:t>diterapkan</a:t>
            </a:r>
            <a:r>
              <a:rPr lang="en-US" sz="1650" dirty="0"/>
              <a:t> </a:t>
            </a:r>
            <a:r>
              <a:rPr lang="en-US" sz="1650" dirty="0" err="1"/>
              <a:t>biasanya</a:t>
            </a:r>
            <a:r>
              <a:rPr lang="en-US" sz="1650" dirty="0"/>
              <a:t> : </a:t>
            </a:r>
            <a:r>
              <a:rPr lang="en-US" sz="1650" dirty="0" err="1"/>
              <a:t>harga</a:t>
            </a:r>
            <a:r>
              <a:rPr lang="en-US" sz="1650" dirty="0"/>
              <a:t> </a:t>
            </a:r>
            <a:r>
              <a:rPr lang="en-US" sz="1650" dirty="0" err="1"/>
              <a:t>tetap</a:t>
            </a:r>
            <a:r>
              <a:rPr lang="en-US" sz="1650" dirty="0"/>
              <a:t> (</a:t>
            </a:r>
            <a:r>
              <a:rPr lang="en-US" sz="1650" i="1" dirty="0"/>
              <a:t>fixed cost</a:t>
            </a:r>
            <a:r>
              <a:rPr lang="en-US" sz="1650" dirty="0"/>
              <a:t>), </a:t>
            </a:r>
            <a:r>
              <a:rPr lang="en-US" sz="1650" dirty="0" err="1"/>
              <a:t>harga</a:t>
            </a:r>
            <a:r>
              <a:rPr lang="en-US" sz="1650" dirty="0"/>
              <a:t> </a:t>
            </a:r>
            <a:r>
              <a:rPr lang="en-US" sz="1650" dirty="0" err="1"/>
              <a:t>satuan</a:t>
            </a:r>
            <a:r>
              <a:rPr lang="en-US" sz="1650" dirty="0"/>
              <a:t> (</a:t>
            </a:r>
            <a:r>
              <a:rPr lang="en-US" sz="1650" i="1" dirty="0"/>
              <a:t>unit price</a:t>
            </a:r>
            <a:r>
              <a:rPr lang="en-US" sz="1650" dirty="0"/>
              <a:t>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71700" y="571500"/>
          <a:ext cx="44577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920793" imgH="2599960" progId="Word.Document.12">
                  <p:embed/>
                </p:oleObj>
              </mc:Choice>
              <mc:Fallback>
                <p:oleObj name="Document" r:id="rId2" imgW="3920793" imgH="2599960" progId="Word.Document.12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71500"/>
                        <a:ext cx="44577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2AB2-4846-7EC6-CB6C-2E96916CB54A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6F59BB32-FF0E-9549-0823-ED8293A19993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C2248E9A-6A1C-9813-1751-F868114F34C2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C9E8102A-45B1-3841-2CF9-789CA6EE35A7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0BB0399E-FAD7-323D-FE8C-4C21EFEBC591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742950"/>
            <a:ext cx="6172200" cy="40981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100" b="1" dirty="0" err="1"/>
              <a:t>Swakelola</a:t>
            </a: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 algn="ctr"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650" dirty="0"/>
          </a:p>
          <a:p>
            <a:pPr>
              <a:buNone/>
            </a:pPr>
            <a:endParaRPr lang="en-US" sz="1650" dirty="0"/>
          </a:p>
          <a:p>
            <a:pPr>
              <a:buNone/>
            </a:pPr>
            <a:r>
              <a:rPr lang="en-US" sz="1650" dirty="0" err="1"/>
              <a:t>Ciri-cirinya</a:t>
            </a:r>
            <a:r>
              <a:rPr lang="en-US" sz="1650" dirty="0"/>
              <a:t> :</a:t>
            </a:r>
          </a:p>
          <a:p>
            <a:pPr lvl="0"/>
            <a:r>
              <a:rPr lang="en-US" sz="1650" dirty="0" err="1"/>
              <a:t>Pemilik</a:t>
            </a:r>
            <a:r>
              <a:rPr lang="en-US" sz="1650" dirty="0"/>
              <a:t> </a:t>
            </a:r>
            <a:r>
              <a:rPr lang="en-US" sz="1650" dirty="0" err="1"/>
              <a:t>proyek</a:t>
            </a:r>
            <a:r>
              <a:rPr lang="en-US" sz="1650" dirty="0"/>
              <a:t> </a:t>
            </a:r>
            <a:r>
              <a:rPr lang="en-US" sz="1650" dirty="0" err="1"/>
              <a:t>bertanggung</a:t>
            </a:r>
            <a:r>
              <a:rPr lang="en-US" sz="1650" dirty="0"/>
              <a:t> </a:t>
            </a:r>
            <a:r>
              <a:rPr lang="en-US" sz="1650" dirty="0" err="1"/>
              <a:t>jawab</a:t>
            </a:r>
            <a:r>
              <a:rPr lang="en-US" sz="1650" dirty="0"/>
              <a:t> </a:t>
            </a:r>
            <a:r>
              <a:rPr lang="en-US" sz="1650" dirty="0" err="1"/>
              <a:t>atas</a:t>
            </a:r>
            <a:r>
              <a:rPr lang="en-US" sz="1650" dirty="0"/>
              <a:t> </a:t>
            </a:r>
            <a:r>
              <a:rPr lang="en-US" sz="1650" dirty="0" err="1"/>
              <a:t>perencanaan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pelaksanaan</a:t>
            </a:r>
            <a:r>
              <a:rPr lang="en-US" sz="1650" dirty="0"/>
              <a:t> </a:t>
            </a:r>
            <a:r>
              <a:rPr lang="en-US" sz="1650" dirty="0" err="1"/>
              <a:t>proyek</a:t>
            </a:r>
            <a:endParaRPr lang="en-US" sz="1650" dirty="0"/>
          </a:p>
          <a:p>
            <a:pPr lvl="0"/>
            <a:r>
              <a:rPr lang="en-US" sz="1650" dirty="0" err="1"/>
              <a:t>Pekerjaan</a:t>
            </a:r>
            <a:r>
              <a:rPr lang="en-US" sz="1650" dirty="0"/>
              <a:t> </a:t>
            </a:r>
            <a:r>
              <a:rPr lang="en-US" sz="1650" dirty="0" err="1"/>
              <a:t>dapat</a:t>
            </a:r>
            <a:r>
              <a:rPr lang="en-US" sz="1650" dirty="0"/>
              <a:t> </a:t>
            </a:r>
            <a:r>
              <a:rPr lang="en-US" sz="1650" dirty="0" err="1"/>
              <a:t>dilaksanakan</a:t>
            </a:r>
            <a:r>
              <a:rPr lang="en-US" sz="1650" dirty="0"/>
              <a:t> </a:t>
            </a:r>
            <a:r>
              <a:rPr lang="en-US" sz="1650" dirty="0" err="1"/>
              <a:t>dengan</a:t>
            </a:r>
            <a:r>
              <a:rPr lang="en-US" sz="1650" dirty="0"/>
              <a:t> </a:t>
            </a:r>
            <a:r>
              <a:rPr lang="en-US" sz="1650" dirty="0" err="1"/>
              <a:t>kemampuan</a:t>
            </a:r>
            <a:r>
              <a:rPr lang="en-US" sz="1650" dirty="0"/>
              <a:t> </a:t>
            </a:r>
            <a:r>
              <a:rPr lang="en-US" sz="1650" dirty="0" err="1"/>
              <a:t>sendiri</a:t>
            </a:r>
            <a:r>
              <a:rPr lang="en-US" sz="1650" dirty="0"/>
              <a:t> </a:t>
            </a:r>
            <a:r>
              <a:rPr lang="en-US" sz="1650" dirty="0" err="1"/>
              <a:t>secara</a:t>
            </a:r>
            <a:r>
              <a:rPr lang="en-US" sz="1650" dirty="0"/>
              <a:t> </a:t>
            </a:r>
            <a:r>
              <a:rPr lang="en-US" sz="1650" dirty="0" err="1"/>
              <a:t>fakultatif</a:t>
            </a:r>
            <a:r>
              <a:rPr lang="en-US" sz="1650" dirty="0"/>
              <a:t> </a:t>
            </a:r>
            <a:r>
              <a:rPr lang="en-US" sz="1650" dirty="0" err="1"/>
              <a:t>atau</a:t>
            </a:r>
            <a:r>
              <a:rPr lang="en-US" sz="1650" dirty="0"/>
              <a:t> </a:t>
            </a:r>
            <a:r>
              <a:rPr lang="en-US" sz="1650" dirty="0" err="1"/>
              <a:t>dilaksanakan</a:t>
            </a:r>
            <a:r>
              <a:rPr lang="en-US" sz="1650" dirty="0"/>
              <a:t> </a:t>
            </a:r>
            <a:r>
              <a:rPr lang="en-US" sz="1650" dirty="0" err="1"/>
              <a:t>oleh</a:t>
            </a:r>
            <a:r>
              <a:rPr lang="en-US" sz="1650" dirty="0"/>
              <a:t> </a:t>
            </a:r>
            <a:r>
              <a:rPr lang="en-US" sz="1650" dirty="0" err="1"/>
              <a:t>kontraktor</a:t>
            </a:r>
            <a:r>
              <a:rPr lang="en-US" sz="1650" dirty="0"/>
              <a:t> / </a:t>
            </a:r>
            <a:r>
              <a:rPr lang="en-US" sz="1650" dirty="0" err="1"/>
              <a:t>subkontraktor</a:t>
            </a:r>
            <a:endParaRPr lang="en-US" sz="1650" dirty="0"/>
          </a:p>
          <a:p>
            <a:pPr lvl="0"/>
            <a:r>
              <a:rPr lang="en-US" sz="1650" dirty="0" err="1"/>
              <a:t>Jenis</a:t>
            </a:r>
            <a:r>
              <a:rPr lang="en-US" sz="1650" dirty="0"/>
              <a:t> </a:t>
            </a:r>
            <a:r>
              <a:rPr lang="en-US" sz="1650" dirty="0" err="1"/>
              <a:t>kontrak</a:t>
            </a:r>
            <a:r>
              <a:rPr lang="en-US" sz="1650" dirty="0"/>
              <a:t> yang </a:t>
            </a:r>
            <a:r>
              <a:rPr lang="en-US" sz="1650" dirty="0" err="1"/>
              <a:t>ditetapkan</a:t>
            </a:r>
            <a:r>
              <a:rPr lang="en-US" sz="1650" dirty="0"/>
              <a:t> </a:t>
            </a:r>
            <a:r>
              <a:rPr lang="en-US" sz="1650" dirty="0" err="1"/>
              <a:t>biasanya</a:t>
            </a:r>
            <a:r>
              <a:rPr lang="en-US" sz="1650" dirty="0"/>
              <a:t> : </a:t>
            </a:r>
            <a:r>
              <a:rPr lang="en-US" sz="1650" dirty="0" err="1"/>
              <a:t>harga</a:t>
            </a:r>
            <a:r>
              <a:rPr lang="en-US" sz="1650" dirty="0"/>
              <a:t> </a:t>
            </a:r>
            <a:r>
              <a:rPr lang="en-US" sz="1650" dirty="0" err="1"/>
              <a:t>tetap</a:t>
            </a:r>
            <a:r>
              <a:rPr lang="en-US" sz="1650" dirty="0"/>
              <a:t>, </a:t>
            </a:r>
            <a:r>
              <a:rPr lang="en-US" sz="1650" dirty="0" err="1"/>
              <a:t>harga</a:t>
            </a:r>
            <a:r>
              <a:rPr lang="en-US" sz="1650" dirty="0"/>
              <a:t> </a:t>
            </a:r>
            <a:r>
              <a:rPr lang="en-US" sz="1650" dirty="0" err="1"/>
              <a:t>satuan</a:t>
            </a:r>
            <a:endParaRPr lang="en-US" sz="1650" dirty="0"/>
          </a:p>
          <a:p>
            <a:pPr>
              <a:buNone/>
            </a:pPr>
            <a:endParaRPr lang="en-US" dirty="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771900" y="514351"/>
            <a:ext cx="2400300" cy="2400191"/>
            <a:chOff x="3480" y="3870"/>
            <a:chExt cx="3311" cy="2924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520" y="3870"/>
              <a:ext cx="1021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150000"/>
                </a:lnSpc>
                <a:spcBef>
                  <a:spcPts val="675"/>
                </a:spcBef>
              </a:pPr>
              <a:r>
                <a:rPr lang="en-US" sz="1050" dirty="0" err="1"/>
                <a:t>Pemilik</a:t>
              </a:r>
              <a:endParaRPr lang="en-US" sz="1050" dirty="0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480" y="4800"/>
              <a:ext cx="1388" cy="6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ts val="450"/>
                </a:spcAft>
              </a:pP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Divisi</a:t>
              </a:r>
              <a:endParaRPr lang="en-US" sz="1050" dirty="0">
                <a:latin typeface="Franklin Gothic Book" pitchFamily="34" charset="0"/>
                <a:cs typeface="Arial" pitchFamily="34" charset="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ts val="450"/>
                </a:spcAft>
              </a:pP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Perencana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5252" y="5945"/>
              <a:ext cx="1539" cy="8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4000"/>
                </a:lnSpc>
                <a:spcBef>
                  <a:spcPts val="450"/>
                </a:spcBef>
              </a:pP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Kerja</a:t>
              </a:r>
              <a:r>
                <a:rPr lang="en-US" sz="1050" dirty="0">
                  <a:latin typeface="Franklin Gothic Book" pitchFamily="34" charset="0"/>
                  <a:cs typeface="Arial" pitchFamily="34" charset="0"/>
                </a:rPr>
                <a:t> </a:t>
              </a: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dengan</a:t>
              </a:r>
              <a:r>
                <a:rPr lang="en-US" sz="1050" dirty="0">
                  <a:latin typeface="Franklin Gothic Book" pitchFamily="34" charset="0"/>
                  <a:cs typeface="Arial" pitchFamily="34" charset="0"/>
                </a:rPr>
                <a:t> </a:t>
              </a: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kemampuan</a:t>
              </a:r>
              <a:r>
                <a:rPr lang="en-US" sz="1050" dirty="0">
                  <a:latin typeface="Franklin Gothic Book" pitchFamily="34" charset="0"/>
                  <a:cs typeface="Arial" pitchFamily="34" charset="0"/>
                </a:rPr>
                <a:t> </a:t>
              </a: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sendiri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540" y="5945"/>
              <a:ext cx="1287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4000"/>
                </a:lnSpc>
                <a:spcBef>
                  <a:spcPts val="900"/>
                </a:spcBef>
                <a:spcAft>
                  <a:spcPts val="450"/>
                </a:spcAft>
              </a:pPr>
              <a:r>
                <a:rPr lang="en-US" sz="1050" dirty="0">
                  <a:latin typeface="Franklin Gothic Book" pitchFamily="34" charset="0"/>
                  <a:cs typeface="Arial" pitchFamily="34" charset="0"/>
                </a:rPr>
                <a:t>Sub-</a:t>
              </a: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kontraktor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5252" y="4800"/>
              <a:ext cx="136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ts val="450"/>
                </a:spcAft>
              </a:pP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Divisi</a:t>
              </a:r>
              <a:endParaRPr lang="en-US" sz="1050" dirty="0">
                <a:latin typeface="Franklin Gothic Book" pitchFamily="34" charset="0"/>
                <a:cs typeface="Arial" pitchFamily="34" charset="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ts val="450"/>
                </a:spcAft>
              </a:pPr>
              <a:r>
                <a:rPr lang="en-US" sz="1050" dirty="0" err="1">
                  <a:latin typeface="Franklin Gothic Book" pitchFamily="34" charset="0"/>
                  <a:cs typeface="Arial" pitchFamily="34" charset="0"/>
                </a:rPr>
                <a:t>Pelaksana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31" name="AutoShape 11"/>
            <p:cNvCxnSpPr>
              <a:cxnSpLocks noChangeShapeType="1"/>
            </p:cNvCxnSpPr>
            <p:nvPr/>
          </p:nvCxnSpPr>
          <p:spPr bwMode="auto">
            <a:xfrm>
              <a:off x="5028" y="4410"/>
              <a:ext cx="0" cy="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2" name="AutoShape 12"/>
            <p:cNvCxnSpPr>
              <a:cxnSpLocks noChangeShapeType="1"/>
            </p:cNvCxnSpPr>
            <p:nvPr/>
          </p:nvCxnSpPr>
          <p:spPr bwMode="auto">
            <a:xfrm>
              <a:off x="4173" y="4566"/>
              <a:ext cx="17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3" name="AutoShape 13"/>
            <p:cNvCxnSpPr>
              <a:cxnSpLocks noChangeShapeType="1"/>
            </p:cNvCxnSpPr>
            <p:nvPr/>
          </p:nvCxnSpPr>
          <p:spPr bwMode="auto">
            <a:xfrm>
              <a:off x="4173" y="4566"/>
              <a:ext cx="0" cy="2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4" name="AutoShape 14"/>
            <p:cNvCxnSpPr>
              <a:cxnSpLocks noChangeShapeType="1"/>
            </p:cNvCxnSpPr>
            <p:nvPr/>
          </p:nvCxnSpPr>
          <p:spPr bwMode="auto">
            <a:xfrm>
              <a:off x="5958" y="4566"/>
              <a:ext cx="0" cy="2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5" name="AutoShape 15"/>
            <p:cNvCxnSpPr>
              <a:cxnSpLocks noChangeShapeType="1"/>
            </p:cNvCxnSpPr>
            <p:nvPr/>
          </p:nvCxnSpPr>
          <p:spPr bwMode="auto">
            <a:xfrm>
              <a:off x="5958" y="5520"/>
              <a:ext cx="0" cy="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6" name="AutoShape 16"/>
            <p:cNvCxnSpPr>
              <a:cxnSpLocks noChangeShapeType="1"/>
            </p:cNvCxnSpPr>
            <p:nvPr/>
          </p:nvCxnSpPr>
          <p:spPr bwMode="auto">
            <a:xfrm flipH="1">
              <a:off x="4173" y="5706"/>
              <a:ext cx="17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7" name="AutoShape 17"/>
            <p:cNvCxnSpPr>
              <a:cxnSpLocks noChangeShapeType="1"/>
            </p:cNvCxnSpPr>
            <p:nvPr/>
          </p:nvCxnSpPr>
          <p:spPr bwMode="auto">
            <a:xfrm>
              <a:off x="4173" y="5706"/>
              <a:ext cx="0" cy="2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A9989-286B-22BE-31E9-481344BD3092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59143D52-E3D4-7911-414B-6F7FFD27739F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B3980853-E964-71FE-40B3-95EB0FC24C5D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673F7CFA-8F18-2FE8-0496-D5B7E49A6227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30493B6E-C149-7827-C1DF-9BA825F7F4F8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666750"/>
            <a:ext cx="6172200" cy="41743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100" b="1" dirty="0"/>
              <a:t>Turn-key Project</a:t>
            </a:r>
          </a:p>
          <a:p>
            <a:pPr>
              <a:buNone/>
            </a:pPr>
            <a:endParaRPr lang="en-US" sz="2100" b="1" dirty="0"/>
          </a:p>
          <a:p>
            <a:pPr algn="ctr"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650" dirty="0"/>
          </a:p>
          <a:p>
            <a:pPr>
              <a:buNone/>
            </a:pPr>
            <a:endParaRPr lang="en-US" sz="1650" dirty="0"/>
          </a:p>
          <a:p>
            <a:pPr marL="0" indent="0">
              <a:buNone/>
            </a:pPr>
            <a:r>
              <a:rPr lang="en-US" sz="1800" dirty="0" err="1"/>
              <a:t>Ciri-ciri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putar</a:t>
            </a:r>
            <a:r>
              <a:rPr lang="en-US" sz="1800" dirty="0"/>
              <a:t> </a:t>
            </a:r>
            <a:r>
              <a:rPr lang="en-US" sz="1800" dirty="0" err="1"/>
              <a:t>kunci</a:t>
            </a:r>
            <a:r>
              <a:rPr lang="en-US" sz="1800" dirty="0"/>
              <a:t>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dirty="0" err="1"/>
              <a:t>konsultan-kontraktornya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perencana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pelaksana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:</a:t>
            </a:r>
          </a:p>
          <a:p>
            <a:pPr lvl="0"/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yang </a:t>
            </a:r>
            <a:r>
              <a:rPr lang="en-US" sz="1800" dirty="0" err="1"/>
              <a:t>bertanggung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perencanaan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konstruksi</a:t>
            </a:r>
            <a:endParaRPr lang="en-US" sz="1800" dirty="0"/>
          </a:p>
          <a:p>
            <a:pPr lvl="0"/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keterlibatan</a:t>
            </a:r>
            <a:r>
              <a:rPr lang="en-US" sz="1800" dirty="0"/>
              <a:t> </a:t>
            </a:r>
            <a:r>
              <a:rPr lang="en-US" sz="1800" dirty="0" err="1"/>
              <a:t>subkontraktor-subkontraktor</a:t>
            </a:r>
            <a:r>
              <a:rPr lang="en-US" sz="1800" dirty="0"/>
              <a:t> </a:t>
            </a:r>
            <a:r>
              <a:rPr lang="en-US" sz="1800" dirty="0" err="1"/>
              <a:t>spesialis</a:t>
            </a:r>
            <a:endParaRPr lang="en-US" sz="1800" dirty="0"/>
          </a:p>
          <a:p>
            <a:pPr lvl="0"/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kontrak</a:t>
            </a:r>
            <a:r>
              <a:rPr lang="en-US" sz="1800" dirty="0"/>
              <a:t> yang </a:t>
            </a:r>
            <a:r>
              <a:rPr lang="en-US" sz="1800" dirty="0" err="1"/>
              <a:t>diterapkan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: </a:t>
            </a:r>
            <a:r>
              <a:rPr lang="en-US" sz="1800" dirty="0" err="1"/>
              <a:t>harga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endParaRPr lang="en-US" sz="1800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210" name="Object 66"/>
          <p:cNvGraphicFramePr>
            <a:graphicFrameLocks noChangeAspect="1"/>
          </p:cNvGraphicFramePr>
          <p:nvPr/>
        </p:nvGraphicFramePr>
        <p:xfrm>
          <a:off x="2628900" y="571500"/>
          <a:ext cx="437605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565095" imgH="2848739" progId="Word.Document.12">
                  <p:embed/>
                </p:oleObj>
              </mc:Choice>
              <mc:Fallback>
                <p:oleObj name="Document" r:id="rId2" imgW="4565095" imgH="2848739" progId="Word.Document.12">
                  <p:embed/>
                  <p:pic>
                    <p:nvPicPr>
                      <p:cNvPr id="621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71500"/>
                        <a:ext cx="4376057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EA722F-2479-C70E-2A89-ADD815DBA833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96C9FF75-0D63-5D41-DC5C-537824058733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09839D01-2E1A-0661-6ECD-DE5E7FD2DC0B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B0CF337F-9F71-C780-4859-8444CB6F0835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C5B21077-A559-302D-6F78-D34BBBBB17EE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Struktur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dimaksudkan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, </a:t>
            </a:r>
            <a:r>
              <a:rPr lang="en-US" sz="1800" dirty="0" err="1"/>
              <a:t>hirarki</a:t>
            </a:r>
            <a:r>
              <a:rPr lang="en-US" sz="1800" dirty="0"/>
              <a:t>, </a:t>
            </a:r>
            <a:r>
              <a:rPr lang="en-US" sz="1800" dirty="0" err="1"/>
              <a:t>wewenang</a:t>
            </a:r>
            <a:r>
              <a:rPr lang="en-US" sz="1800" dirty="0"/>
              <a:t>, </a:t>
            </a:r>
            <a:r>
              <a:rPr lang="en-US" sz="1800" dirty="0" err="1"/>
              <a:t>tugas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macam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yang paling </a:t>
            </a:r>
            <a:r>
              <a:rPr lang="en-US" sz="1800" dirty="0" err="1"/>
              <a:t>dikenal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. </a:t>
            </a:r>
            <a:r>
              <a:rPr lang="en-US" sz="1800"/>
              <a:t>Bentuk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lain yang </a:t>
            </a:r>
            <a:r>
              <a:rPr lang="en-US" sz="1800" dirty="0" err="1"/>
              <a:t>dikenal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yang </a:t>
            </a:r>
            <a:r>
              <a:rPr lang="en-US" sz="1800" dirty="0" err="1"/>
              <a:t>berorientasi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yang </a:t>
            </a:r>
            <a:r>
              <a:rPr lang="en-US" sz="1800" dirty="0" err="1"/>
              <a:t>berorientasi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. </a:t>
            </a:r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58644D-27D2-55B7-5E3C-0C8AAFBC04A7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FDEE7F4F-D450-8901-278E-3EC60343BCA0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A87FC6DB-4D0D-332F-8E20-61F6DC3E5332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5A67F9A3-8EFA-100F-9679-52C7E721227A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7A42D7E0-BD7F-B50B-1222-B35C27D2EF61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66750"/>
            <a:ext cx="7162800" cy="41743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950" b="1" dirty="0" err="1"/>
              <a:t>Proyek</a:t>
            </a:r>
            <a:r>
              <a:rPr lang="en-US" sz="1950" b="1" dirty="0"/>
              <a:t> yang </a:t>
            </a:r>
            <a:r>
              <a:rPr lang="en-US" sz="1950" b="1" dirty="0" err="1"/>
              <a:t>memisahkan</a:t>
            </a:r>
            <a:r>
              <a:rPr lang="en-US" sz="1950" b="1" dirty="0"/>
              <a:t> </a:t>
            </a:r>
            <a:r>
              <a:rPr lang="en-US" sz="1950" b="1" dirty="0" err="1"/>
              <a:t>kegiatan</a:t>
            </a:r>
            <a:r>
              <a:rPr lang="en-US" sz="1950" b="1" dirty="0"/>
              <a:t> </a:t>
            </a:r>
            <a:r>
              <a:rPr lang="en-US" sz="1950" b="1" dirty="0" err="1"/>
              <a:t>perencanaan</a:t>
            </a:r>
            <a:r>
              <a:rPr lang="en-US" sz="1950" b="1" dirty="0"/>
              <a:t> </a:t>
            </a:r>
            <a:r>
              <a:rPr lang="en-US" sz="1950" b="1" dirty="0" err="1"/>
              <a:t>dengan</a:t>
            </a:r>
            <a:r>
              <a:rPr lang="en-US" sz="1950" b="1" dirty="0"/>
              <a:t> </a:t>
            </a:r>
            <a:r>
              <a:rPr lang="en-US" sz="1950" b="1" dirty="0" err="1"/>
              <a:t>kegiatan</a:t>
            </a:r>
            <a:r>
              <a:rPr lang="en-US" sz="1950" b="1" dirty="0"/>
              <a:t> </a:t>
            </a:r>
            <a:r>
              <a:rPr lang="en-US" sz="1950" b="1" dirty="0" err="1"/>
              <a:t>pengawasan</a:t>
            </a:r>
            <a:r>
              <a:rPr lang="en-US" sz="1950" b="1" dirty="0"/>
              <a:t> </a:t>
            </a:r>
            <a:r>
              <a:rPr lang="en-US" sz="1950" b="1" dirty="0" err="1"/>
              <a:t>pelaksanaan</a:t>
            </a:r>
            <a:r>
              <a:rPr lang="en-US" sz="1950" b="1" dirty="0"/>
              <a:t> </a:t>
            </a:r>
            <a:r>
              <a:rPr lang="en-US" sz="1950" b="1" dirty="0" err="1"/>
              <a:t>proyek</a:t>
            </a:r>
            <a:endParaRPr lang="en-US" sz="1950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 algn="ctr"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950" dirty="0"/>
              <a:t>Ciri-</a:t>
            </a:r>
            <a:r>
              <a:rPr lang="en-US" sz="1950" dirty="0" err="1"/>
              <a:t>cirinya</a:t>
            </a:r>
            <a:r>
              <a:rPr lang="en-US" sz="1950" dirty="0"/>
              <a:t> :</a:t>
            </a:r>
          </a:p>
          <a:p>
            <a:pPr lvl="0"/>
            <a:r>
              <a:rPr lang="en-US" sz="1950" dirty="0" err="1"/>
              <a:t>Pihak</a:t>
            </a:r>
            <a:r>
              <a:rPr lang="en-US" sz="1950" dirty="0"/>
              <a:t> yang </a:t>
            </a:r>
            <a:r>
              <a:rPr lang="en-US" sz="1950" dirty="0" err="1"/>
              <a:t>bertanggung</a:t>
            </a:r>
            <a:r>
              <a:rPr lang="en-US" sz="1950" dirty="0"/>
              <a:t> </a:t>
            </a:r>
            <a:r>
              <a:rPr lang="en-US" sz="1950" dirty="0" err="1"/>
              <a:t>jawab</a:t>
            </a:r>
            <a:r>
              <a:rPr lang="en-US" sz="1950" dirty="0"/>
              <a:t> </a:t>
            </a:r>
            <a:r>
              <a:rPr lang="en-US" sz="1950" dirty="0" err="1"/>
              <a:t>terhadap</a:t>
            </a:r>
            <a:r>
              <a:rPr lang="en-US" sz="1950" dirty="0"/>
              <a:t> </a:t>
            </a:r>
            <a:r>
              <a:rPr lang="en-US" sz="1950" dirty="0" err="1"/>
              <a:t>kegiatan</a:t>
            </a:r>
            <a:r>
              <a:rPr lang="en-US" sz="1950" dirty="0"/>
              <a:t> </a:t>
            </a:r>
            <a:r>
              <a:rPr lang="en-US" sz="1950" dirty="0" err="1"/>
              <a:t>perencanaan</a:t>
            </a:r>
            <a:r>
              <a:rPr lang="en-US" sz="1950" dirty="0"/>
              <a:t> </a:t>
            </a:r>
            <a:r>
              <a:rPr lang="en-US" sz="1950" dirty="0" err="1"/>
              <a:t>berbeda</a:t>
            </a:r>
            <a:r>
              <a:rPr lang="en-US" sz="1950" dirty="0"/>
              <a:t> </a:t>
            </a:r>
            <a:r>
              <a:rPr lang="en-US" sz="1950" dirty="0" err="1"/>
              <a:t>dengan</a:t>
            </a:r>
            <a:r>
              <a:rPr lang="en-US" sz="1950" dirty="0"/>
              <a:t> </a:t>
            </a:r>
            <a:r>
              <a:rPr lang="en-US" sz="1950" dirty="0" err="1"/>
              <a:t>pihak</a:t>
            </a:r>
            <a:r>
              <a:rPr lang="en-US" sz="1950" dirty="0"/>
              <a:t> yang </a:t>
            </a:r>
            <a:r>
              <a:rPr lang="en-US" sz="1950" dirty="0" err="1"/>
              <a:t>bertanggung</a:t>
            </a:r>
            <a:r>
              <a:rPr lang="en-US" sz="1950" dirty="0"/>
              <a:t> </a:t>
            </a:r>
            <a:r>
              <a:rPr lang="en-US" sz="1950" dirty="0" err="1"/>
              <a:t>jawab</a:t>
            </a:r>
            <a:r>
              <a:rPr lang="en-US" sz="1950" dirty="0"/>
              <a:t> </a:t>
            </a:r>
            <a:r>
              <a:rPr lang="en-US" sz="1950" dirty="0" err="1"/>
              <a:t>terhadap</a:t>
            </a:r>
            <a:r>
              <a:rPr lang="en-US" sz="1950" dirty="0"/>
              <a:t> </a:t>
            </a:r>
            <a:r>
              <a:rPr lang="en-US" sz="1950" dirty="0" err="1"/>
              <a:t>pengawasan</a:t>
            </a:r>
            <a:endParaRPr lang="en-US" sz="1950" dirty="0"/>
          </a:p>
          <a:p>
            <a:pPr lvl="0"/>
            <a:r>
              <a:rPr lang="en-US" sz="1950" dirty="0" err="1"/>
              <a:t>Jenis</a:t>
            </a:r>
            <a:r>
              <a:rPr lang="en-US" sz="1950" dirty="0"/>
              <a:t> </a:t>
            </a:r>
            <a:r>
              <a:rPr lang="en-US" sz="1950" dirty="0" err="1"/>
              <a:t>kontrak</a:t>
            </a:r>
            <a:r>
              <a:rPr lang="en-US" sz="1950" dirty="0"/>
              <a:t> yang </a:t>
            </a:r>
            <a:r>
              <a:rPr lang="en-US" sz="1950" dirty="0" err="1"/>
              <a:t>diterapkan</a:t>
            </a:r>
            <a:r>
              <a:rPr lang="en-US" sz="1950" dirty="0"/>
              <a:t> </a:t>
            </a:r>
            <a:r>
              <a:rPr lang="en-US" sz="1950" dirty="0" err="1"/>
              <a:t>pada</a:t>
            </a:r>
            <a:r>
              <a:rPr lang="en-US" sz="1950" dirty="0"/>
              <a:t> </a:t>
            </a:r>
            <a:r>
              <a:rPr lang="en-US" sz="1950" dirty="0" err="1"/>
              <a:t>bentuk</a:t>
            </a:r>
            <a:r>
              <a:rPr lang="en-US" sz="1950" dirty="0"/>
              <a:t> </a:t>
            </a:r>
            <a:r>
              <a:rPr lang="en-US" sz="1950" dirty="0" err="1"/>
              <a:t>organisasi</a:t>
            </a:r>
            <a:r>
              <a:rPr lang="en-US" sz="1950" dirty="0"/>
              <a:t> </a:t>
            </a:r>
            <a:r>
              <a:rPr lang="en-US" sz="1950" dirty="0" err="1"/>
              <a:t>seperti</a:t>
            </a:r>
            <a:r>
              <a:rPr lang="en-US" sz="1950" dirty="0"/>
              <a:t> </a:t>
            </a:r>
            <a:r>
              <a:rPr lang="en-US" sz="1950" dirty="0" err="1"/>
              <a:t>ini</a:t>
            </a:r>
            <a:r>
              <a:rPr lang="en-US" sz="1950" dirty="0"/>
              <a:t> </a:t>
            </a:r>
            <a:r>
              <a:rPr lang="en-US" sz="1950" dirty="0" err="1"/>
              <a:t>adalah</a:t>
            </a:r>
            <a:r>
              <a:rPr lang="en-US" sz="1950" dirty="0"/>
              <a:t> : </a:t>
            </a:r>
            <a:r>
              <a:rPr lang="en-US" sz="1950" dirty="0" err="1"/>
              <a:t>harga</a:t>
            </a:r>
            <a:r>
              <a:rPr lang="en-US" sz="1950" dirty="0"/>
              <a:t> </a:t>
            </a:r>
            <a:r>
              <a:rPr lang="en-US" sz="1950" dirty="0" err="1"/>
              <a:t>tetap</a:t>
            </a:r>
            <a:r>
              <a:rPr lang="en-US" sz="1950" dirty="0"/>
              <a:t> 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1714500" y="926307"/>
          <a:ext cx="4601316" cy="244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934089" imgH="2084426" progId="Word.Document.12">
                  <p:embed/>
                </p:oleObj>
              </mc:Choice>
              <mc:Fallback>
                <p:oleObj name="Document" r:id="rId2" imgW="3934089" imgH="2084426" progId="Word.Document.12">
                  <p:embed/>
                  <p:pic>
                    <p:nvPicPr>
                      <p:cNvPr id="71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926307"/>
                        <a:ext cx="4601316" cy="2445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793A1-AA9D-BF87-D6E5-5553A1526258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2BA2173C-7A39-40D8-2C32-29CE2015FC2D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215DF843-903C-5E99-8843-43AF80075CC1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AB2FB558-EB83-7230-17D3-2F075E7D17D1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A83707D0-0CA3-91D6-8158-D7569F71DE6A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742950"/>
            <a:ext cx="6172200" cy="38830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950" b="1" dirty="0" err="1"/>
              <a:t>Proyek</a:t>
            </a:r>
            <a:r>
              <a:rPr lang="en-US" sz="1950" b="1" dirty="0"/>
              <a:t> yang </a:t>
            </a:r>
            <a:r>
              <a:rPr lang="en-US" sz="1950" b="1" dirty="0" err="1"/>
              <a:t>menggunakan</a:t>
            </a:r>
            <a:r>
              <a:rPr lang="en-US" sz="1950" b="1" dirty="0"/>
              <a:t> </a:t>
            </a:r>
            <a:r>
              <a:rPr lang="en-US" sz="1950" b="1" dirty="0" err="1"/>
              <a:t>konsultan</a:t>
            </a:r>
            <a:r>
              <a:rPr lang="en-US" sz="1950" b="1" dirty="0"/>
              <a:t> </a:t>
            </a:r>
            <a:r>
              <a:rPr lang="en-US" sz="1950" b="1" dirty="0" err="1"/>
              <a:t>manajemen</a:t>
            </a:r>
            <a:r>
              <a:rPr lang="en-US" sz="1950" b="1" dirty="0"/>
              <a:t> </a:t>
            </a:r>
            <a:r>
              <a:rPr lang="en-US" sz="1950" b="1" dirty="0" err="1"/>
              <a:t>sebagai</a:t>
            </a:r>
            <a:r>
              <a:rPr lang="en-US" sz="1950" b="1" dirty="0"/>
              <a:t> </a:t>
            </a:r>
            <a:r>
              <a:rPr lang="en-US" sz="1950" b="1" dirty="0" err="1"/>
              <a:t>manajer</a:t>
            </a:r>
            <a:r>
              <a:rPr lang="en-US" sz="1950" b="1" dirty="0"/>
              <a:t> </a:t>
            </a:r>
            <a:r>
              <a:rPr lang="en-US" sz="1950" b="1" dirty="0" err="1"/>
              <a:t>konstruksi</a:t>
            </a:r>
            <a:r>
              <a:rPr lang="en-US" sz="1950" b="1" dirty="0"/>
              <a:t> (</a:t>
            </a:r>
            <a:r>
              <a:rPr lang="en-US" sz="1950" b="1" i="1" dirty="0"/>
              <a:t>construction manager</a:t>
            </a:r>
            <a:r>
              <a:rPr lang="en-US" sz="1950" b="1" dirty="0"/>
              <a:t>)</a:t>
            </a:r>
            <a:endParaRPr lang="en-US" sz="1950" dirty="0"/>
          </a:p>
          <a:p>
            <a:pPr>
              <a:buNone/>
            </a:pPr>
            <a:r>
              <a:rPr lang="en-US" sz="1350" b="1" dirty="0"/>
              <a:t> </a:t>
            </a:r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 algn="ctr"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650" dirty="0"/>
          </a:p>
          <a:p>
            <a:pPr>
              <a:buNone/>
            </a:pPr>
            <a:endParaRPr lang="en-US" sz="1650" dirty="0"/>
          </a:p>
          <a:p>
            <a:pPr>
              <a:buNone/>
            </a:pPr>
            <a:r>
              <a:rPr lang="en-US" sz="1950" dirty="0" err="1"/>
              <a:t>Ciri-cirinya</a:t>
            </a:r>
            <a:r>
              <a:rPr lang="en-US" sz="1950" dirty="0"/>
              <a:t> :</a:t>
            </a:r>
          </a:p>
          <a:p>
            <a:pPr lvl="0"/>
            <a:r>
              <a:rPr lang="en-US" sz="1950" dirty="0" err="1"/>
              <a:t>Manajer</a:t>
            </a:r>
            <a:r>
              <a:rPr lang="en-US" sz="1950" dirty="0"/>
              <a:t> </a:t>
            </a:r>
            <a:r>
              <a:rPr lang="en-US" sz="1950" dirty="0" err="1"/>
              <a:t>konstruksi</a:t>
            </a:r>
            <a:r>
              <a:rPr lang="en-US" sz="1950" dirty="0"/>
              <a:t> </a:t>
            </a:r>
            <a:r>
              <a:rPr lang="en-US" sz="1950" dirty="0" err="1"/>
              <a:t>umumnya</a:t>
            </a:r>
            <a:r>
              <a:rPr lang="en-US" sz="1950" dirty="0"/>
              <a:t> </a:t>
            </a:r>
            <a:r>
              <a:rPr lang="en-US" sz="1950" dirty="0" err="1"/>
              <a:t>bertindak</a:t>
            </a:r>
            <a:r>
              <a:rPr lang="en-US" sz="1950" dirty="0"/>
              <a:t> </a:t>
            </a:r>
            <a:r>
              <a:rPr lang="en-US" sz="1950" dirty="0" err="1"/>
              <a:t>sebagai</a:t>
            </a:r>
            <a:r>
              <a:rPr lang="en-US" sz="1950" dirty="0"/>
              <a:t> </a:t>
            </a:r>
            <a:r>
              <a:rPr lang="en-US" sz="1950" dirty="0" err="1"/>
              <a:t>wakil</a:t>
            </a:r>
            <a:r>
              <a:rPr lang="en-US" sz="1950" dirty="0"/>
              <a:t> </a:t>
            </a:r>
            <a:r>
              <a:rPr lang="en-US" sz="1950" dirty="0" err="1"/>
              <a:t>dari</a:t>
            </a:r>
            <a:r>
              <a:rPr lang="en-US" sz="1950" dirty="0"/>
              <a:t> </a:t>
            </a:r>
            <a:r>
              <a:rPr lang="en-US" sz="1950" dirty="0" err="1"/>
              <a:t>pemilik</a:t>
            </a:r>
            <a:endParaRPr lang="en-US" sz="1950" dirty="0"/>
          </a:p>
          <a:p>
            <a:pPr lvl="0"/>
            <a:r>
              <a:rPr lang="en-US" sz="1950" dirty="0"/>
              <a:t>Tim </a:t>
            </a:r>
            <a:r>
              <a:rPr lang="en-US" sz="1950" dirty="0" err="1"/>
              <a:t>tiga</a:t>
            </a:r>
            <a:r>
              <a:rPr lang="en-US" sz="1950" dirty="0"/>
              <a:t> </a:t>
            </a:r>
            <a:r>
              <a:rPr lang="en-US" sz="1950" dirty="0" err="1"/>
              <a:t>kelompok</a:t>
            </a:r>
            <a:r>
              <a:rPr lang="en-US" sz="1950" dirty="0"/>
              <a:t> </a:t>
            </a:r>
            <a:r>
              <a:rPr lang="en-US" sz="1950" dirty="0" err="1"/>
              <a:t>terdiri</a:t>
            </a:r>
            <a:r>
              <a:rPr lang="en-US" sz="1950" dirty="0"/>
              <a:t> </a:t>
            </a:r>
            <a:r>
              <a:rPr lang="en-US" sz="1950" dirty="0" err="1"/>
              <a:t>dari</a:t>
            </a:r>
            <a:r>
              <a:rPr lang="en-US" sz="1950" dirty="0"/>
              <a:t> </a:t>
            </a:r>
            <a:r>
              <a:rPr lang="en-US" sz="1950" dirty="0" err="1"/>
              <a:t>pemilik</a:t>
            </a:r>
            <a:r>
              <a:rPr lang="en-US" sz="1950" dirty="0"/>
              <a:t>, </a:t>
            </a:r>
            <a:r>
              <a:rPr lang="en-US" sz="1950" dirty="0" err="1"/>
              <a:t>manajer</a:t>
            </a:r>
            <a:r>
              <a:rPr lang="en-US" sz="1950" dirty="0"/>
              <a:t> </a:t>
            </a:r>
            <a:r>
              <a:rPr lang="en-US" sz="1950" dirty="0" err="1"/>
              <a:t>konstruksi</a:t>
            </a:r>
            <a:r>
              <a:rPr lang="en-US" sz="1950" dirty="0"/>
              <a:t>, </a:t>
            </a:r>
            <a:r>
              <a:rPr lang="en-US" sz="1950" dirty="0" err="1"/>
              <a:t>perencana</a:t>
            </a:r>
            <a:r>
              <a:rPr lang="en-US" sz="1950" dirty="0"/>
              <a:t>, </a:t>
            </a:r>
            <a:r>
              <a:rPr lang="en-US" sz="1950" dirty="0" err="1"/>
              <a:t>dan</a:t>
            </a:r>
            <a:r>
              <a:rPr lang="en-US" sz="1950" dirty="0"/>
              <a:t> </a:t>
            </a:r>
            <a:r>
              <a:rPr lang="en-US" sz="1950" dirty="0" err="1"/>
              <a:t>kontraktor</a:t>
            </a:r>
            <a:endParaRPr lang="en-US" sz="1950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391892" y="1073944"/>
          <a:ext cx="6437658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67047" imgH="2209175" progId="Word.Document.12">
                  <p:embed/>
                </p:oleObj>
              </mc:Choice>
              <mc:Fallback>
                <p:oleObj name="Document" r:id="rId2" imgW="5467047" imgH="2209175" progId="Word.Document.12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892" y="1073944"/>
                        <a:ext cx="6437658" cy="2583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8FCD5B-FDA9-921B-15E1-61DF5820E013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C3DD7B9E-81D2-1ADE-7E09-B3B83CD37274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C5D6B03E-FAAB-A609-9184-4ECE408ED983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1EEE408C-6C6A-166F-E5AF-F75FB0E7571E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602ACFDD-156A-22D1-D7AA-D148F907607F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19" y="452951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Keuntungan-Kerugian</a:t>
            </a:r>
            <a:r>
              <a:rPr lang="en-US" sz="2400" b="1" dirty="0"/>
              <a:t> </a:t>
            </a:r>
            <a:r>
              <a:rPr lang="en-US" sz="2400" b="1" dirty="0" err="1"/>
              <a:t>Jenis-Jenis</a:t>
            </a:r>
            <a:r>
              <a:rPr lang="en-US" sz="2400" b="1" dirty="0"/>
              <a:t> </a:t>
            </a:r>
            <a:r>
              <a:rPr lang="en-US" sz="2400" b="1" dirty="0" err="1"/>
              <a:t>Struktur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Proyek</a:t>
            </a:r>
            <a:r>
              <a:rPr lang="en-US" sz="2400" b="1" dirty="0"/>
              <a:t> </a:t>
            </a:r>
            <a:r>
              <a:rPr lang="en-US" sz="2400" b="1" dirty="0" err="1"/>
              <a:t>Konstruksi</a:t>
            </a:r>
            <a:endParaRPr lang="en-US" sz="2400" b="1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371600" y="1425018"/>
          <a:ext cx="6230053" cy="331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42658" imgH="3915403" progId="Word.Document.12">
                  <p:embed/>
                </p:oleObj>
              </mc:Choice>
              <mc:Fallback>
                <p:oleObj name="Document" r:id="rId2" imgW="9742658" imgH="3915403" progId="Word.Document.12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5018"/>
                        <a:ext cx="6230053" cy="331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D5D3D3-2165-7CB5-E73D-8E679BAD1744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B42488A0-B104-AB71-34F6-FA504329CB06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" name="矩形 33">
              <a:extLst>
                <a:ext uri="{FF2B5EF4-FFF2-40B4-BE49-F238E27FC236}">
                  <a16:creationId xmlns:a16="http://schemas.microsoft.com/office/drawing/2014/main" id="{0123432C-0795-0C3A-9373-F4786C8ABE3C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4">
              <a:extLst>
                <a:ext uri="{FF2B5EF4-FFF2-40B4-BE49-F238E27FC236}">
                  <a16:creationId xmlns:a16="http://schemas.microsoft.com/office/drawing/2014/main" id="{8C408D11-EA71-64C5-B854-C11156A4D5C1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AB9032E-E73F-31AC-A28F-E4813B45C4B1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279746" y="742950"/>
          <a:ext cx="6605731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742658" imgH="3359499" progId="Word.Document.12">
                  <p:embed/>
                </p:oleObj>
              </mc:Choice>
              <mc:Fallback>
                <p:oleObj name="Document" r:id="rId3" imgW="9742658" imgH="3359499" progId="Word.Document.12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746" y="742950"/>
                        <a:ext cx="6605731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CA0FDA-AD93-8046-DF4B-15930BF9632C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8269E09B-199E-40CA-8518-80371361CD15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" name="矩形 33">
              <a:extLst>
                <a:ext uri="{FF2B5EF4-FFF2-40B4-BE49-F238E27FC236}">
                  <a16:creationId xmlns:a16="http://schemas.microsoft.com/office/drawing/2014/main" id="{8B00B8F0-A529-DEAB-75B2-509145DAB43C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4">
              <a:extLst>
                <a:ext uri="{FF2B5EF4-FFF2-40B4-BE49-F238E27FC236}">
                  <a16:creationId xmlns:a16="http://schemas.microsoft.com/office/drawing/2014/main" id="{1F522553-A6C2-D14D-602E-E216E92410EC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5A8AA34-5CB4-046C-1AA2-1A14055BF834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7937"/>
              </p:ext>
            </p:extLst>
          </p:nvPr>
        </p:nvGraphicFramePr>
        <p:xfrm>
          <a:off x="1257300" y="614765"/>
          <a:ext cx="6629400" cy="437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42658" imgH="6108834" progId="Word.Document.12">
                  <p:embed/>
                </p:oleObj>
              </mc:Choice>
              <mc:Fallback>
                <p:oleObj name="Document" r:id="rId2" imgW="9742658" imgH="6108834" progId="Word.Document.12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14765"/>
                        <a:ext cx="6629400" cy="437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6B483D-26B1-0A31-1F7F-5A1E9091FA1E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5EDCE4ED-6C61-2093-A834-81AEF70EF9DD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" name="矩形 33">
              <a:extLst>
                <a:ext uri="{FF2B5EF4-FFF2-40B4-BE49-F238E27FC236}">
                  <a16:creationId xmlns:a16="http://schemas.microsoft.com/office/drawing/2014/main" id="{1FB30788-CD0C-F832-7758-616224ECEB5F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4">
              <a:extLst>
                <a:ext uri="{FF2B5EF4-FFF2-40B4-BE49-F238E27FC236}">
                  <a16:creationId xmlns:a16="http://schemas.microsoft.com/office/drawing/2014/main" id="{6A32DAA3-1BFD-FB9B-2DDF-D7C846DAAC5D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703C3A0-FE1F-7E09-8F90-E6364DC41DB6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367327" y="800100"/>
          <a:ext cx="652379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42658" imgH="4342662" progId="Word.Document.12">
                  <p:embed/>
                </p:oleObj>
              </mc:Choice>
              <mc:Fallback>
                <p:oleObj name="Document" r:id="rId2" imgW="9742658" imgH="4342662" progId="Word.Document.12">
                  <p:embed/>
                  <p:pic>
                    <p:nvPicPr>
                      <p:cNvPr id="36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327" y="800100"/>
                        <a:ext cx="652379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44732-5B69-DE5F-88E1-EFF13A64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9C740E-6DA9-4633-7DFC-B7669CE2F6D2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E609BCDD-4F98-1C23-7B20-3D6F766A9066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" name="矩形 33">
              <a:extLst>
                <a:ext uri="{FF2B5EF4-FFF2-40B4-BE49-F238E27FC236}">
                  <a16:creationId xmlns:a16="http://schemas.microsoft.com/office/drawing/2014/main" id="{59AD8AF4-4BC7-F093-4F30-92A9CB051A74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4">
              <a:extLst>
                <a:ext uri="{FF2B5EF4-FFF2-40B4-BE49-F238E27FC236}">
                  <a16:creationId xmlns:a16="http://schemas.microsoft.com/office/drawing/2014/main" id="{7A7D2C45-B2A2-CAC4-C3A1-27584D0B5DAC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09A5CAF-0433-D869-2977-94288FF64F1A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248CF2-F11A-0B44-E2F8-A55B08A69BF9}"/>
              </a:ext>
            </a:extLst>
          </p:cNvPr>
          <p:cNvSpPr txBox="1"/>
          <p:nvPr/>
        </p:nvSpPr>
        <p:spPr>
          <a:xfrm>
            <a:off x="838200" y="737156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TUGAS MODUL 8</a:t>
            </a: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Bentuklah sebuah tim proyek yang terdiri dari 4 – 5 orang, kemudian tentukan pembagian tugas dari masing-masing anggota!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Jelaskan fungsi serta rincian tugas dari masing-masing anggota dari tim proyek anda!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Rancanglah sebuah rencana proyek dan defenisikan hal-hal berikut 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Judul proyek;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Gambaran umum proyek (deskripsi);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Tujuan proyek;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Kebutuhan proyek berdasarkan siklus proyek;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id-ID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Estimasi jadwal, anggaran dan ruang lingkup proyek.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092507"/>
      </p:ext>
    </p:extLst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13659" y="1617595"/>
            <a:ext cx="5904178" cy="2859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35251" y="691297"/>
            <a:ext cx="4803949" cy="3540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6370" y="879068"/>
            <a:ext cx="5904178" cy="2859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05916" y="1182794"/>
            <a:ext cx="7524775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444500" dist="381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4"/>
          <a:stretch/>
        </p:blipFill>
        <p:spPr>
          <a:xfrm>
            <a:off x="1428700" y="1814364"/>
            <a:ext cx="2259743" cy="1294600"/>
          </a:xfrm>
          <a:prstGeom prst="rect">
            <a:avLst/>
          </a:prstGeom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1CD207CA-638F-42D7-BB6F-1D885229BDC3}"/>
              </a:ext>
            </a:extLst>
          </p:cNvPr>
          <p:cNvSpPr txBox="1"/>
          <p:nvPr/>
        </p:nvSpPr>
        <p:spPr>
          <a:xfrm>
            <a:off x="3874579" y="1962639"/>
            <a:ext cx="4337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Terima</a:t>
            </a:r>
            <a:r>
              <a:rPr lang="en-US" altLang="zh-CN" sz="5400" dirty="0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Kasih</a:t>
            </a:r>
            <a:endParaRPr lang="zh-CN" altLang="en-US" sz="5400" dirty="0">
              <a:solidFill>
                <a:schemeClr val="accent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4" name="文本框 35">
            <a:extLst>
              <a:ext uri="{FF2B5EF4-FFF2-40B4-BE49-F238E27FC236}">
                <a16:creationId xmlns:a16="http://schemas.microsoft.com/office/drawing/2014/main" id="{864B70D8-050B-4183-90D7-19536D77D5D7}"/>
              </a:ext>
            </a:extLst>
          </p:cNvPr>
          <p:cNvSpPr txBox="1"/>
          <p:nvPr/>
        </p:nvSpPr>
        <p:spPr>
          <a:xfrm>
            <a:off x="3907944" y="15811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2024</a:t>
            </a:r>
            <a:endParaRPr lang="zh-CN" altLang="en-US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7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5" grpId="0" animBg="1"/>
      <p:bldP spid="6" grpId="0" animBg="1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599D5D-A8FF-BE36-014D-529425584DB8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5" name="矩形 36">
              <a:extLst>
                <a:ext uri="{FF2B5EF4-FFF2-40B4-BE49-F238E27FC236}">
                  <a16:creationId xmlns:a16="http://schemas.microsoft.com/office/drawing/2014/main" id="{9239E6D1-7952-4E13-D9D6-780E5F7B1D0F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453B6E45-996D-1C2A-F08C-8EE3E2D1E269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5718CF6B-7AF0-69B5-79DD-9F7FEA2F9BC8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078EE840-9F0A-5D1A-AE8B-8403E8CD7276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69692"/>
            <a:ext cx="6172200" cy="77093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Fungsional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183898"/>
            <a:ext cx="6172200" cy="3657207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seringkali</a:t>
            </a:r>
            <a:r>
              <a:rPr lang="en-US" sz="1800" dirty="0"/>
              <a:t>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tradisional</a:t>
            </a:r>
            <a:r>
              <a:rPr lang="en-US" sz="1800" dirty="0"/>
              <a:t>. 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dipecah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dikelompokkan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unit-unit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fungsinya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dijumpai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berhasil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lembaga</a:t>
            </a:r>
            <a:r>
              <a:rPr lang="en-US" sz="1800" dirty="0"/>
              <a:t> yang </a:t>
            </a:r>
            <a:r>
              <a:rPr lang="en-US" sz="1800" dirty="0" err="1"/>
              <a:t>melaksanakan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operasional</a:t>
            </a:r>
            <a:r>
              <a:rPr lang="en-US" sz="1800" dirty="0"/>
              <a:t> </a:t>
            </a:r>
            <a:r>
              <a:rPr lang="en-US" sz="1800" dirty="0" err="1"/>
              <a:t>rutin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relatif</a:t>
            </a:r>
            <a:r>
              <a:rPr lang="en-US" sz="1800" dirty="0"/>
              <a:t> </a:t>
            </a:r>
            <a:r>
              <a:rPr lang="en-US" sz="1800" dirty="0" err="1"/>
              <a:t>stabil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D0FBB4-73CC-4257-E9DE-36A5A84A41C0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597582A7-D7E6-B404-3D08-D467582FAB04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E271C0DA-6593-AFBD-04FD-4B775216CD4F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D84790B1-6630-9214-3A73-D5F6AE3006ED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9826B166-FF1F-FC0E-B675-BAE3F78C77BA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66750"/>
            <a:ext cx="7086600" cy="3959299"/>
          </a:xfrm>
        </p:spPr>
        <p:txBody>
          <a:bodyPr>
            <a:normAutofit/>
          </a:bodyPr>
          <a:lstStyle/>
          <a:p>
            <a:pPr marL="0" indent="0">
              <a:spcBef>
                <a:spcPts val="1350"/>
              </a:spcBef>
              <a:buNone/>
            </a:pPr>
            <a:r>
              <a:rPr lang="en-US" sz="1800" dirty="0" err="1"/>
              <a:t>Ciri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piramida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otoritas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hirarki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sifat-sifat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komando</a:t>
            </a:r>
            <a:r>
              <a:rPr lang="en-US" sz="1800" dirty="0"/>
              <a:t> </a:t>
            </a:r>
            <a:r>
              <a:rPr lang="en-US" sz="1800" dirty="0" err="1"/>
              <a:t>tunggal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mana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atasan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wewenang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yang </a:t>
            </a:r>
            <a:r>
              <a:rPr lang="en-US" sz="1800" dirty="0" err="1"/>
              <a:t>jelas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pelaporan</a:t>
            </a:r>
            <a:r>
              <a:rPr lang="en-US" sz="1800" dirty="0"/>
              <a:t>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horizontal </a:t>
            </a:r>
            <a:r>
              <a:rPr lang="en-US" sz="1800" dirty="0" err="1"/>
              <a:t>diatur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, </a:t>
            </a:r>
            <a:r>
              <a:rPr lang="en-US" sz="1800" dirty="0" err="1"/>
              <a:t>kebijakan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petunjuk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Mekanisme</a:t>
            </a:r>
            <a:r>
              <a:rPr lang="en-US" sz="1800" dirty="0"/>
              <a:t> </a:t>
            </a:r>
            <a:r>
              <a:rPr lang="en-US" sz="1800" dirty="0" err="1"/>
              <a:t>koordinasi</a:t>
            </a:r>
            <a:r>
              <a:rPr lang="en-US" sz="1800" dirty="0"/>
              <a:t> </a:t>
            </a:r>
            <a:r>
              <a:rPr lang="en-US" sz="1800" dirty="0" err="1"/>
              <a:t>antarunit</a:t>
            </a:r>
            <a:r>
              <a:rPr lang="en-US" sz="1800" dirty="0"/>
              <a:t>,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diperlukan</a:t>
            </a:r>
            <a:r>
              <a:rPr lang="en-US" sz="1800" dirty="0"/>
              <a:t>,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rapat-rapat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membentuk</a:t>
            </a:r>
            <a:r>
              <a:rPr lang="en-US" sz="1800" dirty="0"/>
              <a:t> </a:t>
            </a:r>
            <a:r>
              <a:rPr lang="en-US" sz="1800" dirty="0" err="1"/>
              <a:t>panitia</a:t>
            </a:r>
            <a:r>
              <a:rPr lang="en-US" sz="1800" dirty="0"/>
              <a:t> </a:t>
            </a:r>
            <a:r>
              <a:rPr lang="en-US" sz="1800" dirty="0" err="1"/>
              <a:t>perwakilan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endParaRPr lang="en-US" sz="1800" dirty="0"/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3AB6EF-2E16-2FCC-658F-548BA167D500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35CC8060-D4ED-93DC-ECDC-0920A7B1F7F1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FDA62C5E-7A9E-9AA6-1F01-A6398AB418AA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8A4A5E98-CFB8-6C41-8954-77D4102B12A7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16F6E82B-21AF-C169-0395-4E66A46D6D4C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42950"/>
            <a:ext cx="7391400" cy="4171950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  <a:buNone/>
            </a:pPr>
            <a:r>
              <a:rPr lang="en-US" sz="1800" dirty="0" err="1"/>
              <a:t>Kelebihan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lain: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Memudahkan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melapor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atasan</a:t>
            </a:r>
            <a:endParaRPr lang="en-US" sz="1800" dirty="0"/>
          </a:p>
          <a:p>
            <a:pPr>
              <a:spcBef>
                <a:spcPts val="1350"/>
              </a:spcBef>
            </a:pP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potensi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keterampilan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keahlian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spesialis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bidangnya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Konsentrasi</a:t>
            </a:r>
            <a:r>
              <a:rPr lang="en-US" sz="1800" dirty="0"/>
              <a:t> </a:t>
            </a:r>
            <a:r>
              <a:rPr lang="en-US" sz="1800" dirty="0" err="1"/>
              <a:t>perhatian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terpusat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sasaran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yang </a:t>
            </a:r>
            <a:r>
              <a:rPr lang="en-US" sz="1800" dirty="0" err="1"/>
              <a:t>bersangkutan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 </a:t>
            </a:r>
            <a:r>
              <a:rPr lang="en-US" sz="1800" dirty="0" err="1"/>
              <a:t>sebgai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yang </a:t>
            </a:r>
            <a:r>
              <a:rPr lang="en-US" sz="1800" dirty="0" err="1"/>
              <a:t>sejenis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berulang-ulang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r>
              <a:rPr lang="en-US" sz="1800" dirty="0" err="1"/>
              <a:t>Memudahkan</a:t>
            </a:r>
            <a:r>
              <a:rPr lang="en-US" sz="1800" dirty="0"/>
              <a:t> </a:t>
            </a:r>
            <a:r>
              <a:rPr lang="en-US" sz="1800" dirty="0" err="1"/>
              <a:t>pengendalian</a:t>
            </a:r>
            <a:r>
              <a:rPr lang="en-US" sz="1800" dirty="0"/>
              <a:t> </a:t>
            </a:r>
            <a:r>
              <a:rPr lang="en-US" sz="1800" dirty="0" err="1"/>
              <a:t>kinerja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pengendalian</a:t>
            </a:r>
            <a:r>
              <a:rPr lang="en-US" sz="1800" dirty="0"/>
              <a:t> </a:t>
            </a:r>
            <a:r>
              <a:rPr lang="en-US" sz="1800" dirty="0" err="1"/>
              <a:t>mutu</a:t>
            </a:r>
            <a:r>
              <a:rPr lang="en-US" sz="1800" dirty="0"/>
              <a:t>, </a:t>
            </a:r>
            <a:r>
              <a:rPr lang="en-US" sz="1800" dirty="0" err="1"/>
              <a:t>waktu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.</a:t>
            </a:r>
          </a:p>
          <a:p>
            <a:pPr>
              <a:spcBef>
                <a:spcPts val="1350"/>
              </a:spcBef>
            </a:pPr>
            <a:endParaRPr lang="en-US" sz="1800" dirty="0"/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5C379C-32DB-6F0E-B2FA-A92D9279EF41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A17312C8-4BDB-7C85-5EF2-CEF6EF68ED6F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75C89820-8CE0-F482-36F4-939251FFAE67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44DD301D-B4B5-3373-3288-B15315B8A055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DA1DD22F-9859-A1DC-93F5-5530B5D1F13B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29566"/>
            <a:ext cx="7467600" cy="3896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Kesulitan</a:t>
            </a:r>
            <a:r>
              <a:rPr lang="en-US" sz="1800" dirty="0"/>
              <a:t> yang </a:t>
            </a:r>
            <a:r>
              <a:rPr lang="en-US" sz="1800" dirty="0" err="1"/>
              <a:t>dihadapi</a:t>
            </a:r>
            <a:r>
              <a:rPr lang="en-US" sz="1800" dirty="0"/>
              <a:t> 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lain: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Cenderung</a:t>
            </a:r>
            <a:r>
              <a:rPr lang="en-US" sz="1800" dirty="0"/>
              <a:t> </a:t>
            </a:r>
            <a:r>
              <a:rPr lang="en-US" sz="1800" dirty="0" err="1"/>
              <a:t>memprioritaskan</a:t>
            </a:r>
            <a:r>
              <a:rPr lang="en-US" sz="1800" dirty="0"/>
              <a:t> </a:t>
            </a:r>
            <a:r>
              <a:rPr lang="en-US" sz="1800" dirty="0" err="1"/>
              <a:t>kinerja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keluaran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.  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mengurangi</a:t>
            </a:r>
            <a:r>
              <a:rPr lang="en-US" sz="1800" dirty="0"/>
              <a:t> </a:t>
            </a:r>
            <a:r>
              <a:rPr lang="en-US" sz="1800" dirty="0" err="1"/>
              <a:t>perhatian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menyeluruh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yang </a:t>
            </a:r>
            <a:r>
              <a:rPr lang="en-US" sz="1800" dirty="0" err="1"/>
              <a:t>benar-benar</a:t>
            </a:r>
            <a:r>
              <a:rPr lang="en-US" sz="1800" dirty="0"/>
              <a:t> </a:t>
            </a:r>
            <a:r>
              <a:rPr lang="en-US" sz="1800" dirty="0" err="1"/>
              <a:t>bertanggung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keseluruhan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,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pengambilan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Sulit</a:t>
            </a:r>
            <a:r>
              <a:rPr lang="en-US" sz="1800" dirty="0"/>
              <a:t> </a:t>
            </a:r>
            <a:r>
              <a:rPr lang="en-US" sz="1800" dirty="0" err="1"/>
              <a:t>mengkoordinasikan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mengintegrasikan</a:t>
            </a:r>
            <a:r>
              <a:rPr lang="en-US" sz="1800" dirty="0"/>
              <a:t> </a:t>
            </a:r>
            <a:r>
              <a:rPr lang="en-US" sz="1800" dirty="0" err="1"/>
              <a:t>pekerjaaan</a:t>
            </a:r>
            <a:r>
              <a:rPr lang="en-US" sz="1800" dirty="0"/>
              <a:t> yang </a:t>
            </a:r>
            <a:r>
              <a:rPr lang="en-US" sz="1800" dirty="0" err="1"/>
              <a:t>multidisiplin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Kurangnya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horizontal.</a:t>
            </a:r>
          </a:p>
          <a:p>
            <a:endParaRPr lang="en-US" sz="1800" dirty="0"/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B1D33C-65C8-4E13-A80F-383CBF1EE811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4" name="矩形 36">
              <a:extLst>
                <a:ext uri="{FF2B5EF4-FFF2-40B4-BE49-F238E27FC236}">
                  <a16:creationId xmlns:a16="http://schemas.microsoft.com/office/drawing/2014/main" id="{99696077-DA71-E8BA-9B0D-1D80AB4ABCAB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BF158BD3-8A20-1DE0-FB4D-5EB14B273ED3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4">
              <a:extLst>
                <a:ext uri="{FF2B5EF4-FFF2-40B4-BE49-F238E27FC236}">
                  <a16:creationId xmlns:a16="http://schemas.microsoft.com/office/drawing/2014/main" id="{A8FF6D90-A481-E5FA-0C75-E64637038A6A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8B0B6E0F-8EF1-F745-4A3D-464E175CAA99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42950"/>
            <a:ext cx="7315200" cy="4057650"/>
          </a:xfrm>
        </p:spPr>
        <p:txBody>
          <a:bodyPr>
            <a:normAutofit/>
          </a:bodyPr>
          <a:lstStyle/>
          <a:p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, </a:t>
            </a:r>
            <a:r>
              <a:rPr lang="en-US" sz="1800" dirty="0" err="1"/>
              <a:t>lingkup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diserahkan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departemen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fungsinal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dipimpin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manajer</a:t>
            </a:r>
            <a:r>
              <a:rPr lang="en-US" sz="1800" dirty="0"/>
              <a:t> </a:t>
            </a:r>
            <a:r>
              <a:rPr lang="en-US" sz="1800" dirty="0" err="1"/>
              <a:t>lini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dijumpai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memliki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mengelola</a:t>
            </a:r>
            <a:r>
              <a:rPr lang="en-US" sz="1800" dirty="0"/>
              <a:t> </a:t>
            </a:r>
            <a:r>
              <a:rPr lang="en-US" sz="1800" dirty="0" err="1"/>
              <a:t>usahanya</a:t>
            </a:r>
            <a:r>
              <a:rPr lang="en-US" sz="1800" dirty="0"/>
              <a:t> </a:t>
            </a:r>
            <a:r>
              <a:rPr lang="en-US" sz="1800" dirty="0" err="1"/>
              <a:t>sehari-hari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menangani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yang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terlalu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kegiatannya</a:t>
            </a:r>
            <a:r>
              <a:rPr lang="en-US" sz="1800" dirty="0"/>
              <a:t> </a:t>
            </a:r>
            <a:r>
              <a:rPr lang="en-US" sz="1800" dirty="0" err="1"/>
              <a:t>masih</a:t>
            </a:r>
            <a:r>
              <a:rPr lang="en-US" sz="1800" dirty="0"/>
              <a:t> </a:t>
            </a:r>
            <a:r>
              <a:rPr lang="en-US" sz="1800" dirty="0" err="1"/>
              <a:t>daat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fungsionalnya,penggunaan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cukup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.</a:t>
            </a:r>
          </a:p>
          <a:p>
            <a:pPr>
              <a:spcBef>
                <a:spcPts val="900"/>
              </a:spcBef>
            </a:pP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efektif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menangani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kompleks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68FE8E-EA2A-32A3-3174-B9AB81F3451A}"/>
              </a:ext>
            </a:extLst>
          </p:cNvPr>
          <p:cNvGrpSpPr/>
          <p:nvPr/>
        </p:nvGrpSpPr>
        <p:grpSpPr>
          <a:xfrm>
            <a:off x="105781" y="129237"/>
            <a:ext cx="8955475" cy="4881925"/>
            <a:chOff x="105781" y="129237"/>
            <a:chExt cx="8955475" cy="4881925"/>
          </a:xfrm>
        </p:grpSpPr>
        <p:sp>
          <p:nvSpPr>
            <p:cNvPr id="3" name="矩形 36">
              <a:extLst>
                <a:ext uri="{FF2B5EF4-FFF2-40B4-BE49-F238E27FC236}">
                  <a16:creationId xmlns:a16="http://schemas.microsoft.com/office/drawing/2014/main" id="{BD0921FA-BA3E-0C76-9184-73C1C083DBA3}"/>
                </a:ext>
              </a:extLst>
            </p:cNvPr>
            <p:cNvSpPr/>
            <p:nvPr/>
          </p:nvSpPr>
          <p:spPr>
            <a:xfrm>
              <a:off x="105781" y="129237"/>
              <a:ext cx="5904178" cy="2859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78086F3A-4A3F-052D-C005-396521143A29}"/>
                </a:ext>
              </a:extLst>
            </p:cNvPr>
            <p:cNvSpPr/>
            <p:nvPr/>
          </p:nvSpPr>
          <p:spPr>
            <a:xfrm>
              <a:off x="4257307" y="326415"/>
              <a:ext cx="4803949" cy="3540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74C4AAA6-6522-F16F-88A0-2B264BF68226}"/>
                </a:ext>
              </a:extLst>
            </p:cNvPr>
            <p:cNvSpPr/>
            <p:nvPr/>
          </p:nvSpPr>
          <p:spPr>
            <a:xfrm>
              <a:off x="292317" y="2152007"/>
              <a:ext cx="5904178" cy="2859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C843CDC1-522A-A8F4-84CF-6D37B888A237}"/>
                </a:ext>
              </a:extLst>
            </p:cNvPr>
            <p:cNvSpPr/>
            <p:nvPr/>
          </p:nvSpPr>
          <p:spPr>
            <a:xfrm>
              <a:off x="533400" y="514350"/>
              <a:ext cx="8312967" cy="4299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pic>
        <p:nvPicPr>
          <p:cNvPr id="4" name="Picture 3" descr="fig2_2.GIF (3675 bytes)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419088" cy="37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27463" y="396208"/>
            <a:ext cx="5600700" cy="6512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Fungsional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2月份我图原创上传文件\807"/>
</p:tagLst>
</file>

<file path=ppt/theme/theme1.xml><?xml version="1.0" encoding="utf-8"?>
<a:theme xmlns:a="http://schemas.openxmlformats.org/drawingml/2006/main" name="Office 主题">
  <a:themeElements>
    <a:clrScheme name="自定义 68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7617B"/>
      </a:accent1>
      <a:accent2>
        <a:srgbClr val="F97F49"/>
      </a:accent2>
      <a:accent3>
        <a:srgbClr val="17617B"/>
      </a:accent3>
      <a:accent4>
        <a:srgbClr val="F97F49"/>
      </a:accent4>
      <a:accent5>
        <a:srgbClr val="17617B"/>
      </a:accent5>
      <a:accent6>
        <a:srgbClr val="F97F49"/>
      </a:accent6>
      <a:hlink>
        <a:srgbClr val="17617B"/>
      </a:hlink>
      <a:folHlink>
        <a:srgbClr val="F97F49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On-screen Show (16:9)</PresentationFormat>
  <Paragraphs>253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Franklin Gothic Book</vt:lpstr>
      <vt:lpstr>Source Han Sans CN Medium</vt:lpstr>
      <vt:lpstr>Wingdings</vt:lpstr>
      <vt:lpstr>思源黑体 CN Heavy</vt:lpstr>
      <vt:lpstr>Office 主题</vt:lpstr>
      <vt:lpstr>Document</vt:lpstr>
      <vt:lpstr>PowerPoint Presentation</vt:lpstr>
      <vt:lpstr>Pendahuluan</vt:lpstr>
      <vt:lpstr>Bentuk Struktur Organisasi</vt:lpstr>
      <vt:lpstr>Organisasi Fungsional</vt:lpstr>
      <vt:lpstr>PowerPoint Presentation</vt:lpstr>
      <vt:lpstr>PowerPoint Presentation</vt:lpstr>
      <vt:lpstr>PowerPoint Presentation</vt:lpstr>
      <vt:lpstr>PowerPoint Presentation</vt:lpstr>
      <vt:lpstr>Contoh Organisasi Fungsional</vt:lpstr>
      <vt:lpstr>Organisasi Matriks</vt:lpstr>
      <vt:lpstr>PowerPoint Presentation</vt:lpstr>
      <vt:lpstr>PowerPoint Presentation</vt:lpstr>
      <vt:lpstr>Contoh Organisasi Matriks</vt:lpstr>
      <vt:lpstr>Organisasi Proyek</vt:lpstr>
      <vt:lpstr>Organisasi Proyek dan Kontrak</vt:lpstr>
      <vt:lpstr>Pihak yang terlibat</vt:lpstr>
      <vt:lpstr>PowerPoint Presentation</vt:lpstr>
      <vt:lpstr>PowerPoint Presentation</vt:lpstr>
      <vt:lpstr>Variasi Skema Hubungan antara Pihak-pihak yang Terlibat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Organisasi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Keuntungan-Kerugian Jenis-Jenis Struktur Organisasi Proyek Konstruksi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2019-03-20T05:40:48Z</dcterms:created>
  <dcterms:modified xsi:type="dcterms:W3CDTF">2024-11-13T02:33:56Z</dcterms:modified>
</cp:coreProperties>
</file>