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315" r:id="rId7"/>
    <p:sldId id="313" r:id="rId8"/>
    <p:sldId id="316" r:id="rId9"/>
    <p:sldId id="314" r:id="rId10"/>
    <p:sldId id="263" r:id="rId11"/>
    <p:sldId id="312" r:id="rId12"/>
    <p:sldId id="311" r:id="rId13"/>
    <p:sldId id="309" r:id="rId14"/>
    <p:sldId id="310" r:id="rId15"/>
    <p:sldId id="262" r:id="rId16"/>
    <p:sldId id="308" r:id="rId17"/>
    <p:sldId id="261" r:id="rId18"/>
    <p:sldId id="307" r:id="rId19"/>
    <p:sldId id="303" r:id="rId20"/>
    <p:sldId id="304" r:id="rId21"/>
    <p:sldId id="317" r:id="rId22"/>
    <p:sldId id="318" r:id="rId23"/>
    <p:sldId id="275" r:id="rId24"/>
    <p:sldId id="276" r:id="rId25"/>
  </p:sldIdLst>
  <p:sldSz cx="18288000" cy="10287000"/>
  <p:notesSz cx="6858000" cy="9144000"/>
  <p:embeddedFontLst>
    <p:embeddedFont>
      <p:font typeface="Allura" panose="020B0604020202020204" charset="0"/>
      <p:regular r:id="rId27"/>
    </p:embeddedFont>
    <p:embeddedFont>
      <p:font typeface="Baguet Script" panose="00000500000000000000" pitchFamily="2" charset="0"/>
      <p:regular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Montserrat" panose="00000500000000000000" pitchFamily="50" charset="0"/>
      <p:regular r:id="rId33"/>
      <p:bold r:id="rId34"/>
      <p:italic r:id="rId35"/>
      <p:boldItalic r:id="rId36"/>
    </p:embeddedFont>
    <p:embeddedFont>
      <p:font typeface="Montserrat Bold" panose="020B0604020202020204" charset="0"/>
      <p:regular r:id="rId37"/>
    </p:embeddedFont>
    <p:embeddedFont>
      <p:font typeface="Montserrat Semi-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015E9-C29C-48D9-A177-1644B9561EA5}" type="datetimeFigureOut">
              <a:rPr lang="en-ID" smtClean="0"/>
              <a:t>18/09/2024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5280F-E005-45C8-99C4-7D0B57DD2C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49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6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8.png"/><Relationship Id="rId10" Type="http://schemas.openxmlformats.org/officeDocument/2006/relationships/image" Target="../media/image29.png"/><Relationship Id="rId19" Type="http://schemas.openxmlformats.org/officeDocument/2006/relationships/image" Target="../media/image3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769714" y="9460617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4" name="Freeform 4"/>
          <p:cNvSpPr/>
          <p:nvPr/>
        </p:nvSpPr>
        <p:spPr>
          <a:xfrm rot="-10800000" flipV="1">
            <a:off x="-3220403" y="6975214"/>
            <a:ext cx="6440806" cy="5504206"/>
          </a:xfrm>
          <a:custGeom>
            <a:avLst/>
            <a:gdLst/>
            <a:ahLst/>
            <a:cxnLst/>
            <a:rect l="l" t="t" r="r" b="b"/>
            <a:pathLst>
              <a:path w="6440806" h="5504206">
                <a:moveTo>
                  <a:pt x="0" y="5504206"/>
                </a:moveTo>
                <a:lnTo>
                  <a:pt x="6440806" y="5504206"/>
                </a:lnTo>
                <a:lnTo>
                  <a:pt x="6440806" y="0"/>
                </a:lnTo>
                <a:lnTo>
                  <a:pt x="0" y="0"/>
                </a:lnTo>
                <a:lnTo>
                  <a:pt x="0" y="5504206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0" y="7781093"/>
            <a:ext cx="3677470" cy="2505907"/>
          </a:xfrm>
          <a:custGeom>
            <a:avLst/>
            <a:gdLst/>
            <a:ahLst/>
            <a:cxnLst/>
            <a:rect l="l" t="t" r="r" b="b"/>
            <a:pathLst>
              <a:path w="3677470" h="2505907">
                <a:moveTo>
                  <a:pt x="3677470" y="0"/>
                </a:moveTo>
                <a:lnTo>
                  <a:pt x="0" y="0"/>
                </a:lnTo>
                <a:lnTo>
                  <a:pt x="0" y="2505907"/>
                </a:lnTo>
                <a:lnTo>
                  <a:pt x="3677470" y="2505907"/>
                </a:lnTo>
                <a:lnTo>
                  <a:pt x="3677470" y="0"/>
                </a:lnTo>
                <a:close/>
              </a:path>
            </a:pathLst>
          </a:custGeom>
          <a:blipFill>
            <a:blip r:embed="rId5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>
            <a:off x="4871358" y="7777283"/>
            <a:ext cx="13416642" cy="2505907"/>
          </a:xfrm>
          <a:custGeom>
            <a:avLst/>
            <a:gdLst/>
            <a:ahLst/>
            <a:cxnLst/>
            <a:rect l="l" t="t" r="r" b="b"/>
            <a:pathLst>
              <a:path w="13416642" h="2505907">
                <a:moveTo>
                  <a:pt x="13416642" y="0"/>
                </a:moveTo>
                <a:lnTo>
                  <a:pt x="0" y="0"/>
                </a:lnTo>
                <a:lnTo>
                  <a:pt x="0" y="2505907"/>
                </a:lnTo>
                <a:lnTo>
                  <a:pt x="13416642" y="2505907"/>
                </a:lnTo>
                <a:lnTo>
                  <a:pt x="13416642" y="0"/>
                </a:lnTo>
                <a:close/>
              </a:path>
            </a:pathLst>
          </a:custGeom>
          <a:blipFill>
            <a:blip r:embed="rId5"/>
            <a:stretch>
              <a:fillRect t="-382798" r="-6031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529242" flipV="1">
            <a:off x="14997126" y="-233778"/>
            <a:ext cx="3677470" cy="2505907"/>
          </a:xfrm>
          <a:custGeom>
            <a:avLst/>
            <a:gdLst/>
            <a:ahLst/>
            <a:cxnLst/>
            <a:rect l="l" t="t" r="r" b="b"/>
            <a:pathLst>
              <a:path w="3677470" h="2505907">
                <a:moveTo>
                  <a:pt x="0" y="2505906"/>
                </a:moveTo>
                <a:lnTo>
                  <a:pt x="3677470" y="2505906"/>
                </a:lnTo>
                <a:lnTo>
                  <a:pt x="3677470" y="0"/>
                </a:lnTo>
                <a:lnTo>
                  <a:pt x="0" y="0"/>
                </a:lnTo>
                <a:lnTo>
                  <a:pt x="0" y="2505906"/>
                </a:lnTo>
                <a:close/>
              </a:path>
            </a:pathLst>
          </a:custGeom>
          <a:blipFill>
            <a:blip r:embed="rId5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8" name="Group 8"/>
          <p:cNvGrpSpPr/>
          <p:nvPr/>
        </p:nvGrpSpPr>
        <p:grpSpPr>
          <a:xfrm>
            <a:off x="683385" y="630845"/>
            <a:ext cx="8331763" cy="1914973"/>
            <a:chOff x="0" y="0"/>
            <a:chExt cx="11109017" cy="2553297"/>
          </a:xfrm>
        </p:grpSpPr>
        <p:sp>
          <p:nvSpPr>
            <p:cNvPr id="9" name="Freeform 9"/>
            <p:cNvSpPr/>
            <p:nvPr/>
          </p:nvSpPr>
          <p:spPr>
            <a:xfrm>
              <a:off x="2719288" y="0"/>
              <a:ext cx="2042638" cy="2553297"/>
            </a:xfrm>
            <a:custGeom>
              <a:avLst/>
              <a:gdLst/>
              <a:ahLst/>
              <a:cxnLst/>
              <a:rect l="l" t="t" r="r" b="b"/>
              <a:pathLst>
                <a:path w="2042638" h="2553297">
                  <a:moveTo>
                    <a:pt x="0" y="0"/>
                  </a:moveTo>
                  <a:lnTo>
                    <a:pt x="2042638" y="0"/>
                  </a:lnTo>
                  <a:lnTo>
                    <a:pt x="2042638" y="2553297"/>
                  </a:lnTo>
                  <a:lnTo>
                    <a:pt x="0" y="2553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04826" y="130271"/>
              <a:ext cx="2292756" cy="2292756"/>
            </a:xfrm>
            <a:custGeom>
              <a:avLst/>
              <a:gdLst/>
              <a:ahLst/>
              <a:cxnLst/>
              <a:rect l="l" t="t" r="r" b="b"/>
              <a:pathLst>
                <a:path w="2292756" h="2292756">
                  <a:moveTo>
                    <a:pt x="0" y="0"/>
                  </a:moveTo>
                  <a:lnTo>
                    <a:pt x="2292756" y="0"/>
                  </a:lnTo>
                  <a:lnTo>
                    <a:pt x="2292756" y="2292756"/>
                  </a:lnTo>
                  <a:lnTo>
                    <a:pt x="0" y="229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870632" y="414429"/>
              <a:ext cx="3238385" cy="1724440"/>
            </a:xfrm>
            <a:custGeom>
              <a:avLst/>
              <a:gdLst/>
              <a:ahLst/>
              <a:cxnLst/>
              <a:rect l="l" t="t" r="r" b="b"/>
              <a:pathLst>
                <a:path w="3238385" h="1724440">
                  <a:moveTo>
                    <a:pt x="0" y="0"/>
                  </a:moveTo>
                  <a:lnTo>
                    <a:pt x="3238385" y="0"/>
                  </a:lnTo>
                  <a:lnTo>
                    <a:pt x="3238385" y="1724440"/>
                  </a:lnTo>
                  <a:lnTo>
                    <a:pt x="0" y="172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75679"/>
              <a:ext cx="2377618" cy="2377618"/>
            </a:xfrm>
            <a:custGeom>
              <a:avLst/>
              <a:gdLst/>
              <a:ahLst/>
              <a:cxnLst/>
              <a:rect l="l" t="t" r="r" b="b"/>
              <a:pathLst>
                <a:path w="2377618" h="2377618">
                  <a:moveTo>
                    <a:pt x="0" y="0"/>
                  </a:moveTo>
                  <a:lnTo>
                    <a:pt x="2377618" y="0"/>
                  </a:lnTo>
                  <a:lnTo>
                    <a:pt x="2377618" y="2377618"/>
                  </a:lnTo>
                  <a:lnTo>
                    <a:pt x="0" y="237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198FA2-7AE7-7778-CD17-E078CD75E66D}"/>
              </a:ext>
            </a:extLst>
          </p:cNvPr>
          <p:cNvSpPr txBox="1"/>
          <p:nvPr/>
        </p:nvSpPr>
        <p:spPr>
          <a:xfrm>
            <a:off x="2050091" y="3911210"/>
            <a:ext cx="14187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PENGENALAN KEAMANAN SIBER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388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CCAA71-F3B0-AA36-BE3F-5AE20FFBF072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1728060" y="775238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 SERANGAN DAN ANCAMAN SIBER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2729840" y="2116557"/>
            <a:ext cx="14568458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Modification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Ancaman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integritas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data,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melibatkan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perubahan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sehingga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sesuai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aslinya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Contoh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1"/>
            <a:r>
              <a:rPr lang="en-US" sz="3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In The Middle Attack 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Mencegat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mengubah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yang di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kirimkan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diubah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keinginan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bertanggung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serangan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Aktif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endParaRPr lang="en-US" sz="1650" dirty="0">
              <a:latin typeface="Corbel" panose="020B0503020204020204" pitchFamily="34" charset="0"/>
            </a:endParaRPr>
          </a:p>
        </p:txBody>
      </p:sp>
      <p:pic>
        <p:nvPicPr>
          <p:cNvPr id="17" name="Picture 16" descr="A picture containing text, indoor, computer, screenshot&#10;&#10;Description automatically generated">
            <a:extLst>
              <a:ext uri="{FF2B5EF4-FFF2-40B4-BE49-F238E27FC236}">
                <a16:creationId xmlns:a16="http://schemas.microsoft.com/office/drawing/2014/main" id="{AD2CACF6-E493-7BCD-15B5-551FA786F9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630"/>
          <a:stretch/>
        </p:blipFill>
        <p:spPr>
          <a:xfrm>
            <a:off x="4773284" y="5169623"/>
            <a:ext cx="9348732" cy="3674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E736EC-FD5D-6A42-CCB0-8F513E7DEA62}"/>
              </a:ext>
            </a:extLst>
          </p:cNvPr>
          <p:cNvSpPr txBox="1"/>
          <p:nvPr/>
        </p:nvSpPr>
        <p:spPr>
          <a:xfrm>
            <a:off x="4773284" y="8870631"/>
            <a:ext cx="934873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Adanya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ketiga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melakukan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penyadapan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memanfaatkan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kelemahan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5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perangkat</a:t>
            </a:r>
            <a:r>
              <a:rPr lang="en-US" sz="165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388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CCAA71-F3B0-AA36-BE3F-5AE20FFBF072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1772941" y="791083"/>
            <a:ext cx="1127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 SERANGAN DAN ANCAMAN SIBER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2637475" y="2981855"/>
            <a:ext cx="1412652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Fabrication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berhak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berhasil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meniru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memalsukan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sehingga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menerima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menyangka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berasal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 yang 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dikehendaki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oleh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penerima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36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Contoh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 yang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bertanggung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memasukkan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pesan-pesan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palsu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file. </a:t>
            </a:r>
          </a:p>
          <a:p>
            <a:pPr algn="just"/>
            <a:endParaRPr lang="en-US" sz="15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9A6401-2FE3-1FAA-BFD0-821C30600C49}"/>
              </a:ext>
            </a:extLst>
          </p:cNvPr>
          <p:cNvSpPr txBox="1"/>
          <p:nvPr/>
        </p:nvSpPr>
        <p:spPr>
          <a:xfrm>
            <a:off x="7239000" y="78916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CYBERCRIME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CAA71-F3B0-AA36-BE3F-5AE20FFBF072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6FA0A-6040-0149-D9B7-050D7DBBD3D4}"/>
              </a:ext>
            </a:extLst>
          </p:cNvPr>
          <p:cNvSpPr txBox="1"/>
          <p:nvPr/>
        </p:nvSpPr>
        <p:spPr>
          <a:xfrm>
            <a:off x="2545109" y="2150250"/>
            <a:ext cx="14568458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orbel" panose="020B0503020204020204" pitchFamily="34" charset="0"/>
              </a:rPr>
              <a:t>Cybercrime </a:t>
            </a:r>
            <a:r>
              <a:rPr lang="en-US" sz="3000" dirty="0" err="1">
                <a:latin typeface="Corbel" panose="020B0503020204020204" pitchFamily="34" charset="0"/>
              </a:rPr>
              <a:t>merupakan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aktivitas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kejahatan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menggunakan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teknologi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komputer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jaringan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komputer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alat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sasaran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maupun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tempat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terjadinya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kejahatan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rbel" panose="020B0503020204020204" pitchFamily="34" charset="0"/>
              </a:rPr>
              <a:t>Menurut</a:t>
            </a:r>
            <a:r>
              <a:rPr lang="en-US" sz="3000" dirty="0">
                <a:latin typeface="Corbel" panose="020B0503020204020204" pitchFamily="34" charset="0"/>
              </a:rPr>
              <a:t> Andi Hamzah </a:t>
            </a:r>
            <a:r>
              <a:rPr lang="en-US" sz="3000" dirty="0" err="1">
                <a:latin typeface="Corbel" panose="020B0503020204020204" pitchFamily="34" charset="0"/>
              </a:rPr>
              <a:t>dalam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bukunya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Aspek-Aspek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Pidana</a:t>
            </a:r>
            <a:r>
              <a:rPr lang="en-US" sz="3000" dirty="0">
                <a:latin typeface="Corbel" panose="020B0503020204020204" pitchFamily="34" charset="0"/>
              </a:rPr>
              <a:t> di </a:t>
            </a:r>
            <a:r>
              <a:rPr lang="en-US" sz="3000" dirty="0" err="1">
                <a:latin typeface="Corbel" panose="020B0503020204020204" pitchFamily="34" charset="0"/>
              </a:rPr>
              <a:t>Bidang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Komputer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mendefinisikan</a:t>
            </a:r>
            <a:r>
              <a:rPr lang="en-US" sz="3000" dirty="0">
                <a:latin typeface="Corbel" panose="020B0503020204020204" pitchFamily="34" charset="0"/>
              </a:rPr>
              <a:t> cybercrime </a:t>
            </a:r>
            <a:r>
              <a:rPr lang="en-US" sz="3000" dirty="0" err="1">
                <a:latin typeface="Corbel" panose="020B0503020204020204" pitchFamily="34" charset="0"/>
              </a:rPr>
              <a:t>sebagai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kejahatan</a:t>
            </a:r>
            <a:r>
              <a:rPr lang="en-US" sz="3000" dirty="0">
                <a:latin typeface="Corbel" panose="020B0503020204020204" pitchFamily="34" charset="0"/>
              </a:rPr>
              <a:t> di </a:t>
            </a:r>
            <a:r>
              <a:rPr lang="en-US" sz="3000" dirty="0" err="1">
                <a:latin typeface="Corbel" panose="020B0503020204020204" pitchFamily="34" charset="0"/>
              </a:rPr>
              <a:t>bidang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komputer</a:t>
            </a:r>
            <a:r>
              <a:rPr lang="en-US" sz="3000" dirty="0">
                <a:latin typeface="Corbel" panose="020B0503020204020204" pitchFamily="34" charset="0"/>
              </a:rPr>
              <a:t>, yang </a:t>
            </a:r>
            <a:r>
              <a:rPr lang="en-US" sz="3000" dirty="0" err="1">
                <a:latin typeface="Corbel" panose="020B0503020204020204" pitchFamily="34" charset="0"/>
              </a:rPr>
              <a:t>secara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umum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dapat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diartikan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penggunaan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komputer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secara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ilegal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rbel" panose="020B0503020204020204" pitchFamily="34" charset="0"/>
              </a:rPr>
              <a:t>Beberapa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faktor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aktivitas</a:t>
            </a:r>
            <a:r>
              <a:rPr lang="en-US" sz="3000" dirty="0">
                <a:latin typeface="Corbel" panose="020B0503020204020204" pitchFamily="34" charset="0"/>
              </a:rPr>
              <a:t> cybercrime </a:t>
            </a:r>
            <a:r>
              <a:rPr lang="en-US" sz="3000" dirty="0" err="1">
                <a:latin typeface="Corbel" panose="020B0503020204020204" pitchFamily="34" charset="0"/>
              </a:rPr>
              <a:t>sebagai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berikut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</a:p>
          <a:p>
            <a:pPr marL="1200150" lvl="1" indent="-514350" algn="just">
              <a:buFont typeface="Arial" panose="020B0604020202020204" pitchFamily="34" charset="0"/>
              <a:buChar char="•"/>
            </a:pPr>
            <a:r>
              <a:rPr lang="en-ID" sz="3000" b="1" dirty="0" err="1">
                <a:latin typeface="Corbel" panose="020B0503020204020204" pitchFamily="34" charset="0"/>
              </a:rPr>
              <a:t>Segi</a:t>
            </a:r>
            <a:r>
              <a:rPr lang="en-ID" sz="3000" b="1" dirty="0">
                <a:latin typeface="Corbel" panose="020B0503020204020204" pitchFamily="34" charset="0"/>
              </a:rPr>
              <a:t> </a:t>
            </a:r>
            <a:r>
              <a:rPr lang="en-ID" sz="3000" b="1" dirty="0" err="1">
                <a:latin typeface="Corbel" panose="020B0503020204020204" pitchFamily="34" charset="0"/>
              </a:rPr>
              <a:t>teknis</a:t>
            </a:r>
            <a:r>
              <a:rPr lang="en-ID" sz="3000" dirty="0">
                <a:latin typeface="Corbel" panose="020B0503020204020204" pitchFamily="34" charset="0"/>
              </a:rPr>
              <a:t>, </a:t>
            </a:r>
            <a:r>
              <a:rPr lang="en-ID" sz="3000" dirty="0" err="1">
                <a:latin typeface="Corbel" panose="020B0503020204020204" pitchFamily="34" charset="0"/>
              </a:rPr>
              <a:t>adanya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teknologi</a:t>
            </a:r>
            <a:r>
              <a:rPr lang="en-ID" sz="3000" dirty="0">
                <a:latin typeface="Corbel" panose="020B0503020204020204" pitchFamily="34" charset="0"/>
              </a:rPr>
              <a:t> internet </a:t>
            </a:r>
            <a:r>
              <a:rPr lang="en-ID" sz="3000" dirty="0" err="1">
                <a:latin typeface="Corbel" panose="020B0503020204020204" pitchFamily="34" charset="0"/>
              </a:rPr>
              <a:t>akan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menghilangkan</a:t>
            </a:r>
            <a:r>
              <a:rPr lang="en-ID" sz="3000" dirty="0">
                <a:latin typeface="Corbel" panose="020B0503020204020204" pitchFamily="34" charset="0"/>
              </a:rPr>
              <a:t> batas wilayah negara,  </a:t>
            </a:r>
            <a:r>
              <a:rPr lang="en-ID" sz="3000" dirty="0" err="1">
                <a:latin typeface="Corbel" panose="020B0503020204020204" pitchFamily="34" charset="0"/>
              </a:rPr>
              <a:t>saling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terhubungnya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antara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jaringan</a:t>
            </a:r>
            <a:r>
              <a:rPr lang="en-ID" sz="3000" dirty="0">
                <a:latin typeface="Corbel" panose="020B0503020204020204" pitchFamily="34" charset="0"/>
              </a:rPr>
              <a:t> yang </a:t>
            </a:r>
            <a:r>
              <a:rPr lang="en-ID" sz="3000" dirty="0" err="1">
                <a:latin typeface="Corbel" panose="020B0503020204020204" pitchFamily="34" charset="0"/>
              </a:rPr>
              <a:t>satu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dengan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jaringan</a:t>
            </a:r>
            <a:r>
              <a:rPr lang="en-ID" sz="3000" dirty="0">
                <a:latin typeface="Corbel" panose="020B0503020204020204" pitchFamily="34" charset="0"/>
              </a:rPr>
              <a:t> yang lain  </a:t>
            </a:r>
            <a:r>
              <a:rPr lang="en-ID" sz="3000" dirty="0" err="1">
                <a:latin typeface="Corbel" panose="020B0503020204020204" pitchFamily="34" charset="0"/>
              </a:rPr>
              <a:t>memudahkan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pelaku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kejahatan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untuk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melakukan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aksinya</a:t>
            </a:r>
            <a:r>
              <a:rPr lang="en-ID" sz="3000" dirty="0">
                <a:latin typeface="Corbel" panose="020B0503020204020204" pitchFamily="34" charset="0"/>
              </a:rPr>
              <a:t>. </a:t>
            </a:r>
          </a:p>
          <a:p>
            <a:pPr marL="1200150" lvl="1" indent="-514350" algn="just">
              <a:buFont typeface="Arial" panose="020B0604020202020204" pitchFamily="34" charset="0"/>
              <a:buChar char="•"/>
            </a:pPr>
            <a:r>
              <a:rPr lang="en-ID" sz="3000" b="1" dirty="0" err="1">
                <a:latin typeface="Corbel" panose="020B0503020204020204" pitchFamily="34" charset="0"/>
              </a:rPr>
              <a:t>Segi</a:t>
            </a:r>
            <a:r>
              <a:rPr lang="en-ID" sz="3000" b="1" dirty="0">
                <a:latin typeface="Corbel" panose="020B0503020204020204" pitchFamily="34" charset="0"/>
              </a:rPr>
              <a:t> </a:t>
            </a:r>
            <a:r>
              <a:rPr lang="en-ID" sz="3000" b="1" dirty="0" err="1">
                <a:latin typeface="Corbel" panose="020B0503020204020204" pitchFamily="34" charset="0"/>
              </a:rPr>
              <a:t>sosio-ekonomi</a:t>
            </a:r>
            <a:r>
              <a:rPr lang="en-ID" sz="3000" dirty="0">
                <a:latin typeface="Corbel" panose="020B0503020204020204" pitchFamily="34" charset="0"/>
              </a:rPr>
              <a:t>, </a:t>
            </a:r>
            <a:r>
              <a:rPr lang="en-ID" sz="3000" dirty="0" err="1">
                <a:latin typeface="Corbel" panose="020B0503020204020204" pitchFamily="34" charset="0"/>
              </a:rPr>
              <a:t>adanya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i="1" dirty="0">
                <a:latin typeface="Corbel" panose="020B0503020204020204" pitchFamily="34" charset="0"/>
              </a:rPr>
              <a:t>cybercrime </a:t>
            </a:r>
            <a:r>
              <a:rPr lang="en-ID" sz="3000" dirty="0" err="1">
                <a:latin typeface="Corbel" panose="020B0503020204020204" pitchFamily="34" charset="0"/>
              </a:rPr>
              <a:t>menghasilkan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nilai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ekonomi</a:t>
            </a:r>
            <a:r>
              <a:rPr lang="en-ID" sz="3000" dirty="0">
                <a:latin typeface="Corbel" panose="020B0503020204020204" pitchFamily="34" charset="0"/>
              </a:rPr>
              <a:t>. </a:t>
            </a:r>
            <a:r>
              <a:rPr lang="en-ID" sz="3000" dirty="0" err="1">
                <a:latin typeface="Corbel" panose="020B0503020204020204" pitchFamily="34" charset="0"/>
              </a:rPr>
              <a:t>Aktivitas</a:t>
            </a:r>
            <a:r>
              <a:rPr lang="en-ID" sz="3000" dirty="0">
                <a:latin typeface="Corbel" panose="020B0503020204020204" pitchFamily="34" charset="0"/>
              </a:rPr>
              <a:t>  </a:t>
            </a:r>
            <a:r>
              <a:rPr lang="en-ID" sz="3000" dirty="0" err="1">
                <a:latin typeface="Corbel" panose="020B0503020204020204" pitchFamily="34" charset="0"/>
              </a:rPr>
              <a:t>kejahatan</a:t>
            </a:r>
            <a:r>
              <a:rPr lang="en-ID" sz="3000" dirty="0">
                <a:latin typeface="Corbel" panose="020B0503020204020204" pitchFamily="34" charset="0"/>
              </a:rPr>
              <a:t> di dunia maya </a:t>
            </a:r>
            <a:r>
              <a:rPr lang="en-ID" sz="3000" dirty="0" err="1">
                <a:latin typeface="Corbel" panose="020B0503020204020204" pitchFamily="34" charset="0"/>
              </a:rPr>
              <a:t>berkorelasi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dengan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keamanan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jaringan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sehingga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banyak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pengguna</a:t>
            </a:r>
            <a:r>
              <a:rPr lang="en-ID" sz="3000" dirty="0">
                <a:latin typeface="Corbel" panose="020B0503020204020204" pitchFamily="34" charset="0"/>
              </a:rPr>
              <a:t> yang sangat </a:t>
            </a:r>
            <a:r>
              <a:rPr lang="en-ID" sz="3000" dirty="0" err="1">
                <a:latin typeface="Corbel" panose="020B0503020204020204" pitchFamily="34" charset="0"/>
              </a:rPr>
              <a:t>membutuhkan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perangkat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keamanan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jaringan</a:t>
            </a:r>
            <a:r>
              <a:rPr lang="en-ID" sz="3000" dirty="0">
                <a:latin typeface="Corbel" panose="020B0503020204020204" pitchFamily="34" charset="0"/>
              </a:rPr>
              <a:t>, </a:t>
            </a:r>
            <a:r>
              <a:rPr lang="en-ID" sz="3000" dirty="0" err="1">
                <a:latin typeface="Corbel" panose="020B0503020204020204" pitchFamily="34" charset="0"/>
              </a:rPr>
              <a:t>hal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ini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menyebabkan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i="1" dirty="0">
                <a:latin typeface="Corbel" panose="020B0503020204020204" pitchFamily="34" charset="0"/>
              </a:rPr>
              <a:t>cybercrime </a:t>
            </a:r>
            <a:r>
              <a:rPr lang="en-ID" sz="3000" dirty="0" err="1">
                <a:latin typeface="Corbel" panose="020B0503020204020204" pitchFamily="34" charset="0"/>
              </a:rPr>
              <a:t>merupakan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bagian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dari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kegiatan</a:t>
            </a:r>
            <a:r>
              <a:rPr lang="en-ID" sz="3000" dirty="0">
                <a:latin typeface="Corbel" panose="020B0503020204020204" pitchFamily="34" charset="0"/>
              </a:rPr>
              <a:t> </a:t>
            </a:r>
            <a:r>
              <a:rPr lang="en-ID" sz="3000" dirty="0" err="1">
                <a:latin typeface="Corbel" panose="020B0503020204020204" pitchFamily="34" charset="0"/>
              </a:rPr>
              <a:t>ekonomi</a:t>
            </a:r>
            <a:r>
              <a:rPr lang="en-ID" sz="3000" dirty="0">
                <a:latin typeface="Corbel" panose="020B0503020204020204" pitchFamily="34" charset="0"/>
              </a:rPr>
              <a:t> dunia.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US" sz="3000" dirty="0">
              <a:latin typeface="Corbel" panose="020B0503020204020204" pitchFamily="34" charset="0"/>
            </a:endParaRPr>
          </a:p>
          <a:p>
            <a:pPr algn="just"/>
            <a:endParaRPr lang="en-US" sz="27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1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3201079" y="818526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RUANG LINGKUP CYBERCRIME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2637475" y="2440341"/>
            <a:ext cx="145684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ID" sz="3600" dirty="0" err="1">
                <a:latin typeface="Corbel" panose="020B0503020204020204" pitchFamily="34" charset="0"/>
              </a:rPr>
              <a:t>Komputer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sebagai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instrumen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untuk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melakukan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kejahatan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seperti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pencurian</a:t>
            </a:r>
            <a:r>
              <a:rPr lang="en-ID" sz="3600" dirty="0">
                <a:latin typeface="Corbel" panose="020B0503020204020204" pitchFamily="34" charset="0"/>
              </a:rPr>
              <a:t>,  </a:t>
            </a:r>
            <a:r>
              <a:rPr lang="en-ID" sz="3600" dirty="0" err="1">
                <a:latin typeface="Corbel" panose="020B0503020204020204" pitchFamily="34" charset="0"/>
              </a:rPr>
              <a:t>penipuan</a:t>
            </a:r>
            <a:r>
              <a:rPr lang="en-ID" sz="3600" dirty="0">
                <a:latin typeface="Corbel" panose="020B0503020204020204" pitchFamily="34" charset="0"/>
              </a:rPr>
              <a:t>, dan </a:t>
            </a:r>
            <a:r>
              <a:rPr lang="en-ID" sz="3600" dirty="0" err="1">
                <a:latin typeface="Corbel" panose="020B0503020204020204" pitchFamily="34" charset="0"/>
              </a:rPr>
              <a:t>pemalsuan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melalui</a:t>
            </a:r>
            <a:r>
              <a:rPr lang="en-ID" sz="3600" dirty="0">
                <a:latin typeface="Corbel" panose="020B0503020204020204" pitchFamily="34" charset="0"/>
              </a:rPr>
              <a:t> internet;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ID" sz="3600" dirty="0" err="1">
                <a:latin typeface="Corbel" panose="020B0503020204020204" pitchFamily="34" charset="0"/>
              </a:rPr>
              <a:t>Komputer</a:t>
            </a:r>
            <a:r>
              <a:rPr lang="en-ID" sz="3600" dirty="0">
                <a:latin typeface="Corbel" panose="020B0503020204020204" pitchFamily="34" charset="0"/>
              </a:rPr>
              <a:t> dan </a:t>
            </a:r>
            <a:r>
              <a:rPr lang="en-ID" sz="3600" dirty="0" err="1">
                <a:latin typeface="Corbel" panose="020B0503020204020204" pitchFamily="34" charset="0"/>
              </a:rPr>
              <a:t>perangkatnya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sebagai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objek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penyalahgunaan</a:t>
            </a:r>
            <a:r>
              <a:rPr lang="en-ID" sz="3600" dirty="0">
                <a:latin typeface="Corbel" panose="020B0503020204020204" pitchFamily="34" charset="0"/>
              </a:rPr>
              <a:t>, data-data di </a:t>
            </a:r>
            <a:r>
              <a:rPr lang="en-ID" sz="3600" dirty="0" err="1">
                <a:latin typeface="Corbel" panose="020B0503020204020204" pitchFamily="34" charset="0"/>
              </a:rPr>
              <a:t>dalam</a:t>
            </a:r>
            <a:r>
              <a:rPr lang="en-ID" sz="3600" dirty="0">
                <a:latin typeface="Corbel" panose="020B0503020204020204" pitchFamily="34" charset="0"/>
              </a:rPr>
              <a:t>  </a:t>
            </a:r>
            <a:r>
              <a:rPr lang="en-ID" sz="3600" dirty="0" err="1">
                <a:latin typeface="Corbel" panose="020B0503020204020204" pitchFamily="34" charset="0"/>
              </a:rPr>
              <a:t>komputer</a:t>
            </a:r>
            <a:r>
              <a:rPr lang="en-ID" sz="3600" dirty="0">
                <a:latin typeface="Corbel" panose="020B0503020204020204" pitchFamily="34" charset="0"/>
              </a:rPr>
              <a:t> yang </a:t>
            </a:r>
            <a:r>
              <a:rPr lang="en-ID" sz="3600" dirty="0" err="1">
                <a:latin typeface="Corbel" panose="020B0503020204020204" pitchFamily="34" charset="0"/>
              </a:rPr>
              <a:t>menjadi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objek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kejahatan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diubah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dimodifikasi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dihapus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atau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diduplikasi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secara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tidak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sah</a:t>
            </a:r>
            <a:r>
              <a:rPr lang="en-ID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ID" sz="3600" dirty="0" err="1">
                <a:latin typeface="Corbel" panose="020B0503020204020204" pitchFamily="34" charset="0"/>
              </a:rPr>
              <a:t>Penyalahgunaan</a:t>
            </a:r>
            <a:r>
              <a:rPr lang="en-ID" sz="3600" dirty="0">
                <a:latin typeface="Corbel" panose="020B0503020204020204" pitchFamily="34" charset="0"/>
              </a:rPr>
              <a:t> yang </a:t>
            </a:r>
            <a:r>
              <a:rPr lang="en-ID" sz="3600" dirty="0" err="1">
                <a:latin typeface="Corbel" panose="020B0503020204020204" pitchFamily="34" charset="0"/>
              </a:rPr>
              <a:t>berkaitan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dengan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komputer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atau</a:t>
            </a:r>
            <a:r>
              <a:rPr lang="en-ID" sz="3600" dirty="0">
                <a:latin typeface="Corbel" panose="020B0503020204020204" pitchFamily="34" charset="0"/>
              </a:rPr>
              <a:t> data, </a:t>
            </a:r>
            <a:r>
              <a:rPr lang="en-ID" sz="3600" dirty="0" err="1">
                <a:latin typeface="Corbel" panose="020B0503020204020204" pitchFamily="34" charset="0"/>
              </a:rPr>
              <a:t>digunakan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secara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ilegal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atau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tidak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sah</a:t>
            </a:r>
            <a:r>
              <a:rPr lang="en-ID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ID" sz="3600" dirty="0" err="1">
                <a:latin typeface="Corbel" panose="020B0503020204020204" pitchFamily="34" charset="0"/>
              </a:rPr>
              <a:t>Akuisisi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pengungkapan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atau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penggunaan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informasi</a:t>
            </a:r>
            <a:r>
              <a:rPr lang="en-ID" sz="3600" dirty="0">
                <a:latin typeface="Corbel" panose="020B0503020204020204" pitchFamily="34" charset="0"/>
              </a:rPr>
              <a:t> dan data yang </a:t>
            </a:r>
            <a:r>
              <a:rPr lang="en-ID" sz="3600" dirty="0" err="1">
                <a:latin typeface="Corbel" panose="020B0503020204020204" pitchFamily="34" charset="0"/>
              </a:rPr>
              <a:t>tidak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sah</a:t>
            </a:r>
            <a:r>
              <a:rPr lang="en-ID" sz="3600" dirty="0">
                <a:latin typeface="Corbel" panose="020B0503020204020204" pitchFamily="34" charset="0"/>
              </a:rPr>
              <a:t>, </a:t>
            </a:r>
            <a:r>
              <a:rPr lang="en-ID" sz="3600" dirty="0" err="1">
                <a:latin typeface="Corbel" panose="020B0503020204020204" pitchFamily="34" charset="0"/>
              </a:rPr>
              <a:t>berkaitan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dengan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masalah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penyalahgunaan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hak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akses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dengan</a:t>
            </a:r>
            <a:r>
              <a:rPr lang="en-ID" sz="3600" dirty="0">
                <a:latin typeface="Corbel" panose="020B0503020204020204" pitchFamily="34" charset="0"/>
              </a:rPr>
              <a:t> </a:t>
            </a:r>
            <a:r>
              <a:rPr lang="en-ID" sz="3600" dirty="0" err="1">
                <a:latin typeface="Corbel" panose="020B0503020204020204" pitchFamily="34" charset="0"/>
              </a:rPr>
              <a:t>cara-cara</a:t>
            </a:r>
            <a:r>
              <a:rPr lang="en-ID" sz="3600" dirty="0">
                <a:latin typeface="Corbel" panose="020B0503020204020204" pitchFamily="34" charset="0"/>
              </a:rPr>
              <a:t> yang </a:t>
            </a:r>
            <a:r>
              <a:rPr lang="en-ID" sz="3600" dirty="0" err="1">
                <a:latin typeface="Corbel" panose="020B0503020204020204" pitchFamily="34" charset="0"/>
              </a:rPr>
              <a:t>ilegal</a:t>
            </a:r>
            <a:r>
              <a:rPr lang="en-ID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7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7CA3E4-C094-FF38-F269-1E3C7A7A6B02}"/>
              </a:ext>
            </a:extLst>
          </p:cNvPr>
          <p:cNvSpPr txBox="1"/>
          <p:nvPr/>
        </p:nvSpPr>
        <p:spPr>
          <a:xfrm>
            <a:off x="5464748" y="77523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JENIS-JENIS CYBERCRIME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7D389-76BE-2CD7-706D-5DB4230F7325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7C53D-2893-B443-FB98-339983BAF955}"/>
              </a:ext>
            </a:extLst>
          </p:cNvPr>
          <p:cNvSpPr txBox="1"/>
          <p:nvPr/>
        </p:nvSpPr>
        <p:spPr>
          <a:xfrm>
            <a:off x="2607905" y="2203533"/>
            <a:ext cx="140341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Cybercrime yang </a:t>
            </a:r>
            <a:r>
              <a:rPr lang="en-US" sz="3600" b="1" dirty="0" err="1">
                <a:latin typeface="Corbel" panose="020B0503020204020204" pitchFamily="34" charset="0"/>
              </a:rPr>
              <a:t>menyerang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individu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dirty="0" err="1">
                <a:latin typeface="Corbel" panose="020B0503020204020204" pitchFamily="34" charset="0"/>
              </a:rPr>
              <a:t>Kejahatan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dilakukan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seseorang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individu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</a:rPr>
              <a:t> motif </a:t>
            </a:r>
            <a:r>
              <a:rPr lang="en-US" sz="3600" dirty="0" err="1">
                <a:latin typeface="Corbel" panose="020B0503020204020204" pitchFamily="34" charset="0"/>
              </a:rPr>
              <a:t>dendam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iseng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bertujuan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 </a:t>
            </a:r>
            <a:r>
              <a:rPr lang="en-US" sz="3600" dirty="0" err="1">
                <a:latin typeface="Corbel" panose="020B0503020204020204" pitchFamily="34" charset="0"/>
              </a:rPr>
              <a:t>merusak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nama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baik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dirty="0" err="1">
                <a:latin typeface="Corbel" panose="020B0503020204020204" pitchFamily="34" charset="0"/>
              </a:rPr>
              <a:t>Contoh</a:t>
            </a:r>
            <a:r>
              <a:rPr lang="en-US" sz="3600" dirty="0">
                <a:latin typeface="Corbel" panose="020B0503020204020204" pitchFamily="34" charset="0"/>
              </a:rPr>
              <a:t>: </a:t>
            </a:r>
            <a:r>
              <a:rPr lang="en-US" sz="3600" dirty="0" err="1">
                <a:latin typeface="Corbel" panose="020B0503020204020204" pitchFamily="34" charset="0"/>
              </a:rPr>
              <a:t>pornografi</a:t>
            </a:r>
            <a:r>
              <a:rPr lang="en-US" sz="3600" dirty="0">
                <a:latin typeface="Corbel" panose="020B0503020204020204" pitchFamily="34" charset="0"/>
              </a:rPr>
              <a:t>, cyberstalking, cyber trespass.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Cybercrime yang </a:t>
            </a:r>
            <a:r>
              <a:rPr lang="en-US" sz="3600" b="1" dirty="0" err="1">
                <a:latin typeface="Corbel" panose="020B0503020204020204" pitchFamily="34" charset="0"/>
              </a:rPr>
              <a:t>menyerang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hak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cipta</a:t>
            </a:r>
            <a:r>
              <a:rPr lang="en-US" sz="3600" b="1" dirty="0">
                <a:latin typeface="Corbel" panose="020B0503020204020204" pitchFamily="34" charset="0"/>
              </a:rPr>
              <a:t> (</a:t>
            </a:r>
            <a:r>
              <a:rPr lang="en-US" sz="3600" b="1" dirty="0" err="1">
                <a:latin typeface="Corbel" panose="020B0503020204020204" pitchFamily="34" charset="0"/>
              </a:rPr>
              <a:t>hak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milik</a:t>
            </a:r>
            <a:r>
              <a:rPr lang="en-US" sz="3600" b="1" dirty="0">
                <a:latin typeface="Corbel" panose="020B0503020204020204" pitchFamily="34" charset="0"/>
              </a:rPr>
              <a:t>).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Kejahatan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dilakukan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hasil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karya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seseorang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</a:rPr>
              <a:t> motif </a:t>
            </a:r>
            <a:r>
              <a:rPr lang="en-US" sz="3600" dirty="0" err="1">
                <a:latin typeface="Corbel" panose="020B0503020204020204" pitchFamily="34" charset="0"/>
              </a:rPr>
              <a:t>menggandakan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memasarkan</a:t>
            </a:r>
            <a:r>
              <a:rPr lang="en-US" sz="3600" dirty="0">
                <a:latin typeface="Corbel" panose="020B0503020204020204" pitchFamily="34" charset="0"/>
              </a:rPr>
              <a:t>,  </a:t>
            </a:r>
            <a:r>
              <a:rPr lang="en-US" sz="3600" dirty="0" err="1">
                <a:latin typeface="Corbel" panose="020B0503020204020204" pitchFamily="34" charset="0"/>
              </a:rPr>
              <a:t>mengubah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bertujuan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kepentingan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materi</a:t>
            </a:r>
            <a:r>
              <a:rPr lang="en-US" sz="3600" dirty="0">
                <a:latin typeface="Corbel" panose="020B0503020204020204" pitchFamily="34" charset="0"/>
              </a:rPr>
              <a:t>/non </a:t>
            </a:r>
            <a:r>
              <a:rPr lang="en-US" sz="3600" dirty="0" err="1">
                <a:latin typeface="Corbel" panose="020B0503020204020204" pitchFamily="34" charset="0"/>
              </a:rPr>
              <a:t>materi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Cybercrime yang </a:t>
            </a:r>
            <a:r>
              <a:rPr lang="en-US" sz="3600" b="1" dirty="0" err="1">
                <a:latin typeface="Corbel" panose="020B0503020204020204" pitchFamily="34" charset="0"/>
              </a:rPr>
              <a:t>menyerang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pemerintah</a:t>
            </a:r>
            <a:r>
              <a:rPr lang="en-US" sz="3600" b="1" dirty="0">
                <a:latin typeface="Corbel" panose="020B0503020204020204" pitchFamily="34" charset="0"/>
              </a:rPr>
              <a:t>. </a:t>
            </a:r>
            <a:r>
              <a:rPr lang="en-US" sz="3600" dirty="0" err="1">
                <a:latin typeface="Corbel" panose="020B0503020204020204" pitchFamily="34" charset="0"/>
              </a:rPr>
              <a:t>Kejahatan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dilakukan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aset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dimiliki</a:t>
            </a:r>
            <a:r>
              <a:rPr lang="en-US" sz="3600" dirty="0">
                <a:latin typeface="Corbel" panose="020B0503020204020204" pitchFamily="34" charset="0"/>
              </a:rPr>
              <a:t> oleh </a:t>
            </a:r>
            <a:r>
              <a:rPr lang="en-US" sz="3600" dirty="0" err="1">
                <a:latin typeface="Corbel" panose="020B0503020204020204" pitchFamily="34" charset="0"/>
              </a:rPr>
              <a:t>pemerintah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</a:rPr>
              <a:t> motif </a:t>
            </a:r>
            <a:r>
              <a:rPr lang="en-US" sz="3600" dirty="0" err="1">
                <a:latin typeface="Corbel" panose="020B0503020204020204" pitchFamily="34" charset="0"/>
              </a:rPr>
              <a:t>melakukan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teror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membajak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ataupun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merusak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keamanan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merusak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citra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institusi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pemerintah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5715000" y="75761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HACKER DAN CRACKER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3535634" y="2703617"/>
            <a:ext cx="13152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orbel" panose="020B0503020204020204" pitchFamily="34" charset="0"/>
              </a:rPr>
              <a:t>Hacker </a:t>
            </a:r>
            <a:r>
              <a:rPr lang="en-US" sz="3600" dirty="0" err="1">
                <a:latin typeface="Corbel" panose="020B0503020204020204" pitchFamily="34" charset="0"/>
              </a:rPr>
              <a:t>umumnya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mempunyai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keinginan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mengetahui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secara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mendalam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mengenai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cara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kerja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jaringan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sehingga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menjadi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ahli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dalam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bidang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penguasaan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jaringan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serta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menggunakan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keahliannya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mengidentifikasi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kekurangan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dalam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berupaya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memperbaikinya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mencegah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insiden</a:t>
            </a:r>
            <a:r>
              <a:rPr lang="en-US" sz="3600" dirty="0">
                <a:latin typeface="Corbel" panose="020B0503020204020204" pitchFamily="34" charset="0"/>
              </a:rPr>
              <a:t> lain </a:t>
            </a:r>
            <a:r>
              <a:rPr lang="en-US" sz="3600" dirty="0" err="1">
                <a:latin typeface="Corbel" panose="020B0503020204020204" pitchFamily="34" charset="0"/>
              </a:rPr>
              <a:t>dari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akses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sah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algn="just"/>
            <a:endParaRPr lang="en-US" sz="36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4147736" y="616922"/>
            <a:ext cx="606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KLASIFIKASI HACKER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3535634" y="1812349"/>
            <a:ext cx="137626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US" sz="3000" b="1" dirty="0">
                <a:latin typeface="Corbel" panose="020B0503020204020204" pitchFamily="34" charset="0"/>
              </a:rPr>
              <a:t>White hat hacker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seseorang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mencoba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mempelajari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menganalisis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mengetahui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kelemahan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suatu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sistem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bagian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aktivitas</a:t>
            </a:r>
            <a:r>
              <a:rPr lang="en-US" sz="3000" dirty="0">
                <a:latin typeface="Corbel" panose="020B0503020204020204" pitchFamily="34" charset="0"/>
              </a:rPr>
              <a:t> vulnerability assessment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penetration testing yang </a:t>
            </a:r>
            <a:r>
              <a:rPr lang="en-US" sz="3000" dirty="0" err="1">
                <a:latin typeface="Corbel" panose="020B0503020204020204" pitchFamily="34" charset="0"/>
              </a:rPr>
              <a:t>bertujuan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memperbaiki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memberikan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rekomendasi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perbaikan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terhadap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adanya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temuan</a:t>
            </a:r>
            <a:r>
              <a:rPr lang="en-US" sz="3000" dirty="0">
                <a:latin typeface="Corbel" panose="020B0503020204020204" pitchFamily="34" charset="0"/>
              </a:rPr>
              <a:t>  </a:t>
            </a:r>
            <a:r>
              <a:rPr lang="en-US" sz="3000" dirty="0" err="1">
                <a:latin typeface="Corbel" panose="020B0503020204020204" pitchFamily="34" charset="0"/>
              </a:rPr>
              <a:t>terhadap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kerentanan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sistem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endParaRPr lang="en-US" sz="3000" dirty="0">
              <a:latin typeface="Corbel" panose="020B0503020204020204" pitchFamily="34" charset="0"/>
            </a:endParaRPr>
          </a:p>
          <a:p>
            <a:pPr marL="685800" indent="-685800" algn="just">
              <a:buFont typeface="+mj-lt"/>
              <a:buAutoNum type="arabicPeriod"/>
            </a:pPr>
            <a:r>
              <a:rPr lang="en-US" sz="3000" b="1" dirty="0">
                <a:latin typeface="Corbel" panose="020B0503020204020204" pitchFamily="34" charset="0"/>
              </a:rPr>
              <a:t>Black hat hacker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dikenal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cracker </a:t>
            </a:r>
            <a:r>
              <a:rPr lang="en-US" sz="3000" dirty="0" err="1">
                <a:latin typeface="Corbel" panose="020B0503020204020204" pitchFamily="34" charset="0"/>
              </a:rPr>
              <a:t>adalah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seseorang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mencoba</a:t>
            </a:r>
            <a:r>
              <a:rPr lang="en-US" sz="3000" dirty="0">
                <a:latin typeface="Corbel" panose="020B0503020204020204" pitchFamily="34" charset="0"/>
              </a:rPr>
              <a:t> 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mempelajari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menganalisis</a:t>
            </a:r>
            <a:r>
              <a:rPr lang="en-US" sz="3000" dirty="0">
                <a:latin typeface="Corbel" panose="020B0503020204020204" pitchFamily="34" charset="0"/>
              </a:rPr>
              <a:t>, dan </a:t>
            </a:r>
            <a:r>
              <a:rPr lang="en-US" sz="3000" dirty="0" err="1">
                <a:latin typeface="Corbel" panose="020B0503020204020204" pitchFamily="34" charset="0"/>
              </a:rPr>
              <a:t>mengetahui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kelemahan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sebuah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sistem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merusak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mencuri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sensitif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  <a:r>
              <a:rPr lang="en-US" sz="3000" dirty="0" err="1">
                <a:latin typeface="Corbel" panose="020B0503020204020204" pitchFamily="34" charset="0"/>
              </a:rPr>
              <a:t>Umumnya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motivasi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utama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mereka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adalah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menggunakan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pengetahuan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mendapatkan</a:t>
            </a:r>
            <a:r>
              <a:rPr lang="en-US" sz="3000" dirty="0">
                <a:latin typeface="Corbel" panose="020B0503020204020204" pitchFamily="34" charset="0"/>
              </a:rPr>
              <a:t> data </a:t>
            </a:r>
            <a:r>
              <a:rPr lang="en-US" sz="3000" dirty="0" err="1">
                <a:latin typeface="Corbel" panose="020B0503020204020204" pitchFamily="34" charset="0"/>
              </a:rPr>
              <a:t>pribadi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penting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mencuri</a:t>
            </a:r>
            <a:r>
              <a:rPr lang="en-US" sz="3000" dirty="0">
                <a:latin typeface="Corbel" panose="020B0503020204020204" pitchFamily="34" charset="0"/>
              </a:rPr>
              <a:t> uang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rekening</a:t>
            </a:r>
            <a:r>
              <a:rPr lang="en-US" sz="3000" dirty="0">
                <a:latin typeface="Corbel" panose="020B0503020204020204" pitchFamily="34" charset="0"/>
              </a:rPr>
              <a:t> bank,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kegiatan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bersifat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negatif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lainnya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endParaRPr lang="en-US" sz="3000" dirty="0">
              <a:latin typeface="Corbel" panose="020B0503020204020204" pitchFamily="34" charset="0"/>
            </a:endParaRPr>
          </a:p>
          <a:p>
            <a:pPr marL="685800" indent="-685800" algn="just">
              <a:buFont typeface="+mj-lt"/>
              <a:buAutoNum type="arabicPeriod"/>
            </a:pPr>
            <a:r>
              <a:rPr lang="en-US" sz="3000" b="1" dirty="0">
                <a:latin typeface="Corbel" panose="020B0503020204020204" pitchFamily="34" charset="0"/>
              </a:rPr>
              <a:t>Grey hat hacker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merupakan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seseorang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menjadi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konsultan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tetapi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kadang</a:t>
            </a:r>
            <a:r>
              <a:rPr lang="en-US" sz="3000" dirty="0">
                <a:latin typeface="Corbel" panose="020B0503020204020204" pitchFamily="34" charset="0"/>
              </a:rPr>
              <a:t> kala pada </a:t>
            </a:r>
            <a:r>
              <a:rPr lang="en-US" sz="3000" dirty="0" err="1">
                <a:latin typeface="Corbel" panose="020B0503020204020204" pitchFamily="34" charset="0"/>
              </a:rPr>
              <a:t>situasi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kondisi</a:t>
            </a:r>
            <a:r>
              <a:rPr lang="en-US" sz="3000" dirty="0">
                <a:latin typeface="Corbel" panose="020B0503020204020204" pitchFamily="34" charset="0"/>
              </a:rPr>
              <a:t> lain </a:t>
            </a:r>
            <a:r>
              <a:rPr lang="en-US" sz="3000" dirty="0" err="1">
                <a:latin typeface="Corbel" panose="020B0503020204020204" pitchFamily="34" charset="0"/>
              </a:rPr>
              <a:t>melakukan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penyerangan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memanfaatkan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kelemahan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sistem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sebuah</a:t>
            </a:r>
            <a:r>
              <a:rPr lang="en-US" sz="3000" dirty="0">
                <a:latin typeface="Corbel" panose="020B0503020204020204" pitchFamily="34" charset="0"/>
              </a:rPr>
              <a:t> target. </a:t>
            </a:r>
          </a:p>
        </p:txBody>
      </p:sp>
    </p:spTree>
    <p:extLst>
      <p:ext uri="{BB962C8B-B14F-4D97-AF65-F5344CB8AC3E}">
        <p14:creationId xmlns:p14="http://schemas.microsoft.com/office/powerpoint/2010/main" val="160218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096752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4643715"/>
            <a:ext cx="2869799" cy="5643285"/>
          </a:xfrm>
          <a:custGeom>
            <a:avLst/>
            <a:gdLst/>
            <a:ahLst/>
            <a:cxnLst/>
            <a:rect l="l" t="t" r="r" b="b"/>
            <a:pathLst>
              <a:path w="2869799" h="5643285">
                <a:moveTo>
                  <a:pt x="0" y="0"/>
                </a:moveTo>
                <a:lnTo>
                  <a:pt x="2869799" y="0"/>
                </a:lnTo>
                <a:lnTo>
                  <a:pt x="2869799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028" t="-10684" r="-73533" b="-9615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0EFA01-91F2-EA07-72C9-577B0C5B56AC}"/>
              </a:ext>
            </a:extLst>
          </p:cNvPr>
          <p:cNvSpPr txBox="1"/>
          <p:nvPr/>
        </p:nvSpPr>
        <p:spPr>
          <a:xfrm>
            <a:off x="375593" y="744085"/>
            <a:ext cx="1272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Corbel" panose="020B0503020204020204" pitchFamily="34" charset="0"/>
              </a:rPr>
              <a:t>JENIS HACKER BERDASARKAN TUJUAN PERETASAN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2D2BF-4765-2C65-2F92-F503BF3CECF4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A606A-9636-9709-A4AF-3A7D6851C94D}"/>
              </a:ext>
            </a:extLst>
          </p:cNvPr>
          <p:cNvSpPr txBox="1"/>
          <p:nvPr/>
        </p:nvSpPr>
        <p:spPr>
          <a:xfrm>
            <a:off x="2872074" y="2401303"/>
            <a:ext cx="13881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Red hat hacker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mirip</a:t>
            </a:r>
            <a:r>
              <a:rPr lang="en-US" sz="3600" dirty="0">
                <a:latin typeface="Corbel" panose="020B0503020204020204" pitchFamily="34" charset="0"/>
              </a:rPr>
              <a:t> white hat hacker, </a:t>
            </a:r>
            <a:r>
              <a:rPr lang="en-US" sz="3600" dirty="0" err="1">
                <a:latin typeface="Corbel" panose="020B050302020402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hanya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berupaya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mempertahankan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tetapi</a:t>
            </a:r>
            <a:r>
              <a:rPr lang="en-US" sz="3600" dirty="0">
                <a:latin typeface="Corbel" panose="020B0503020204020204" pitchFamily="34" charset="0"/>
              </a:rPr>
              <a:t> juga </a:t>
            </a:r>
            <a:r>
              <a:rPr lang="en-US" sz="3600" dirty="0" err="1">
                <a:latin typeface="Corbel" panose="020B0503020204020204" pitchFamily="34" charset="0"/>
              </a:rPr>
              <a:t>dalam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kondisi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tertentu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berupaya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menyerang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peretas</a:t>
            </a:r>
            <a:r>
              <a:rPr lang="en-US" sz="3600" dirty="0">
                <a:latin typeface="Corbel" panose="020B0503020204020204" pitchFamily="34" charset="0"/>
              </a:rPr>
              <a:t> lain. </a:t>
            </a:r>
            <a:r>
              <a:rPr lang="en-US" sz="3600" dirty="0" err="1">
                <a:latin typeface="Corbel" panose="020B0503020204020204" pitchFamily="34" charset="0"/>
              </a:rPr>
              <a:t>Umumnya</a:t>
            </a:r>
            <a:r>
              <a:rPr lang="en-US" sz="3600" dirty="0">
                <a:latin typeface="Corbel" panose="020B0503020204020204" pitchFamily="34" charset="0"/>
              </a:rPr>
              <a:t> red hat hacker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agen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pemerintah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State-sponsored hackers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hacker </a:t>
            </a:r>
            <a:r>
              <a:rPr lang="en-US" sz="3600" dirty="0" err="1">
                <a:latin typeface="Corbel" panose="020B0503020204020204" pitchFamily="34" charset="0"/>
              </a:rPr>
              <a:t>terlatih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dibiayai</a:t>
            </a:r>
            <a:r>
              <a:rPr lang="en-US" sz="3600" dirty="0">
                <a:latin typeface="Corbel" panose="020B0503020204020204" pitchFamily="34" charset="0"/>
              </a:rPr>
              <a:t> oleh negara </a:t>
            </a:r>
            <a:r>
              <a:rPr lang="en-US" sz="3600" dirty="0" err="1">
                <a:latin typeface="Corbel" panose="020B050302020402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pemerintah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biasanya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bertujuan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mata-mata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perang</a:t>
            </a:r>
            <a:r>
              <a:rPr lang="en-US" sz="3600" dirty="0">
                <a:latin typeface="Corbel" panose="020B0503020204020204" pitchFamily="34" charset="0"/>
              </a:rPr>
              <a:t> cyber (cyber warfare).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Cyber terrorist </a:t>
            </a:r>
            <a:r>
              <a:rPr lang="en-US" sz="3600" dirty="0" err="1">
                <a:latin typeface="Corbel" panose="020B0503020204020204" pitchFamily="34" charset="0"/>
              </a:rPr>
              <a:t>mereka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menyebarkan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ancaman-ancaman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tujuan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tertentu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</a:rPr>
              <a:t>Hacktivist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black hat yang </a:t>
            </a:r>
            <a:r>
              <a:rPr lang="en-US" sz="3600" dirty="0" err="1">
                <a:latin typeface="Corbel" panose="020B0503020204020204" pitchFamily="34" charset="0"/>
              </a:rPr>
              <a:t>menyerang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sambil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menyebarkan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 </a:t>
            </a:r>
            <a:r>
              <a:rPr lang="en-US" sz="3600" dirty="0" err="1">
                <a:latin typeface="Corbel" panose="020B0503020204020204" pitchFamily="34" charset="0"/>
              </a:rPr>
              <a:t>pesan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khusus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misalnya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melalui</a:t>
            </a:r>
            <a:r>
              <a:rPr lang="en-US" sz="3600" dirty="0">
                <a:latin typeface="Corbel" panose="020B0503020204020204" pitchFamily="34" charset="0"/>
              </a:rPr>
              <a:t> deface website. </a:t>
            </a:r>
          </a:p>
          <a:p>
            <a:pPr algn="just"/>
            <a:endParaRPr lang="en-US" sz="36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096752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4643715"/>
            <a:ext cx="2869799" cy="5643285"/>
          </a:xfrm>
          <a:custGeom>
            <a:avLst/>
            <a:gdLst/>
            <a:ahLst/>
            <a:cxnLst/>
            <a:rect l="l" t="t" r="r" b="b"/>
            <a:pathLst>
              <a:path w="2869799" h="5643285">
                <a:moveTo>
                  <a:pt x="0" y="0"/>
                </a:moveTo>
                <a:lnTo>
                  <a:pt x="2869799" y="0"/>
                </a:lnTo>
                <a:lnTo>
                  <a:pt x="2869799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028" t="-10684" r="-73533" b="-9615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0EFA01-91F2-EA07-72C9-577B0C5B56AC}"/>
              </a:ext>
            </a:extLst>
          </p:cNvPr>
          <p:cNvSpPr txBox="1"/>
          <p:nvPr/>
        </p:nvSpPr>
        <p:spPr>
          <a:xfrm>
            <a:off x="291393" y="744085"/>
            <a:ext cx="1264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Corbel" panose="020B0503020204020204" pitchFamily="34" charset="0"/>
              </a:rPr>
              <a:t>JENIS HACKER BERDASARKAN TUJUAN PERETASAN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2D2BF-4765-2C65-2F92-F503BF3CECF4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09081-5863-A4FF-DEB2-82CD599880B3}"/>
              </a:ext>
            </a:extLst>
          </p:cNvPr>
          <p:cNvSpPr txBox="1"/>
          <p:nvPr/>
        </p:nvSpPr>
        <p:spPr>
          <a:xfrm>
            <a:off x="3352800" y="2768215"/>
            <a:ext cx="1341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n-US" sz="3600" b="1" dirty="0">
                <a:latin typeface="Corbel" panose="020B0503020204020204" pitchFamily="34" charset="0"/>
              </a:rPr>
              <a:t>Corporate hacker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hacker yang </a:t>
            </a:r>
            <a:r>
              <a:rPr lang="en-US" sz="3600" dirty="0" err="1">
                <a:latin typeface="Corbel" panose="020B0503020204020204" pitchFamily="34" charset="0"/>
              </a:rPr>
              <a:t>menyerang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properti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intelektual</a:t>
            </a:r>
            <a:r>
              <a:rPr lang="en-US" sz="3600" dirty="0">
                <a:latin typeface="Corbel" panose="020B0503020204020204" pitchFamily="34" charset="0"/>
              </a:rPr>
              <a:t> dan  data </a:t>
            </a:r>
            <a:r>
              <a:rPr lang="en-US" sz="3600" dirty="0" err="1">
                <a:latin typeface="Corbel" panose="020B0503020204020204" pitchFamily="34" charset="0"/>
              </a:rPr>
              <a:t>penting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perusahaan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dirty="0" err="1">
                <a:latin typeface="Corbel" panose="020B0503020204020204" pitchFamily="34" charset="0"/>
              </a:rPr>
              <a:t>Tujuan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mereka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adalah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mendapatkan</a:t>
            </a:r>
            <a:r>
              <a:rPr lang="en-US" sz="3600" dirty="0">
                <a:latin typeface="Corbel" panose="020B0503020204020204" pitchFamily="34" charset="0"/>
              </a:rPr>
              <a:t>  </a:t>
            </a:r>
            <a:r>
              <a:rPr lang="en-US" sz="3600" dirty="0" err="1">
                <a:latin typeface="Corbel" panose="020B050302020402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mengenai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kompetitor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perusahaan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US" sz="3600" b="1" dirty="0">
                <a:latin typeface="Corbel" panose="020B0503020204020204" pitchFamily="34" charset="0"/>
              </a:rPr>
              <a:t>Script kiddies </a:t>
            </a:r>
            <a:r>
              <a:rPr lang="en-US" sz="3600" dirty="0" err="1">
                <a:latin typeface="Corbel" panose="020B0503020204020204" pitchFamily="34" charset="0"/>
              </a:rPr>
              <a:t>merupakan</a:t>
            </a:r>
            <a:r>
              <a:rPr lang="en-US" sz="3600" dirty="0">
                <a:latin typeface="Corbel" panose="020B0503020204020204" pitchFamily="34" charset="0"/>
              </a:rPr>
              <a:t> hacker </a:t>
            </a:r>
            <a:r>
              <a:rPr lang="en-US" sz="3600" dirty="0" err="1">
                <a:latin typeface="Corbel" panose="020B0503020204020204" pitchFamily="34" charset="0"/>
              </a:rPr>
              <a:t>pemula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memiliki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sedikit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pengetahuan</a:t>
            </a:r>
            <a:r>
              <a:rPr lang="en-US" sz="3600" dirty="0">
                <a:latin typeface="Corbel" panose="020B0503020204020204" pitchFamily="34" charset="0"/>
              </a:rPr>
              <a:t> dan  </a:t>
            </a:r>
            <a:r>
              <a:rPr lang="en-US" sz="3600" dirty="0" err="1">
                <a:latin typeface="Corbel" panose="020B0503020204020204" pitchFamily="34" charset="0"/>
              </a:rPr>
              <a:t>menggunakan</a:t>
            </a:r>
            <a:r>
              <a:rPr lang="en-US" sz="3600" dirty="0">
                <a:latin typeface="Corbel" panose="020B0503020204020204" pitchFamily="34" charset="0"/>
              </a:rPr>
              <a:t> tools </a:t>
            </a:r>
            <a:r>
              <a:rPr lang="en-US" sz="3600" dirty="0" err="1">
                <a:latin typeface="Corbel" panose="020B0503020204020204" pitchFamily="34" charset="0"/>
              </a:rPr>
              <a:t>buatan</a:t>
            </a:r>
            <a:r>
              <a:rPr lang="en-US" sz="3600" dirty="0">
                <a:latin typeface="Corbel" panose="020B0503020204020204" pitchFamily="34" charset="0"/>
              </a:rPr>
              <a:t> orang lain, </a:t>
            </a:r>
            <a:r>
              <a:rPr lang="en-US" sz="3600" dirty="0" err="1">
                <a:latin typeface="Corbel" panose="020B0503020204020204" pitchFamily="34" charset="0"/>
              </a:rPr>
              <a:t>biasanya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dapat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mengembangkan</a:t>
            </a:r>
            <a:r>
              <a:rPr lang="en-US" sz="3600" dirty="0">
                <a:latin typeface="Corbel" panose="020B0503020204020204" pitchFamily="34" charset="0"/>
              </a:rPr>
              <a:t>  </a:t>
            </a:r>
            <a:r>
              <a:rPr lang="en-US" sz="3600" dirty="0" err="1">
                <a:latin typeface="Corbel" panose="020B0503020204020204" pitchFamily="34" charset="0"/>
              </a:rPr>
              <a:t>serangan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pertahanan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US" sz="3600" b="1" dirty="0">
                <a:latin typeface="Corbel" panose="020B0503020204020204" pitchFamily="34" charset="0"/>
              </a:rPr>
              <a:t>Blue hat hackers </a:t>
            </a:r>
            <a:r>
              <a:rPr lang="en-US" sz="3600" dirty="0" err="1">
                <a:latin typeface="Corbel" panose="020B0503020204020204" pitchFamily="34" charset="0"/>
              </a:rPr>
              <a:t>biasanya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sebagai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konsultan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keamanan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komputer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terbiasa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melakukan</a:t>
            </a:r>
            <a:r>
              <a:rPr lang="en-US" sz="3600" dirty="0">
                <a:latin typeface="Corbel" panose="020B0503020204020204" pitchFamily="34" charset="0"/>
              </a:rPr>
              <a:t> bug-test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sebelum</a:t>
            </a:r>
            <a:r>
              <a:rPr lang="en-US" sz="3600" dirty="0">
                <a:latin typeface="Corbel" panose="020B0503020204020204" pitchFamily="34" charset="0"/>
              </a:rPr>
              <a:t> di-launching. </a:t>
            </a:r>
          </a:p>
        </p:txBody>
      </p:sp>
    </p:spTree>
    <p:extLst>
      <p:ext uri="{BB962C8B-B14F-4D97-AF65-F5344CB8AC3E}">
        <p14:creationId xmlns:p14="http://schemas.microsoft.com/office/powerpoint/2010/main" val="61633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C42FB1E-BE7F-7924-F859-9A68E3B5CEAD}"/>
              </a:ext>
            </a:extLst>
          </p:cNvPr>
          <p:cNvSpPr txBox="1"/>
          <p:nvPr/>
        </p:nvSpPr>
        <p:spPr>
          <a:xfrm>
            <a:off x="1676400" y="615036"/>
            <a:ext cx="10743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orbel" panose="020B0503020204020204" pitchFamily="34" charset="0"/>
              </a:rPr>
              <a:t>LANGKAH MENGURANGI DAMPAK RESIKO ANCAMAN SIBER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0189B-2966-E121-9FFA-4437490323A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1BB22-3CBF-D133-555C-6D97D320A9D5}"/>
              </a:ext>
            </a:extLst>
          </p:cNvPr>
          <p:cNvSpPr txBox="1"/>
          <p:nvPr/>
        </p:nvSpPr>
        <p:spPr>
          <a:xfrm>
            <a:off x="2618141" y="2647027"/>
            <a:ext cx="1350882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</a:rPr>
              <a:t>Ditumbuhkannya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budaya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sadar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ancaman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keamanan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yaitu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melalui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edukasi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berkesinambungan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terkait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keamanan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informasi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mengurangi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dampak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ditimbulkan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dari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ancaman</a:t>
            </a:r>
            <a:r>
              <a:rPr lang="en-US" sz="3600" dirty="0">
                <a:latin typeface="Corbel" panose="020B0503020204020204" pitchFamily="34" charset="0"/>
              </a:rPr>
              <a:t>/</a:t>
            </a:r>
            <a:r>
              <a:rPr lang="en-US" sz="3600" dirty="0" err="1">
                <a:latin typeface="Corbel" panose="020B0503020204020204" pitchFamily="34" charset="0"/>
              </a:rPr>
              <a:t>serangan</a:t>
            </a:r>
            <a:r>
              <a:rPr lang="en-US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</a:rPr>
              <a:t>Melakukan</a:t>
            </a:r>
            <a:r>
              <a:rPr lang="en-US" sz="3600" b="1" dirty="0">
                <a:latin typeface="Corbel" panose="020B0503020204020204" pitchFamily="34" charset="0"/>
              </a:rPr>
              <a:t> hardening (</a:t>
            </a:r>
            <a:r>
              <a:rPr lang="en-US" sz="3600" b="1" dirty="0" err="1">
                <a:latin typeface="Corbel" panose="020B0503020204020204" pitchFamily="34" charset="0"/>
              </a:rPr>
              <a:t>penguatan</a:t>
            </a:r>
            <a:r>
              <a:rPr lang="en-US" sz="3600" b="1" dirty="0">
                <a:latin typeface="Corbel" panose="020B0503020204020204" pitchFamily="34" charset="0"/>
              </a:rPr>
              <a:t>, patch)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dibangun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maupun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operasi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terpasang</a:t>
            </a:r>
            <a:r>
              <a:rPr lang="en-US" sz="3600" dirty="0">
                <a:latin typeface="Corbel" panose="020B0503020204020204" pitchFamily="34" charset="0"/>
              </a:rPr>
              <a:t> pada </a:t>
            </a:r>
            <a:r>
              <a:rPr lang="en-US" sz="3600" dirty="0" err="1">
                <a:latin typeface="Corbel" panose="020B0503020204020204" pitchFamily="34" charset="0"/>
              </a:rPr>
              <a:t>suatu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</a:rPr>
              <a:t>Menyediakan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sistem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kontrol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akses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otoritas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perubahan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</a:rPr>
              <a:t>Melakukan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manajemen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konfigurasi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yaitu</a:t>
            </a:r>
            <a:r>
              <a:rPr lang="en-US" sz="3600" dirty="0">
                <a:latin typeface="Corbel" panose="020B0503020204020204" pitchFamily="34" charset="0"/>
              </a:rPr>
              <a:t> proses </a:t>
            </a:r>
            <a:r>
              <a:rPr lang="en-US" sz="3600" dirty="0" err="1">
                <a:latin typeface="Corbel" panose="020B0503020204020204" pitchFamily="34" charset="0"/>
              </a:rPr>
              <a:t>evaluasi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perubahan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konfigurasi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pencatatan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pihak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melakukan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perubahan</a:t>
            </a:r>
            <a:r>
              <a:rPr lang="en-US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/>
            </a:pPr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7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5751771" y="7467070"/>
            <a:ext cx="5086014" cy="4346423"/>
          </a:xfrm>
          <a:custGeom>
            <a:avLst/>
            <a:gdLst/>
            <a:ahLst/>
            <a:cxnLst/>
            <a:rect l="l" t="t" r="r" b="b"/>
            <a:pathLst>
              <a:path w="5086014" h="4346423">
                <a:moveTo>
                  <a:pt x="0" y="4346423"/>
                </a:moveTo>
                <a:lnTo>
                  <a:pt x="5086014" y="4346423"/>
                </a:lnTo>
                <a:lnTo>
                  <a:pt x="5086014" y="0"/>
                </a:lnTo>
                <a:lnTo>
                  <a:pt x="0" y="0"/>
                </a:lnTo>
                <a:lnTo>
                  <a:pt x="0" y="4346423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11962930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8152487"/>
            <a:ext cx="18288000" cy="2130703"/>
          </a:xfrm>
          <a:custGeom>
            <a:avLst/>
            <a:gdLst/>
            <a:ahLst/>
            <a:cxnLst/>
            <a:rect l="l" t="t" r="r" b="b"/>
            <a:pathLst>
              <a:path w="18288000" h="2130703">
                <a:moveTo>
                  <a:pt x="0" y="0"/>
                </a:moveTo>
                <a:lnTo>
                  <a:pt x="18288000" y="0"/>
                </a:lnTo>
                <a:lnTo>
                  <a:pt x="18288000" y="2130703"/>
                </a:lnTo>
                <a:lnTo>
                  <a:pt x="0" y="213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27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558855" flipH="1" flipV="1">
            <a:off x="-166294" y="-224253"/>
            <a:ext cx="3677470" cy="2505907"/>
          </a:xfrm>
          <a:custGeom>
            <a:avLst/>
            <a:gdLst/>
            <a:ahLst/>
            <a:cxnLst/>
            <a:rect l="l" t="t" r="r" b="b"/>
            <a:pathLst>
              <a:path w="3677470" h="2505907">
                <a:moveTo>
                  <a:pt x="3677470" y="2505906"/>
                </a:moveTo>
                <a:lnTo>
                  <a:pt x="0" y="2505906"/>
                </a:lnTo>
                <a:lnTo>
                  <a:pt x="0" y="0"/>
                </a:lnTo>
                <a:lnTo>
                  <a:pt x="3677470" y="0"/>
                </a:lnTo>
                <a:lnTo>
                  <a:pt x="3677470" y="2505906"/>
                </a:lnTo>
                <a:close/>
              </a:path>
            </a:pathLst>
          </a:custGeom>
          <a:blipFill>
            <a:blip r:embed="rId5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8" name="Freeform 8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0712011-B56E-3384-C654-682AFC1124CF}"/>
              </a:ext>
            </a:extLst>
          </p:cNvPr>
          <p:cNvSpPr txBox="1"/>
          <p:nvPr/>
        </p:nvSpPr>
        <p:spPr>
          <a:xfrm>
            <a:off x="5524500" y="630845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PENDAHULUAN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322C9-FCB8-3B49-7D52-412C6793DBAF}"/>
              </a:ext>
            </a:extLst>
          </p:cNvPr>
          <p:cNvSpPr txBox="1"/>
          <p:nvPr/>
        </p:nvSpPr>
        <p:spPr>
          <a:xfrm>
            <a:off x="1693223" y="1942219"/>
            <a:ext cx="1533764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latin typeface="Corbel" panose="020B0503020204020204" pitchFamily="34" charset="0"/>
              </a:rPr>
              <a:t>﻿</a:t>
            </a:r>
            <a:r>
              <a:rPr lang="en-US" sz="2700" dirty="0" err="1">
                <a:latin typeface="Corbel" panose="020B0503020204020204" pitchFamily="34" charset="0"/>
              </a:rPr>
              <a:t>Hampir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semua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industri</a:t>
            </a:r>
            <a:r>
              <a:rPr lang="en-US" sz="2700" dirty="0">
                <a:latin typeface="Corbel" panose="020B0503020204020204" pitchFamily="34" charset="0"/>
              </a:rPr>
              <a:t> dan </a:t>
            </a:r>
            <a:r>
              <a:rPr lang="en-US" sz="2700" dirty="0" err="1">
                <a:latin typeface="Corbel" panose="020B0503020204020204" pitchFamily="34" charset="0"/>
              </a:rPr>
              <a:t>kehidupan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manusia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menggunakan</a:t>
            </a:r>
            <a:r>
              <a:rPr lang="en-US" sz="2700" dirty="0">
                <a:latin typeface="Corbel" panose="020B0503020204020204" pitchFamily="34" charset="0"/>
              </a:rPr>
              <a:t> internet dan internet </a:t>
            </a:r>
            <a:r>
              <a:rPr lang="en-US" sz="2700" dirty="0" err="1">
                <a:latin typeface="Corbel" panose="020B0503020204020204" pitchFamily="34" charset="0"/>
              </a:rPr>
              <a:t>menjadi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tulang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punggung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jalannya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aplikasi</a:t>
            </a:r>
            <a:r>
              <a:rPr lang="en-US" sz="2700" dirty="0">
                <a:latin typeface="Corbel" panose="020B0503020204020204" pitchFamily="34" charset="0"/>
              </a:rPr>
              <a:t> yang </a:t>
            </a:r>
            <a:r>
              <a:rPr lang="en-US" sz="2700" dirty="0" err="1">
                <a:latin typeface="Corbel" panose="020B0503020204020204" pitchFamily="34" charset="0"/>
              </a:rPr>
              <a:t>digunakan</a:t>
            </a:r>
            <a:r>
              <a:rPr lang="en-US" sz="2700" dirty="0">
                <a:latin typeface="Corbel" panose="020B0503020204020204" pitchFamily="34" charset="0"/>
              </a:rPr>
              <a:t> oleh </a:t>
            </a:r>
            <a:r>
              <a:rPr lang="en-US" sz="2700" dirty="0" err="1">
                <a:latin typeface="Corbel" panose="020B0503020204020204" pitchFamily="34" charset="0"/>
              </a:rPr>
              <a:t>industri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ataupun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kehidupan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manusia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sehari-hari</a:t>
            </a:r>
            <a:endParaRPr lang="en-US" sz="2700" dirty="0">
              <a:latin typeface="Corbel" panose="020B0503020204020204" pitchFamily="34" charset="0"/>
            </a:endParaRPr>
          </a:p>
          <a:p>
            <a:endParaRPr lang="en-US" sz="2700" dirty="0">
              <a:latin typeface="Corbel" panose="020B0503020204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latin typeface="Corbel" panose="020B0503020204020204" pitchFamily="34" charset="0"/>
              </a:rPr>
              <a:t>﻿Internet </a:t>
            </a:r>
            <a:r>
              <a:rPr lang="en-US" sz="2700" dirty="0" err="1">
                <a:latin typeface="Corbel" panose="020B0503020204020204" pitchFamily="34" charset="0"/>
              </a:rPr>
              <a:t>terkoneksi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dengan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perangkat</a:t>
            </a:r>
            <a:r>
              <a:rPr lang="en-US" sz="2700" dirty="0">
                <a:latin typeface="Corbel" panose="020B0503020204020204" pitchFamily="34" charset="0"/>
              </a:rPr>
              <a:t> yang </a:t>
            </a:r>
            <a:r>
              <a:rPr lang="en-US" sz="2700" dirty="0" err="1">
                <a:latin typeface="Corbel" panose="020B0503020204020204" pitchFamily="34" charset="0"/>
              </a:rPr>
              <a:t>banyak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digunakan</a:t>
            </a:r>
            <a:r>
              <a:rPr lang="en-US" sz="2700" dirty="0">
                <a:latin typeface="Corbel" panose="020B0503020204020204" pitchFamily="34" charset="0"/>
              </a:rPr>
              <a:t> oleh </a:t>
            </a:r>
            <a:r>
              <a:rPr lang="en-US" sz="2700" dirty="0" err="1">
                <a:latin typeface="Corbel" panose="020B0503020204020204" pitchFamily="34" charset="0"/>
              </a:rPr>
              <a:t>manusia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seperti</a:t>
            </a:r>
            <a:r>
              <a:rPr lang="en-US" sz="2700" dirty="0">
                <a:latin typeface="Corbel" panose="020B0503020204020204" pitchFamily="34" charset="0"/>
              </a:rPr>
              <a:t> gadget, handphone, smartwatch, GPS, laptop </a:t>
            </a:r>
            <a:r>
              <a:rPr lang="en-US" sz="2700" dirty="0" err="1">
                <a:latin typeface="Corbel" panose="020B0503020204020204" pitchFamily="34" charset="0"/>
              </a:rPr>
              <a:t>ataupun</a:t>
            </a:r>
            <a:r>
              <a:rPr lang="en-US" sz="2700" dirty="0">
                <a:latin typeface="Corbel" panose="020B0503020204020204" pitchFamily="34" charset="0"/>
              </a:rPr>
              <a:t> PC. Dan </a:t>
            </a:r>
            <a:r>
              <a:rPr lang="en-US" sz="2700" dirty="0" err="1">
                <a:latin typeface="Corbel" panose="020B0503020204020204" pitchFamily="34" charset="0"/>
              </a:rPr>
              <a:t>semua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alat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tersebut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terpasang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berbagai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aplikasi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untuk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membantu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aktivitas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kehidupan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seperti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belanja</a:t>
            </a:r>
            <a:r>
              <a:rPr lang="en-US" sz="2700" dirty="0">
                <a:latin typeface="Corbel" panose="020B0503020204020204" pitchFamily="34" charset="0"/>
              </a:rPr>
              <a:t>, </a:t>
            </a:r>
            <a:r>
              <a:rPr lang="en-US" sz="2700" dirty="0" err="1">
                <a:latin typeface="Corbel" panose="020B0503020204020204" pitchFamily="34" charset="0"/>
              </a:rPr>
              <a:t>transaksi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perbankan</a:t>
            </a:r>
            <a:r>
              <a:rPr lang="en-US" sz="2700" dirty="0">
                <a:latin typeface="Corbel" panose="020B0503020204020204" pitchFamily="34" charset="0"/>
              </a:rPr>
              <a:t>, travelling, </a:t>
            </a:r>
            <a:r>
              <a:rPr lang="en-US" sz="2700" dirty="0" err="1">
                <a:latin typeface="Corbel" panose="020B0503020204020204" pitchFamily="34" charset="0"/>
              </a:rPr>
              <a:t>menulis</a:t>
            </a:r>
            <a:r>
              <a:rPr lang="en-US" sz="2700" dirty="0">
                <a:latin typeface="Corbel" panose="020B0503020204020204" pitchFamily="34" charset="0"/>
              </a:rPr>
              <a:t> dan lain </a:t>
            </a:r>
            <a:r>
              <a:rPr lang="en-US" sz="2700" dirty="0" err="1">
                <a:latin typeface="Corbel" panose="020B0503020204020204" pitchFamily="34" charset="0"/>
              </a:rPr>
              <a:t>sebagainya</a:t>
            </a:r>
            <a:endParaRPr lang="en-US" sz="2700" dirty="0">
              <a:latin typeface="Corbel" panose="020B0503020204020204" pitchFamily="34" charset="0"/>
            </a:endParaRPr>
          </a:p>
          <a:p>
            <a:endParaRPr lang="en-US" sz="2700" dirty="0">
              <a:latin typeface="Corbel" panose="020B0503020204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latin typeface="Corbel" panose="020B0503020204020204" pitchFamily="34" charset="0"/>
              </a:rPr>
              <a:t>﻿Di masa </a:t>
            </a:r>
            <a:r>
              <a:rPr lang="en-US" sz="2700" dirty="0" err="1">
                <a:latin typeface="Corbel" panose="020B0503020204020204" pitchFamily="34" charset="0"/>
              </a:rPr>
              <a:t>sekarang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industri</a:t>
            </a:r>
            <a:r>
              <a:rPr lang="en-US" sz="2700" dirty="0">
                <a:latin typeface="Corbel" panose="020B0503020204020204" pitchFamily="34" charset="0"/>
              </a:rPr>
              <a:t> yang </a:t>
            </a:r>
            <a:r>
              <a:rPr lang="en-US" sz="2700" dirty="0" err="1">
                <a:latin typeface="Corbel" panose="020B0503020204020204" pitchFamily="34" charset="0"/>
              </a:rPr>
              <a:t>bergerak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cepat</a:t>
            </a:r>
            <a:r>
              <a:rPr lang="en-US" sz="2700" dirty="0">
                <a:latin typeface="Corbel" panose="020B0503020204020204" pitchFamily="34" charset="0"/>
              </a:rPr>
              <a:t>, </a:t>
            </a:r>
            <a:r>
              <a:rPr lang="en-US" sz="2700" dirty="0" err="1">
                <a:latin typeface="Corbel" panose="020B0503020204020204" pitchFamily="34" charset="0"/>
              </a:rPr>
              <a:t>digitalisasi</a:t>
            </a:r>
            <a:r>
              <a:rPr lang="en-US" sz="2700" dirty="0">
                <a:latin typeface="Corbel" panose="020B0503020204020204" pitchFamily="34" charset="0"/>
              </a:rPr>
              <a:t> dan </a:t>
            </a:r>
            <a:r>
              <a:rPr lang="en-US" sz="2700" dirty="0" err="1">
                <a:latin typeface="Corbel" panose="020B0503020204020204" pitchFamily="34" charset="0"/>
              </a:rPr>
              <a:t>semua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terhubung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dengan</a:t>
            </a:r>
            <a:r>
              <a:rPr lang="en-US" sz="2700" dirty="0">
                <a:latin typeface="Corbel" panose="020B0503020204020204" pitchFamily="34" charset="0"/>
              </a:rPr>
              <a:t> internet </a:t>
            </a:r>
            <a:r>
              <a:rPr lang="en-US" sz="2700" dirty="0" err="1">
                <a:latin typeface="Corbel" panose="020B0503020204020204" pitchFamily="34" charset="0"/>
              </a:rPr>
              <a:t>ditambah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dengan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proliferasi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teknologi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berbasis</a:t>
            </a:r>
            <a:r>
              <a:rPr lang="en-US" sz="2700" dirty="0">
                <a:latin typeface="Corbel" panose="020B0503020204020204" pitchFamily="34" charset="0"/>
              </a:rPr>
              <a:t> cloud dan </a:t>
            </a:r>
            <a:r>
              <a:rPr lang="en-US" sz="2700" dirty="0" err="1">
                <a:latin typeface="Corbel" panose="020B0503020204020204" pitchFamily="34" charset="0"/>
              </a:rPr>
              <a:t>seluler</a:t>
            </a:r>
            <a:r>
              <a:rPr lang="en-US" sz="2700" dirty="0">
                <a:latin typeface="Corbel" panose="020B0503020204020204" pitchFamily="34" charset="0"/>
              </a:rPr>
              <a:t> yang </a:t>
            </a:r>
            <a:r>
              <a:rPr lang="en-US" sz="2700" dirty="0" err="1">
                <a:latin typeface="Corbel" panose="020B0503020204020204" pitchFamily="34" charset="0"/>
              </a:rPr>
              <a:t>berkembang</a:t>
            </a:r>
            <a:r>
              <a:rPr lang="en-US" sz="2700" dirty="0">
                <a:latin typeface="Corbel" panose="020B0503020204020204" pitchFamily="34" charset="0"/>
              </a:rPr>
              <a:t> sangat </a:t>
            </a:r>
            <a:r>
              <a:rPr lang="en-US" sz="2700" dirty="0" err="1">
                <a:latin typeface="Corbel" panose="020B0503020204020204" pitchFamily="34" charset="0"/>
              </a:rPr>
              <a:t>pesat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hal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ini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tentunya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akan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berdampak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terhadap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isu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keamanan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dalam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kegiatan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berinternet</a:t>
            </a:r>
            <a:r>
              <a:rPr lang="en-US" sz="2700" dirty="0">
                <a:latin typeface="Corbel" panose="020B0503020204020204" pitchFamily="34" charset="0"/>
              </a:rPr>
              <a:t>.</a:t>
            </a:r>
          </a:p>
          <a:p>
            <a:endParaRPr lang="en-US" sz="2700" dirty="0">
              <a:latin typeface="Corbel" panose="020B0503020204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latin typeface="Corbel" panose="020B0503020204020204" pitchFamily="34" charset="0"/>
              </a:rPr>
              <a:t>﻿</a:t>
            </a:r>
            <a:r>
              <a:rPr lang="en-US" sz="2700" dirty="0" err="1">
                <a:latin typeface="Corbel" panose="020B0503020204020204" pitchFamily="34" charset="0"/>
              </a:rPr>
              <a:t>Keamanan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tidak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lagi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hanya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menjadi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kebutuhan</a:t>
            </a:r>
            <a:r>
              <a:rPr lang="en-US" sz="2700" dirty="0">
                <a:latin typeface="Corbel" panose="020B0503020204020204" pitchFamily="34" charset="0"/>
              </a:rPr>
              <a:t> administrator TI, administrator </a:t>
            </a:r>
            <a:r>
              <a:rPr lang="en-US" sz="2700" dirty="0" err="1">
                <a:latin typeface="Corbel" panose="020B0503020204020204" pitchFamily="34" charset="0"/>
              </a:rPr>
              <a:t>keamanan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dalam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organisasi</a:t>
            </a:r>
            <a:r>
              <a:rPr lang="en-US" sz="2700" dirty="0">
                <a:latin typeface="Corbel" panose="020B0503020204020204" pitchFamily="34" charset="0"/>
              </a:rPr>
              <a:t> TI. </a:t>
            </a:r>
            <a:r>
              <a:rPr lang="en-US" sz="2700" dirty="0" err="1">
                <a:latin typeface="Corbel" panose="020B0503020204020204" pitchFamily="34" charset="0"/>
              </a:rPr>
              <a:t>Sekarang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persyaratannya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adalah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semua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entitas</a:t>
            </a:r>
            <a:r>
              <a:rPr lang="en-US" sz="2700" dirty="0">
                <a:latin typeface="Corbel" panose="020B0503020204020204" pitchFamily="34" charset="0"/>
              </a:rPr>
              <a:t> yang </a:t>
            </a:r>
            <a:r>
              <a:rPr lang="en-US" sz="2700" dirty="0" err="1">
                <a:latin typeface="Corbel" panose="020B0503020204020204" pitchFamily="34" charset="0"/>
              </a:rPr>
              <a:t>terhubung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dalam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satu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atau</a:t>
            </a:r>
            <a:r>
              <a:rPr lang="en-US" sz="2700" dirty="0">
                <a:latin typeface="Corbel" panose="020B0503020204020204" pitchFamily="34" charset="0"/>
              </a:rPr>
              <a:t> lain </a:t>
            </a:r>
            <a:r>
              <a:rPr lang="en-US" sz="2700" dirty="0" err="1">
                <a:latin typeface="Corbel" panose="020B0503020204020204" pitchFamily="34" charset="0"/>
              </a:rPr>
              <a:t>cara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dengan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semua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jenis</a:t>
            </a:r>
            <a:r>
              <a:rPr lang="en-US" sz="2700" dirty="0">
                <a:latin typeface="Corbel" panose="020B0503020204020204" pitchFamily="34" charset="0"/>
              </a:rPr>
              <a:t> data </a:t>
            </a:r>
            <a:r>
              <a:rPr lang="en-US" sz="2700" dirty="0" err="1">
                <a:latin typeface="Corbel" panose="020B0503020204020204" pitchFamily="34" charset="0"/>
              </a:rPr>
              <a:t>memerlukan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keamanan</a:t>
            </a:r>
            <a:r>
              <a:rPr lang="en-US" sz="2700" dirty="0">
                <a:latin typeface="Corbel" panose="020B0503020204020204" pitchFamily="34" charset="0"/>
              </a:rPr>
              <a:t> </a:t>
            </a:r>
            <a:r>
              <a:rPr lang="en-US" sz="2700" dirty="0" err="1">
                <a:latin typeface="Corbel" panose="020B0503020204020204" pitchFamily="34" charset="0"/>
              </a:rPr>
              <a:t>siber</a:t>
            </a:r>
            <a:r>
              <a:rPr lang="en-US" sz="27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55D4B-034E-19E0-B428-26E153F438E7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379565" y="4643715"/>
            <a:ext cx="2062818" cy="5643285"/>
          </a:xfrm>
          <a:custGeom>
            <a:avLst/>
            <a:gdLst/>
            <a:ahLst/>
            <a:cxnLst/>
            <a:rect l="l" t="t" r="r" b="b"/>
            <a:pathLst>
              <a:path w="2062818" h="5643285">
                <a:moveTo>
                  <a:pt x="0" y="0"/>
                </a:moveTo>
                <a:lnTo>
                  <a:pt x="2062818" y="0"/>
                </a:lnTo>
                <a:lnTo>
                  <a:pt x="2062818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480" t="-1799" r="-89863" b="-359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92EF26-90F4-2BE8-2AD5-E4AFFB7ADB3A}"/>
              </a:ext>
            </a:extLst>
          </p:cNvPr>
          <p:cNvSpPr txBox="1"/>
          <p:nvPr/>
        </p:nvSpPr>
        <p:spPr>
          <a:xfrm>
            <a:off x="2452744" y="2226833"/>
            <a:ext cx="169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E3A26-0E85-A6D8-EC50-9F71CBEFF93D}"/>
              </a:ext>
            </a:extLst>
          </p:cNvPr>
          <p:cNvSpPr txBox="1"/>
          <p:nvPr/>
        </p:nvSpPr>
        <p:spPr>
          <a:xfrm>
            <a:off x="2910551" y="2839115"/>
            <a:ext cx="13328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+mj-lt"/>
              <a:buAutoNum type="arabicPeriod" startAt="5"/>
            </a:pPr>
            <a:r>
              <a:rPr lang="en-US" sz="3600" b="1" dirty="0" err="1">
                <a:latin typeface="Corbel" panose="020B0503020204020204" pitchFamily="34" charset="0"/>
              </a:rPr>
              <a:t>Menyediakan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sistem</a:t>
            </a:r>
            <a:r>
              <a:rPr lang="en-US" sz="3600" b="1" dirty="0">
                <a:latin typeface="Corbel" panose="020B0503020204020204" pitchFamily="34" charset="0"/>
              </a:rPr>
              <a:t> backup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yaitu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melakukan</a:t>
            </a:r>
            <a:r>
              <a:rPr lang="en-US" sz="3600" dirty="0">
                <a:latin typeface="Corbel" panose="020B0503020204020204" pitchFamily="34" charset="0"/>
              </a:rPr>
              <a:t> backup data </a:t>
            </a:r>
            <a:r>
              <a:rPr lang="en-US" sz="3600" dirty="0" err="1">
                <a:latin typeface="Corbel" panose="020B0503020204020204" pitchFamily="34" charset="0"/>
              </a:rPr>
              <a:t>maupun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secara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periodik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tergantung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dari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nilai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perubahan</a:t>
            </a:r>
            <a:r>
              <a:rPr lang="en-US" sz="3600" dirty="0">
                <a:latin typeface="Corbel" panose="020B0503020204020204" pitchFamily="34" charset="0"/>
              </a:rPr>
              <a:t> data </a:t>
            </a:r>
            <a:r>
              <a:rPr lang="en-US" sz="3600" dirty="0" err="1">
                <a:latin typeface="Corbel" panose="020B0503020204020204" pitchFamily="34" charset="0"/>
              </a:rPr>
              <a:t>maupun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tersebut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dipastikan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dilakukan</a:t>
            </a:r>
            <a:r>
              <a:rPr lang="en-US" sz="3600" dirty="0">
                <a:latin typeface="Corbel" panose="020B0503020204020204" pitchFamily="34" charset="0"/>
              </a:rPr>
              <a:t> uji </a:t>
            </a:r>
            <a:r>
              <a:rPr lang="en-US" sz="3600" dirty="0" err="1">
                <a:latin typeface="Corbel" panose="020B0503020204020204" pitchFamily="34" charset="0"/>
              </a:rPr>
              <a:t>coba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efektivitas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metode</a:t>
            </a:r>
            <a:r>
              <a:rPr lang="en-US" sz="3600" dirty="0">
                <a:latin typeface="Corbel" panose="020B0503020204020204" pitchFamily="34" charset="0"/>
              </a:rPr>
              <a:t> backup yang </a:t>
            </a:r>
            <a:r>
              <a:rPr lang="en-US" sz="3600" dirty="0" err="1">
                <a:latin typeface="Corbel" panose="020B0503020204020204" pitchFamily="34" charset="0"/>
              </a:rPr>
              <a:t>diterapkan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disimpan</a:t>
            </a:r>
            <a:r>
              <a:rPr lang="en-US" sz="3600" dirty="0">
                <a:latin typeface="Corbel" panose="020B0503020204020204" pitchFamily="34" charset="0"/>
              </a:rPr>
              <a:t> di </a:t>
            </a:r>
            <a:r>
              <a:rPr lang="en-US" sz="3600" dirty="0" err="1">
                <a:latin typeface="Corbel" panose="020B0503020204020204" pitchFamily="34" charset="0"/>
              </a:rPr>
              <a:t>tempat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aman</a:t>
            </a:r>
            <a:r>
              <a:rPr lang="en-US" sz="3600" dirty="0">
                <a:latin typeface="Corbel" panose="020B0503020204020204" pitchFamily="34" charset="0"/>
              </a:rPr>
              <a:t>; </a:t>
            </a:r>
          </a:p>
          <a:p>
            <a:pPr marL="685800" indent="-685800" algn="just">
              <a:buFont typeface="+mj-lt"/>
              <a:buAutoNum type="arabicPeriod" startAt="5"/>
            </a:pPr>
            <a:r>
              <a:rPr lang="en-US" sz="3600" b="1" dirty="0" err="1">
                <a:latin typeface="Corbel" panose="020B0503020204020204" pitchFamily="34" charset="0"/>
              </a:rPr>
              <a:t>Melakukan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pemeliharaan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terhadap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dilakukan</a:t>
            </a:r>
            <a:r>
              <a:rPr lang="en-US" sz="3600" dirty="0">
                <a:latin typeface="Corbel" panose="020B0503020204020204" pitchFamily="34" charset="0"/>
              </a:rPr>
              <a:t> oleh </a:t>
            </a:r>
            <a:r>
              <a:rPr lang="en-US" sz="3600" dirty="0" err="1">
                <a:latin typeface="Corbel" panose="020B0503020204020204" pitchFamily="34" charset="0"/>
              </a:rPr>
              <a:t>pihak</a:t>
            </a:r>
            <a:r>
              <a:rPr lang="en-US" sz="3600" dirty="0">
                <a:latin typeface="Corbel" panose="020B050302020402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</a:rPr>
              <a:t>memiliki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hak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akses</a:t>
            </a:r>
            <a:r>
              <a:rPr lang="en-US" sz="3600" dirty="0">
                <a:latin typeface="Corbel" panose="020B050302020402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</a:rPr>
              <a:t>kompeten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</a:p>
          <a:p>
            <a:pPr marL="685800" indent="-685800" algn="just">
              <a:buFont typeface="+mj-lt"/>
              <a:buAutoNum type="arabicPeriod" startAt="5"/>
            </a:pP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19C6D-6881-1C4C-AC62-B28A3A4FA059}"/>
              </a:ext>
            </a:extLst>
          </p:cNvPr>
          <p:cNvSpPr txBox="1"/>
          <p:nvPr/>
        </p:nvSpPr>
        <p:spPr>
          <a:xfrm>
            <a:off x="1676400" y="615036"/>
            <a:ext cx="10743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orbel" panose="020B0503020204020204" pitchFamily="34" charset="0"/>
              </a:rPr>
              <a:t>LANGKAH MENGURANGI DAMPAK RESIKO ANCAMAN SIBER</a:t>
            </a:r>
          </a:p>
        </p:txBody>
      </p:sp>
    </p:spTree>
    <p:extLst>
      <p:ext uri="{BB962C8B-B14F-4D97-AF65-F5344CB8AC3E}">
        <p14:creationId xmlns:p14="http://schemas.microsoft.com/office/powerpoint/2010/main" val="7882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2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2895600" y="764009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PILAR UTAMA KEAMANAN SIBER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3535634" y="2414519"/>
            <a:ext cx="137626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Keamanan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siber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kuat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melibatkan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langkah-langkah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dikenal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Pilar Utama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Cyber Security,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yakni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Manusia</a:t>
            </a:r>
            <a:b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Memiliki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pengetahuan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melalui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pelatihan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cyber security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Proses</a:t>
            </a:r>
            <a:b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Memiliki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kerangka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kerja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menghadapi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serangan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siber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internal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external (ISO 27001)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</a:t>
            </a:r>
            <a:b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Menggunakan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yg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selalu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up-to-date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sehingga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mengamankan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endParaRPr lang="en-US" sz="36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90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414023" y="954503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6" name="Freeform 6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612C46-D256-41ED-35B6-F4E1F551B645}"/>
              </a:ext>
            </a:extLst>
          </p:cNvPr>
          <p:cNvSpPr txBox="1"/>
          <p:nvPr/>
        </p:nvSpPr>
        <p:spPr>
          <a:xfrm>
            <a:off x="2452745" y="2226833"/>
            <a:ext cx="1708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5582307" y="78916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ISO 27001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1489492" y="2459484"/>
            <a:ext cx="145684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27001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merupakan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Internasional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menerapkan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kemanan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dikenal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Security Management Systems 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(ISMS). </a:t>
            </a:r>
          </a:p>
          <a:p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ISMS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merupakan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seperangkat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unsur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saling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terkait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organisasi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digunakan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mengelola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mengendalikan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risiko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keamanan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melindungi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serta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menjaga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kerahasiaan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</a:t>
            </a:r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confidentiality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 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integritas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</a:t>
            </a:r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integrity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 dan 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ketersediaan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</a:t>
            </a:r>
            <a:r>
              <a:rPr lang="en-US" sz="4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 </a:t>
            </a:r>
            <a:r>
              <a:rPr lang="en-US" sz="4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4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7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8288000" h="10279380">
                <a:moveTo>
                  <a:pt x="0" y="0"/>
                </a:moveTo>
                <a:lnTo>
                  <a:pt x="18288000" y="0"/>
                </a:lnTo>
                <a:lnTo>
                  <a:pt x="18288000" y="10279380"/>
                </a:lnTo>
                <a:lnTo>
                  <a:pt x="0" y="1027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H="1">
            <a:off x="1028700" y="7263987"/>
            <a:ext cx="17259300" cy="3023013"/>
          </a:xfrm>
          <a:custGeom>
            <a:avLst/>
            <a:gdLst/>
            <a:ahLst/>
            <a:cxnLst/>
            <a:rect l="l" t="t" r="r" b="b"/>
            <a:pathLst>
              <a:path w="17259300" h="3023013">
                <a:moveTo>
                  <a:pt x="17259300" y="0"/>
                </a:moveTo>
                <a:lnTo>
                  <a:pt x="0" y="0"/>
                </a:lnTo>
                <a:lnTo>
                  <a:pt x="0" y="3023013"/>
                </a:lnTo>
                <a:lnTo>
                  <a:pt x="17259300" y="3023013"/>
                </a:lnTo>
                <a:lnTo>
                  <a:pt x="17259300" y="0"/>
                </a:lnTo>
                <a:close/>
              </a:path>
            </a:pathLst>
          </a:custGeom>
          <a:blipFill>
            <a:blip r:embed="rId4"/>
            <a:stretch>
              <a:fillRect t="-524270" r="-105651" b="-3568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2037961" y="8991600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4643715"/>
            <a:ext cx="2869799" cy="5643285"/>
          </a:xfrm>
          <a:custGeom>
            <a:avLst/>
            <a:gdLst/>
            <a:ahLst/>
            <a:cxnLst/>
            <a:rect l="l" t="t" r="r" b="b"/>
            <a:pathLst>
              <a:path w="2869799" h="5643285">
                <a:moveTo>
                  <a:pt x="0" y="0"/>
                </a:moveTo>
                <a:lnTo>
                  <a:pt x="2869799" y="0"/>
                </a:lnTo>
                <a:lnTo>
                  <a:pt x="2869799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028" t="-10684" r="-73533" b="-9615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3231985" y="630845"/>
            <a:ext cx="4447283" cy="975390"/>
            <a:chOff x="0" y="0"/>
            <a:chExt cx="5929710" cy="1300520"/>
          </a:xfrm>
        </p:grpSpPr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385381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945754" y="121205"/>
              <a:ext cx="1983957" cy="1058110"/>
            </a:xfrm>
            <a:custGeom>
              <a:avLst/>
              <a:gdLst/>
              <a:ahLst/>
              <a:cxnLst/>
              <a:rect l="l" t="t" r="r" b="b"/>
              <a:pathLst>
                <a:path w="1983957" h="1058110">
                  <a:moveTo>
                    <a:pt x="0" y="0"/>
                  </a:moveTo>
                  <a:lnTo>
                    <a:pt x="1983956" y="0"/>
                  </a:lnTo>
                  <a:lnTo>
                    <a:pt x="1983956" y="1058110"/>
                  </a:lnTo>
                  <a:lnTo>
                    <a:pt x="0" y="1058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A2AA0D8-744B-15DD-BBB0-FE0CADD7629F}"/>
              </a:ext>
            </a:extLst>
          </p:cNvPr>
          <p:cNvSpPr txBox="1">
            <a:spLocks/>
          </p:cNvSpPr>
          <p:nvPr/>
        </p:nvSpPr>
        <p:spPr>
          <a:xfrm>
            <a:off x="4863197" y="3649542"/>
            <a:ext cx="8561606" cy="19883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F0502020204030204" pitchFamily="2" charset="0"/>
              </a:rPr>
              <a:t>Terima</a:t>
            </a:r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F0502020204030204" pitchFamily="2" charset="0"/>
              </a:rPr>
              <a:t> Kasih</a:t>
            </a:r>
            <a:endParaRPr lang="en-ID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20F0502020204030204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4889" y="-1872862"/>
            <a:ext cx="22577778" cy="12159862"/>
            <a:chOff x="0" y="0"/>
            <a:chExt cx="30103704" cy="16213150"/>
          </a:xfrm>
        </p:grpSpPr>
        <p:sp>
          <p:nvSpPr>
            <p:cNvPr id="3" name="Freeform 3"/>
            <p:cNvSpPr/>
            <p:nvPr/>
          </p:nvSpPr>
          <p:spPr>
            <a:xfrm rot="-10800000" flipV="1">
              <a:off x="15051852" y="0"/>
              <a:ext cx="15051852" cy="16213150"/>
            </a:xfrm>
            <a:custGeom>
              <a:avLst/>
              <a:gdLst/>
              <a:ahLst/>
              <a:cxnLst/>
              <a:rect l="l" t="t" r="r" b="b"/>
              <a:pathLst>
                <a:path w="15051852" h="16213150">
                  <a:moveTo>
                    <a:pt x="0" y="16213150"/>
                  </a:moveTo>
                  <a:lnTo>
                    <a:pt x="15051852" y="16213150"/>
                  </a:lnTo>
                  <a:lnTo>
                    <a:pt x="15051852" y="0"/>
                  </a:lnTo>
                  <a:lnTo>
                    <a:pt x="0" y="0"/>
                  </a:lnTo>
                  <a:lnTo>
                    <a:pt x="0" y="1621315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12567" t="-6392" r="-81133" b="-33348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Freeform 4"/>
            <p:cNvSpPr/>
            <p:nvPr/>
          </p:nvSpPr>
          <p:spPr>
            <a:xfrm rot="-10800000" flipH="1" flipV="1">
              <a:off x="0" y="0"/>
              <a:ext cx="15051852" cy="16213150"/>
            </a:xfrm>
            <a:custGeom>
              <a:avLst/>
              <a:gdLst/>
              <a:ahLst/>
              <a:cxnLst/>
              <a:rect l="l" t="t" r="r" b="b"/>
              <a:pathLst>
                <a:path w="15051852" h="16213150">
                  <a:moveTo>
                    <a:pt x="15051852" y="16213150"/>
                  </a:moveTo>
                  <a:lnTo>
                    <a:pt x="0" y="16213150"/>
                  </a:lnTo>
                  <a:lnTo>
                    <a:pt x="0" y="0"/>
                  </a:lnTo>
                  <a:lnTo>
                    <a:pt x="15051852" y="0"/>
                  </a:lnTo>
                  <a:lnTo>
                    <a:pt x="15051852" y="1621315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12567" t="-6392" r="-81133" b="-33348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5" name="Freeform 5"/>
          <p:cNvSpPr/>
          <p:nvPr/>
        </p:nvSpPr>
        <p:spPr>
          <a:xfrm>
            <a:off x="10120593" y="4721554"/>
            <a:ext cx="8167407" cy="5565446"/>
          </a:xfrm>
          <a:custGeom>
            <a:avLst/>
            <a:gdLst/>
            <a:ahLst/>
            <a:cxnLst/>
            <a:rect l="l" t="t" r="r" b="b"/>
            <a:pathLst>
              <a:path w="8167407" h="5565446">
                <a:moveTo>
                  <a:pt x="0" y="0"/>
                </a:moveTo>
                <a:lnTo>
                  <a:pt x="8167407" y="0"/>
                </a:lnTo>
                <a:lnTo>
                  <a:pt x="8167407" y="5565446"/>
                </a:lnTo>
                <a:lnTo>
                  <a:pt x="0" y="5565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4710540" y="8361713"/>
            <a:ext cx="8866920" cy="1008237"/>
            <a:chOff x="0" y="0"/>
            <a:chExt cx="11822560" cy="1344316"/>
          </a:xfrm>
        </p:grpSpPr>
        <p:sp>
          <p:nvSpPr>
            <p:cNvPr id="7" name="Freeform 7"/>
            <p:cNvSpPr/>
            <p:nvPr/>
          </p:nvSpPr>
          <p:spPr>
            <a:xfrm>
              <a:off x="7852245" y="752812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5" y="0"/>
                  </a:lnTo>
                  <a:lnTo>
                    <a:pt x="591505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7965338" y="865904"/>
              <a:ext cx="365319" cy="365319"/>
            </a:xfrm>
            <a:custGeom>
              <a:avLst/>
              <a:gdLst/>
              <a:ahLst/>
              <a:cxnLst/>
              <a:rect l="l" t="t" r="r" b="b"/>
              <a:pathLst>
                <a:path w="365319" h="365319">
                  <a:moveTo>
                    <a:pt x="0" y="0"/>
                  </a:moveTo>
                  <a:lnTo>
                    <a:pt x="365319" y="0"/>
                  </a:lnTo>
                  <a:lnTo>
                    <a:pt x="365319" y="365319"/>
                  </a:lnTo>
                  <a:lnTo>
                    <a:pt x="0" y="365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630039" y="866942"/>
              <a:ext cx="1913264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@stikombali 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4761164" y="752812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4" y="0"/>
                  </a:lnTo>
                  <a:lnTo>
                    <a:pt x="591504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94344" y="885992"/>
              <a:ext cx="325143" cy="325143"/>
            </a:xfrm>
            <a:custGeom>
              <a:avLst/>
              <a:gdLst/>
              <a:ahLst/>
              <a:cxnLst/>
              <a:rect l="l" t="t" r="r" b="b"/>
              <a:pathLst>
                <a:path w="325143" h="325143">
                  <a:moveTo>
                    <a:pt x="0" y="0"/>
                  </a:moveTo>
                  <a:lnTo>
                    <a:pt x="325144" y="0"/>
                  </a:lnTo>
                  <a:lnTo>
                    <a:pt x="325144" y="325143"/>
                  </a:lnTo>
                  <a:lnTo>
                    <a:pt x="0" y="325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538957" y="866942"/>
              <a:ext cx="1893723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STIKOM Bali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9257" y="752812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4" y="0"/>
                  </a:lnTo>
                  <a:lnTo>
                    <a:pt x="591504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92349" y="865904"/>
              <a:ext cx="365319" cy="365319"/>
            </a:xfrm>
            <a:custGeom>
              <a:avLst/>
              <a:gdLst/>
              <a:ahLst/>
              <a:cxnLst/>
              <a:rect l="l" t="t" r="r" b="b"/>
              <a:pathLst>
                <a:path w="365319" h="365319">
                  <a:moveTo>
                    <a:pt x="0" y="0"/>
                  </a:moveTo>
                  <a:lnTo>
                    <a:pt x="365319" y="0"/>
                  </a:lnTo>
                  <a:lnTo>
                    <a:pt x="365319" y="365319"/>
                  </a:lnTo>
                  <a:lnTo>
                    <a:pt x="0" y="365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57050" y="866942"/>
              <a:ext cx="2284548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STIKOMERS TV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4" y="0"/>
                  </a:lnTo>
                  <a:lnTo>
                    <a:pt x="591504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093" y="113093"/>
              <a:ext cx="365319" cy="365319"/>
            </a:xfrm>
            <a:custGeom>
              <a:avLst/>
              <a:gdLst/>
              <a:ahLst/>
              <a:cxnLst/>
              <a:rect l="l" t="t" r="r" b="b"/>
              <a:pathLst>
                <a:path w="365319" h="365319">
                  <a:moveTo>
                    <a:pt x="0" y="0"/>
                  </a:moveTo>
                  <a:lnTo>
                    <a:pt x="365319" y="0"/>
                  </a:lnTo>
                  <a:lnTo>
                    <a:pt x="365319" y="365319"/>
                  </a:lnTo>
                  <a:lnTo>
                    <a:pt x="0" y="365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77794" y="114130"/>
              <a:ext cx="3278840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www.stikom-bali.ac.id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471414" y="0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4" y="0"/>
                  </a:lnTo>
                  <a:lnTo>
                    <a:pt x="591504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584506" y="113093"/>
              <a:ext cx="365319" cy="365319"/>
            </a:xfrm>
            <a:custGeom>
              <a:avLst/>
              <a:gdLst/>
              <a:ahLst/>
              <a:cxnLst/>
              <a:rect l="l" t="t" r="r" b="b"/>
              <a:pathLst>
                <a:path w="365319" h="365319">
                  <a:moveTo>
                    <a:pt x="0" y="0"/>
                  </a:moveTo>
                  <a:lnTo>
                    <a:pt x="365319" y="0"/>
                  </a:lnTo>
                  <a:lnTo>
                    <a:pt x="365319" y="365319"/>
                  </a:lnTo>
                  <a:lnTo>
                    <a:pt x="0" y="365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249207" y="114130"/>
              <a:ext cx="3278840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info@stikom-bali.ac.id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8947612" y="0"/>
              <a:ext cx="591504" cy="591504"/>
            </a:xfrm>
            <a:custGeom>
              <a:avLst/>
              <a:gdLst/>
              <a:ahLst/>
              <a:cxnLst/>
              <a:rect l="l" t="t" r="r" b="b"/>
              <a:pathLst>
                <a:path w="591504" h="591504">
                  <a:moveTo>
                    <a:pt x="0" y="0"/>
                  </a:moveTo>
                  <a:lnTo>
                    <a:pt x="591504" y="0"/>
                  </a:lnTo>
                  <a:lnTo>
                    <a:pt x="591504" y="591504"/>
                  </a:lnTo>
                  <a:lnTo>
                    <a:pt x="0" y="591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060705" y="113093"/>
              <a:ext cx="365319" cy="365319"/>
            </a:xfrm>
            <a:custGeom>
              <a:avLst/>
              <a:gdLst/>
              <a:ahLst/>
              <a:cxnLst/>
              <a:rect l="l" t="t" r="r" b="b"/>
              <a:pathLst>
                <a:path w="365319" h="365319">
                  <a:moveTo>
                    <a:pt x="0" y="0"/>
                  </a:moveTo>
                  <a:lnTo>
                    <a:pt x="365319" y="0"/>
                  </a:lnTo>
                  <a:lnTo>
                    <a:pt x="365319" y="365319"/>
                  </a:lnTo>
                  <a:lnTo>
                    <a:pt x="0" y="365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725406" y="114130"/>
              <a:ext cx="2097154" cy="344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141"/>
                </a:lnSpc>
                <a:spcBef>
                  <a:spcPct val="0"/>
                </a:spcBef>
              </a:pPr>
              <a:r>
                <a:rPr lang="en-US" sz="1647" b="1">
                  <a:solidFill>
                    <a:srgbClr val="1A3365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(0361) 244445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658885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1A3365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26" name="Freeform 26"/>
          <p:cNvSpPr/>
          <p:nvPr/>
        </p:nvSpPr>
        <p:spPr>
          <a:xfrm flipH="1">
            <a:off x="0" y="4721554"/>
            <a:ext cx="8167407" cy="5565446"/>
          </a:xfrm>
          <a:custGeom>
            <a:avLst/>
            <a:gdLst/>
            <a:ahLst/>
            <a:cxnLst/>
            <a:rect l="l" t="t" r="r" b="b"/>
            <a:pathLst>
              <a:path w="8167407" h="5565446">
                <a:moveTo>
                  <a:pt x="8167407" y="0"/>
                </a:moveTo>
                <a:lnTo>
                  <a:pt x="0" y="0"/>
                </a:lnTo>
                <a:lnTo>
                  <a:pt x="0" y="5565446"/>
                </a:lnTo>
                <a:lnTo>
                  <a:pt x="8167407" y="5565446"/>
                </a:lnTo>
                <a:lnTo>
                  <a:pt x="8167407" y="0"/>
                </a:lnTo>
                <a:close/>
              </a:path>
            </a:pathLst>
          </a:custGeom>
          <a:blipFill>
            <a:blip r:embed="rId3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7" name="Group 27"/>
          <p:cNvGrpSpPr/>
          <p:nvPr/>
        </p:nvGrpSpPr>
        <p:grpSpPr>
          <a:xfrm>
            <a:off x="2187286" y="5686189"/>
            <a:ext cx="14933470" cy="2408824"/>
            <a:chOff x="0" y="0"/>
            <a:chExt cx="19911293" cy="3211765"/>
          </a:xfrm>
        </p:grpSpPr>
        <p:sp>
          <p:nvSpPr>
            <p:cNvPr id="28" name="TextBox 28"/>
            <p:cNvSpPr txBox="1"/>
            <p:nvPr/>
          </p:nvSpPr>
          <p:spPr>
            <a:xfrm>
              <a:off x="6503706" y="-66675"/>
              <a:ext cx="5543825" cy="2152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Dual Degree International Program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Sistem Informasi (S.Kom., B.IT.) </a:t>
              </a:r>
            </a:p>
            <a:p>
              <a:pPr algn="l">
                <a:lnSpc>
                  <a:spcPts val="2330"/>
                </a:lnSpc>
              </a:pPr>
              <a:r>
                <a:rPr lang="en-US" sz="1456" spc="-14">
                  <a:solidFill>
                    <a:srgbClr val="004AA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(collaboration with HELP University)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Bisnis Digital (S.Bns., B.M.)</a:t>
              </a:r>
            </a:p>
            <a:p>
              <a:pPr algn="l">
                <a:lnSpc>
                  <a:spcPts val="2330"/>
                </a:lnSpc>
              </a:pPr>
              <a:r>
                <a:rPr lang="en-US" sz="1456" spc="-14">
                  <a:solidFill>
                    <a:srgbClr val="004AA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(collaboration with DNUI University)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6493226" cy="3278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Single Degree Program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S2 - Sistem Informasi (M.Kom.)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Sistem Komputer (S.Kom.)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Sistem Informasi (S.Kom.)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Teknologi Informasi (S.Kom.)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Bisnis Digital (S.Bns.)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D3 - Manajemen Informatika (A.Md.Kom.)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001652" y="-66675"/>
              <a:ext cx="6909641" cy="1315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Dual Degree National Program</a:t>
              </a:r>
            </a:p>
            <a:p>
              <a:pPr algn="l">
                <a:lnSpc>
                  <a:spcPts val="2829"/>
                </a:lnSpc>
              </a:pPr>
              <a:r>
                <a:rPr lang="en-US" sz="1768" b="1" spc="-17">
                  <a:solidFill>
                    <a:srgbClr val="004AA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S1 - Sistem Informasi (S.Kom., S.Ds.)</a:t>
              </a:r>
            </a:p>
            <a:p>
              <a:pPr algn="l">
                <a:lnSpc>
                  <a:spcPts val="2496"/>
                </a:lnSpc>
              </a:pPr>
              <a:r>
                <a:rPr lang="en-US" sz="1560" spc="-15">
                  <a:solidFill>
                    <a:srgbClr val="004AA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(collaboration with Universitas Teknologi Bandung)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-10800000">
            <a:off x="16778568" y="-1289772"/>
            <a:ext cx="3018482" cy="2579545"/>
          </a:xfrm>
          <a:custGeom>
            <a:avLst/>
            <a:gdLst/>
            <a:ahLst/>
            <a:cxnLst/>
            <a:rect l="l" t="t" r="r" b="b"/>
            <a:pathLst>
              <a:path w="3018482" h="2579545">
                <a:moveTo>
                  <a:pt x="0" y="0"/>
                </a:moveTo>
                <a:lnTo>
                  <a:pt x="3018482" y="0"/>
                </a:lnTo>
                <a:lnTo>
                  <a:pt x="3018482" y="2579544"/>
                </a:lnTo>
                <a:lnTo>
                  <a:pt x="0" y="25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2" name="Freeform 32"/>
          <p:cNvSpPr/>
          <p:nvPr/>
        </p:nvSpPr>
        <p:spPr>
          <a:xfrm rot="-10800000">
            <a:off x="-1509241" y="-1289772"/>
            <a:ext cx="3018482" cy="2579545"/>
          </a:xfrm>
          <a:custGeom>
            <a:avLst/>
            <a:gdLst/>
            <a:ahLst/>
            <a:cxnLst/>
            <a:rect l="l" t="t" r="r" b="b"/>
            <a:pathLst>
              <a:path w="3018482" h="2579545">
                <a:moveTo>
                  <a:pt x="0" y="0"/>
                </a:moveTo>
                <a:lnTo>
                  <a:pt x="3018482" y="0"/>
                </a:lnTo>
                <a:lnTo>
                  <a:pt x="3018482" y="2579544"/>
                </a:lnTo>
                <a:lnTo>
                  <a:pt x="0" y="25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3" name="Group 33"/>
          <p:cNvGrpSpPr/>
          <p:nvPr/>
        </p:nvGrpSpPr>
        <p:grpSpPr>
          <a:xfrm>
            <a:off x="4978119" y="815643"/>
            <a:ext cx="8331763" cy="1914973"/>
            <a:chOff x="0" y="0"/>
            <a:chExt cx="11109017" cy="2553297"/>
          </a:xfrm>
        </p:grpSpPr>
        <p:sp>
          <p:nvSpPr>
            <p:cNvPr id="34" name="Freeform 34"/>
            <p:cNvSpPr/>
            <p:nvPr/>
          </p:nvSpPr>
          <p:spPr>
            <a:xfrm>
              <a:off x="2719288" y="0"/>
              <a:ext cx="2042638" cy="2553297"/>
            </a:xfrm>
            <a:custGeom>
              <a:avLst/>
              <a:gdLst/>
              <a:ahLst/>
              <a:cxnLst/>
              <a:rect l="l" t="t" r="r" b="b"/>
              <a:pathLst>
                <a:path w="2042638" h="2553297">
                  <a:moveTo>
                    <a:pt x="0" y="0"/>
                  </a:moveTo>
                  <a:lnTo>
                    <a:pt x="2042638" y="0"/>
                  </a:lnTo>
                  <a:lnTo>
                    <a:pt x="2042638" y="2553297"/>
                  </a:lnTo>
                  <a:lnTo>
                    <a:pt x="0" y="2553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104826" y="130271"/>
              <a:ext cx="2292756" cy="2292756"/>
            </a:xfrm>
            <a:custGeom>
              <a:avLst/>
              <a:gdLst/>
              <a:ahLst/>
              <a:cxnLst/>
              <a:rect l="l" t="t" r="r" b="b"/>
              <a:pathLst>
                <a:path w="2292756" h="2292756">
                  <a:moveTo>
                    <a:pt x="0" y="0"/>
                  </a:moveTo>
                  <a:lnTo>
                    <a:pt x="2292756" y="0"/>
                  </a:lnTo>
                  <a:lnTo>
                    <a:pt x="2292756" y="2292756"/>
                  </a:lnTo>
                  <a:lnTo>
                    <a:pt x="0" y="229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870632" y="414429"/>
              <a:ext cx="3238385" cy="1724440"/>
            </a:xfrm>
            <a:custGeom>
              <a:avLst/>
              <a:gdLst/>
              <a:ahLst/>
              <a:cxnLst/>
              <a:rect l="l" t="t" r="r" b="b"/>
              <a:pathLst>
                <a:path w="3238385" h="1724440">
                  <a:moveTo>
                    <a:pt x="0" y="0"/>
                  </a:moveTo>
                  <a:lnTo>
                    <a:pt x="3238385" y="0"/>
                  </a:lnTo>
                  <a:lnTo>
                    <a:pt x="3238385" y="1724440"/>
                  </a:lnTo>
                  <a:lnTo>
                    <a:pt x="0" y="172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75679"/>
              <a:ext cx="2377618" cy="2377618"/>
            </a:xfrm>
            <a:custGeom>
              <a:avLst/>
              <a:gdLst/>
              <a:ahLst/>
              <a:cxnLst/>
              <a:rect l="l" t="t" r="r" b="b"/>
              <a:pathLst>
                <a:path w="2377618" h="2377618">
                  <a:moveTo>
                    <a:pt x="0" y="0"/>
                  </a:moveTo>
                  <a:lnTo>
                    <a:pt x="2377618" y="0"/>
                  </a:lnTo>
                  <a:lnTo>
                    <a:pt x="2377618" y="2377618"/>
                  </a:lnTo>
                  <a:lnTo>
                    <a:pt x="0" y="237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-2543007" y="7467070"/>
            <a:ext cx="5086014" cy="4346423"/>
          </a:xfrm>
          <a:custGeom>
            <a:avLst/>
            <a:gdLst/>
            <a:ahLst/>
            <a:cxnLst/>
            <a:rect l="l" t="t" r="r" b="b"/>
            <a:pathLst>
              <a:path w="5086014" h="4346423">
                <a:moveTo>
                  <a:pt x="0" y="4346423"/>
                </a:moveTo>
                <a:lnTo>
                  <a:pt x="5086014" y="4346423"/>
                </a:lnTo>
                <a:lnTo>
                  <a:pt x="5086014" y="0"/>
                </a:lnTo>
                <a:lnTo>
                  <a:pt x="0" y="0"/>
                </a:lnTo>
                <a:lnTo>
                  <a:pt x="0" y="4346423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H="1">
            <a:off x="0" y="8152487"/>
            <a:ext cx="18288000" cy="2130703"/>
          </a:xfrm>
          <a:custGeom>
            <a:avLst/>
            <a:gdLst/>
            <a:ahLst/>
            <a:cxnLst/>
            <a:rect l="l" t="t" r="r" b="b"/>
            <a:pathLst>
              <a:path w="18288000" h="2130703">
                <a:moveTo>
                  <a:pt x="18288000" y="0"/>
                </a:moveTo>
                <a:lnTo>
                  <a:pt x="0" y="0"/>
                </a:lnTo>
                <a:lnTo>
                  <a:pt x="0" y="2130703"/>
                </a:lnTo>
                <a:lnTo>
                  <a:pt x="18288000" y="2130703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5"/>
            <a:stretch>
              <a:fillRect t="-3827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3238121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3EDA1F-E1A6-11F9-D020-65C91FF96B57}"/>
              </a:ext>
            </a:extLst>
          </p:cNvPr>
          <p:cNvSpPr txBox="1"/>
          <p:nvPr/>
        </p:nvSpPr>
        <p:spPr>
          <a:xfrm>
            <a:off x="4774282" y="800402"/>
            <a:ext cx="7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SEJARAH KEJAHATAN SIBER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BF6F0-D3F3-6CBF-79E7-03D8E9ADD21E}"/>
              </a:ext>
            </a:extLst>
          </p:cNvPr>
          <p:cNvSpPr txBox="1"/>
          <p:nvPr/>
        </p:nvSpPr>
        <p:spPr>
          <a:xfrm>
            <a:off x="1454451" y="2091441"/>
            <a:ext cx="146034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Corbel" panose="020B0503020204020204" pitchFamily="34" charset="0"/>
              </a:rPr>
              <a:t>﻿Pada </a:t>
            </a:r>
            <a:r>
              <a:rPr lang="en-US" sz="3000" dirty="0" err="1">
                <a:latin typeface="Corbel" panose="020B0503020204020204" pitchFamily="34" charset="0"/>
              </a:rPr>
              <a:t>tahun</a:t>
            </a:r>
            <a:r>
              <a:rPr lang="en-US" sz="3000" dirty="0">
                <a:latin typeface="Corbel" panose="020B0503020204020204" pitchFamily="34" charset="0"/>
              </a:rPr>
              <a:t> 1929, Biro Sandi </a:t>
            </a:r>
            <a:r>
              <a:rPr lang="en-US" sz="3000" dirty="0" err="1">
                <a:latin typeface="Corbel" panose="020B0503020204020204" pitchFamily="34" charset="0"/>
              </a:rPr>
              <a:t>Polandia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mulai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mempekerjakan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ahli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matematika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mengundang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mahasiswa</a:t>
            </a:r>
            <a:r>
              <a:rPr lang="en-US" sz="3000" dirty="0">
                <a:latin typeface="Corbel" panose="020B0503020204020204" pitchFamily="34" charset="0"/>
              </a:rPr>
              <a:t> di Universitas Poznan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mengambil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kelas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tentang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kriptologi</a:t>
            </a:r>
            <a:r>
              <a:rPr lang="en-US" sz="3000" dirty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Corbel" panose="020B0503020204020204" pitchFamily="34" charset="0"/>
              </a:rPr>
              <a:t>﻿Pada </a:t>
            </a:r>
            <a:r>
              <a:rPr lang="en-US" sz="3000" dirty="0" err="1">
                <a:latin typeface="Corbel" panose="020B0503020204020204" pitchFamily="34" charset="0"/>
              </a:rPr>
              <a:t>tahun</a:t>
            </a:r>
            <a:r>
              <a:rPr lang="en-US" sz="3000" dirty="0">
                <a:latin typeface="Corbel" panose="020B0503020204020204" pitchFamily="34" charset="0"/>
              </a:rPr>
              <a:t> 1932, </a:t>
            </a:r>
            <a:r>
              <a:rPr lang="en-US" sz="3000" dirty="0" err="1">
                <a:latin typeface="Corbel" panose="020B0503020204020204" pitchFamily="34" charset="0"/>
              </a:rPr>
              <a:t>lulusan</a:t>
            </a:r>
            <a:r>
              <a:rPr lang="en-US" sz="3000" dirty="0">
                <a:latin typeface="Corbel" panose="020B0503020204020204" pitchFamily="34" charset="0"/>
              </a:rPr>
              <a:t> Poznan Marian Rejewski, Henryk </a:t>
            </a:r>
            <a:r>
              <a:rPr lang="en-US" sz="3000" dirty="0" err="1">
                <a:latin typeface="Corbel" panose="020B0503020204020204" pitchFamily="34" charset="0"/>
              </a:rPr>
              <a:t>Zygalski</a:t>
            </a:r>
            <a:r>
              <a:rPr lang="en-US" sz="3000" dirty="0">
                <a:latin typeface="Corbel" panose="020B0503020204020204" pitchFamily="34" charset="0"/>
              </a:rPr>
              <a:t> dan Jerzy </a:t>
            </a:r>
            <a:r>
              <a:rPr lang="en-US" sz="3000" dirty="0" err="1">
                <a:latin typeface="Corbel" panose="020B0503020204020204" pitchFamily="34" charset="0"/>
              </a:rPr>
              <a:t>Rozycki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bekerja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Biro Sandi </a:t>
            </a:r>
            <a:r>
              <a:rPr lang="en-US" sz="3000" dirty="0" err="1">
                <a:latin typeface="Corbel" panose="020B0503020204020204" pitchFamily="34" charset="0"/>
              </a:rPr>
              <a:t>Polandia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secara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penuh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waktu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  <a:r>
              <a:rPr lang="en-US" sz="3000" dirty="0" err="1">
                <a:latin typeface="Corbel" panose="020B0503020204020204" pitchFamily="34" charset="0"/>
              </a:rPr>
              <a:t>Secara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bersamaan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seorang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mata-mata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Prancis</a:t>
            </a:r>
            <a:r>
              <a:rPr lang="en-US" sz="3000" dirty="0">
                <a:latin typeface="Corbel" panose="020B0503020204020204" pitchFamily="34" charset="0"/>
              </a:rPr>
              <a:t>, Hans-</a:t>
            </a:r>
            <a:r>
              <a:rPr lang="en-US" sz="3000" dirty="0" err="1">
                <a:latin typeface="Corbel" panose="020B0503020204020204" pitchFamily="34" charset="0"/>
              </a:rPr>
              <a:t>Thilo</a:t>
            </a:r>
            <a:r>
              <a:rPr lang="en-US" sz="3000" dirty="0">
                <a:latin typeface="Corbel" panose="020B0503020204020204" pitchFamily="34" charset="0"/>
              </a:rPr>
              <a:t> Schmidt, </a:t>
            </a:r>
            <a:r>
              <a:rPr lang="en-US" sz="3000" dirty="0" err="1">
                <a:latin typeface="Corbel" panose="020B0503020204020204" pitchFamily="34" charset="0"/>
              </a:rPr>
              <a:t>telah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menyusup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</a:t>
            </a:r>
            <a:r>
              <a:rPr lang="en-US" sz="3000" dirty="0">
                <a:latin typeface="Corbel" panose="020B0503020204020204" pitchFamily="34" charset="0"/>
              </a:rPr>
              <a:t> Kantor Cipher </a:t>
            </a:r>
            <a:r>
              <a:rPr lang="en-US" sz="3000" dirty="0" err="1">
                <a:latin typeface="Corbel" panose="020B0503020204020204" pitchFamily="34" charset="0"/>
              </a:rPr>
              <a:t>Jerman</a:t>
            </a:r>
            <a:r>
              <a:rPr lang="en-US" sz="3000" dirty="0">
                <a:latin typeface="Corbel" panose="020B0503020204020204" pitchFamily="34" charset="0"/>
              </a:rPr>
              <a:t> di Berlin.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Corbel" panose="020B0503020204020204" pitchFamily="34" charset="0"/>
              </a:rPr>
              <a:t>﻿﻿</a:t>
            </a:r>
            <a:r>
              <a:rPr lang="en-US" sz="3000" dirty="0" err="1">
                <a:latin typeface="Corbel" panose="020B0503020204020204" pitchFamily="34" charset="0"/>
              </a:rPr>
              <a:t>Spionase</a:t>
            </a:r>
            <a:r>
              <a:rPr lang="en-US" sz="3000" dirty="0">
                <a:latin typeface="Corbel" panose="020B0503020204020204" pitchFamily="34" charset="0"/>
              </a:rPr>
              <a:t> Schmidt </a:t>
            </a:r>
            <a:r>
              <a:rPr lang="en-US" sz="3000" dirty="0" err="1">
                <a:latin typeface="Corbel" panose="020B0503020204020204" pitchFamily="34" charset="0"/>
              </a:rPr>
              <a:t>membantu</a:t>
            </a:r>
            <a:r>
              <a:rPr lang="en-US" sz="3000" dirty="0">
                <a:latin typeface="Corbel" panose="020B0503020204020204" pitchFamily="34" charset="0"/>
              </a:rPr>
              <a:t> Biro Sandi </a:t>
            </a:r>
            <a:r>
              <a:rPr lang="en-US" sz="3000" dirty="0" err="1">
                <a:latin typeface="Corbel" panose="020B0503020204020204" pitchFamily="34" charset="0"/>
              </a:rPr>
              <a:t>Polandia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memperoleh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dokumentasi</a:t>
            </a:r>
            <a:r>
              <a:rPr lang="en-US" sz="3000" dirty="0">
                <a:latin typeface="Corbel" panose="020B0503020204020204" pitchFamily="34" charset="0"/>
              </a:rPr>
              <a:t> Enigma </a:t>
            </a:r>
            <a:r>
              <a:rPr lang="en-US" sz="3000" dirty="0" err="1">
                <a:latin typeface="Corbel" panose="020B0503020204020204" pitchFamily="34" charset="0"/>
              </a:rPr>
              <a:t>kunci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Jerman</a:t>
            </a:r>
            <a:r>
              <a:rPr lang="en-US" sz="3000" dirty="0">
                <a:latin typeface="Corbel" panose="020B0503020204020204" pitchFamily="34" charset="0"/>
              </a:rPr>
              <a:t>. Rejewski </a:t>
            </a:r>
            <a:r>
              <a:rPr lang="en-US" sz="3000" dirty="0" err="1">
                <a:latin typeface="Corbel" panose="020B0503020204020204" pitchFamily="34" charset="0"/>
              </a:rPr>
              <a:t>menggunakan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dokumen-dokumen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itu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memulai</a:t>
            </a:r>
            <a:r>
              <a:rPr lang="en-US" sz="3000" dirty="0">
                <a:latin typeface="Corbel" panose="020B0503020204020204" pitchFamily="34" charset="0"/>
              </a:rPr>
              <a:t> cryptanalysis Enigma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beberapa</a:t>
            </a:r>
            <a:r>
              <a:rPr lang="en-US" sz="3000" dirty="0">
                <a:latin typeface="Corbel" panose="020B0503020204020204" pitchFamily="34" charset="0"/>
              </a:rPr>
              <a:t> jam </a:t>
            </a:r>
            <a:r>
              <a:rPr lang="en-US" sz="3000" dirty="0" err="1">
                <a:latin typeface="Corbel" panose="020B0503020204020204" pitchFamily="34" charset="0"/>
              </a:rPr>
              <a:t>kerja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setiap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hari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menjelang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akhir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tahun</a:t>
            </a:r>
            <a:r>
              <a:rPr lang="en-US" sz="3000" dirty="0">
                <a:latin typeface="Corbel" panose="020B0503020204020204" pitchFamily="34" charset="0"/>
              </a:rPr>
              <a:t> 1932.</a:t>
            </a:r>
          </a:p>
          <a:p>
            <a:endParaRPr lang="en-US" sz="3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Corbel" panose="020B0503020204020204" pitchFamily="34" charset="0"/>
              </a:rPr>
              <a:t>﻿﻿</a:t>
            </a:r>
            <a:r>
              <a:rPr lang="en-US" sz="3000" dirty="0" err="1">
                <a:latin typeface="Corbel" panose="020B0503020204020204" pitchFamily="34" charset="0"/>
              </a:rPr>
              <a:t>Memecahkan</a:t>
            </a:r>
            <a:r>
              <a:rPr lang="en-US" sz="3000" dirty="0">
                <a:latin typeface="Corbel" panose="020B0503020204020204" pitchFamily="34" charset="0"/>
              </a:rPr>
              <a:t> Enigma </a:t>
            </a:r>
            <a:r>
              <a:rPr lang="en-US" sz="3000" dirty="0" err="1">
                <a:latin typeface="Corbel" panose="020B0503020204020204" pitchFamily="34" charset="0"/>
              </a:rPr>
              <a:t>elektromekanik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Jerman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sandi</a:t>
            </a:r>
            <a:r>
              <a:rPr lang="en-US" sz="3000" dirty="0">
                <a:latin typeface="Corbel" panose="020B0503020204020204" pitchFamily="34" charset="0"/>
              </a:rPr>
              <a:t> Lorenz </a:t>
            </a:r>
            <a:r>
              <a:rPr lang="en-US" sz="3000" dirty="0" err="1">
                <a:latin typeface="Corbel" panose="020B0503020204020204" pitchFamily="34" charset="0"/>
              </a:rPr>
              <a:t>mungkin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menjadi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faktor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kunci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dalam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kekuatan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Sekutu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memenangkan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Perang</a:t>
            </a:r>
            <a:r>
              <a:rPr lang="en-US" sz="3000" dirty="0">
                <a:latin typeface="Corbel" panose="020B0503020204020204" pitchFamily="34" charset="0"/>
              </a:rPr>
              <a:t> pada </a:t>
            </a:r>
            <a:r>
              <a:rPr lang="en-US" sz="3000" dirty="0" err="1">
                <a:latin typeface="Corbel" panose="020B0503020204020204" pitchFamily="34" charset="0"/>
              </a:rPr>
              <a:t>tahun</a:t>
            </a:r>
            <a:r>
              <a:rPr lang="en-US" sz="3000" dirty="0">
                <a:latin typeface="Corbel" panose="020B0503020204020204" pitchFamily="34" charset="0"/>
              </a:rPr>
              <a:t> 1945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87B9-B7DF-A2DC-A734-9019492E6E1E}"/>
              </a:ext>
            </a:extLst>
          </p:cNvPr>
          <p:cNvSpPr txBox="1"/>
          <p:nvPr/>
        </p:nvSpPr>
        <p:spPr>
          <a:xfrm>
            <a:off x="1454451" y="2255789"/>
            <a:ext cx="263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1962930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152487"/>
            <a:ext cx="15408519" cy="2130703"/>
          </a:xfrm>
          <a:custGeom>
            <a:avLst/>
            <a:gdLst/>
            <a:ahLst/>
            <a:cxnLst/>
            <a:rect l="l" t="t" r="r" b="b"/>
            <a:pathLst>
              <a:path w="15408519" h="2130703">
                <a:moveTo>
                  <a:pt x="0" y="0"/>
                </a:moveTo>
                <a:lnTo>
                  <a:pt x="15408519" y="0"/>
                </a:lnTo>
                <a:lnTo>
                  <a:pt x="15408519" y="2130703"/>
                </a:lnTo>
                <a:lnTo>
                  <a:pt x="0" y="2130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2798" r="-1868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558855" flipH="1" flipV="1">
            <a:off x="-166294" y="-224253"/>
            <a:ext cx="3677470" cy="2505907"/>
          </a:xfrm>
          <a:custGeom>
            <a:avLst/>
            <a:gdLst/>
            <a:ahLst/>
            <a:cxnLst/>
            <a:rect l="l" t="t" r="r" b="b"/>
            <a:pathLst>
              <a:path w="3677470" h="2505907">
                <a:moveTo>
                  <a:pt x="3677470" y="2505906"/>
                </a:moveTo>
                <a:lnTo>
                  <a:pt x="0" y="2505906"/>
                </a:lnTo>
                <a:lnTo>
                  <a:pt x="0" y="0"/>
                </a:lnTo>
                <a:lnTo>
                  <a:pt x="3677470" y="0"/>
                </a:lnTo>
                <a:lnTo>
                  <a:pt x="3677470" y="2505906"/>
                </a:lnTo>
                <a:close/>
              </a:path>
            </a:pathLst>
          </a:custGeom>
          <a:blipFill>
            <a:blip r:embed="rId3"/>
            <a:stretch>
              <a:fillRect l="-484869" t="-3827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863830" y="4643715"/>
            <a:ext cx="2279498" cy="5639475"/>
          </a:xfrm>
          <a:custGeom>
            <a:avLst/>
            <a:gdLst/>
            <a:ahLst/>
            <a:cxnLst/>
            <a:rect l="l" t="t" r="r" b="b"/>
            <a:pathLst>
              <a:path w="2279498" h="5639475">
                <a:moveTo>
                  <a:pt x="0" y="0"/>
                </a:moveTo>
                <a:lnTo>
                  <a:pt x="2279498" y="0"/>
                </a:lnTo>
                <a:lnTo>
                  <a:pt x="2279498" y="5639475"/>
                </a:lnTo>
                <a:lnTo>
                  <a:pt x="0" y="5639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237" t="-8829" r="-95827" b="-8011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8" name="Freeform 8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5D51DE-C707-514F-76F3-DA8159269498}"/>
              </a:ext>
            </a:extLst>
          </p:cNvPr>
          <p:cNvSpPr txBox="1"/>
          <p:nvPr/>
        </p:nvSpPr>
        <p:spPr>
          <a:xfrm>
            <a:off x="4599575" y="775238"/>
            <a:ext cx="793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DEFINISI KEAMANAN SIBER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7F203-E326-3810-23B8-7876B6B0612C}"/>
              </a:ext>
            </a:extLst>
          </p:cNvPr>
          <p:cNvSpPr txBox="1"/>
          <p:nvPr/>
        </p:nvSpPr>
        <p:spPr>
          <a:xfrm>
            <a:off x="2058914" y="3229389"/>
            <a:ext cx="24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380E8-0F38-A51B-67BC-DF73687AE75C}"/>
              </a:ext>
            </a:extLst>
          </p:cNvPr>
          <p:cNvSpPr txBox="1"/>
          <p:nvPr/>
        </p:nvSpPr>
        <p:spPr>
          <a:xfrm>
            <a:off x="2198853" y="2747709"/>
            <a:ext cx="12734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latin typeface="Corbel" panose="020B0503020204020204" pitchFamily="34" charset="0"/>
              </a:rPr>
              <a:t>﻿</a:t>
            </a:r>
            <a:r>
              <a:rPr lang="en-US" sz="4000" i="1" dirty="0" err="1">
                <a:latin typeface="Corbel" panose="020B0503020204020204" pitchFamily="34" charset="0"/>
              </a:rPr>
              <a:t>Aktivitas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pengamanan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terhadap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sumber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daya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teknologi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informasi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untuk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mencegah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terjadinya</a:t>
            </a:r>
            <a:r>
              <a:rPr lang="en-US" sz="4000" i="1" dirty="0">
                <a:latin typeface="Corbel" panose="020B0503020204020204" pitchFamily="34" charset="0"/>
              </a:rPr>
              <a:t> cybercrime </a:t>
            </a:r>
            <a:r>
              <a:rPr lang="en-US" sz="4000" i="1" dirty="0" err="1">
                <a:latin typeface="Corbel" panose="020B0503020204020204" pitchFamily="34" charset="0"/>
              </a:rPr>
              <a:t>atau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bagian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dari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keamanan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informasi</a:t>
            </a:r>
            <a:r>
              <a:rPr lang="en-US" sz="4000" i="1" dirty="0">
                <a:latin typeface="Corbel" panose="020B0503020204020204" pitchFamily="34" charset="0"/>
              </a:rPr>
              <a:t> yang </a:t>
            </a:r>
            <a:r>
              <a:rPr lang="en-US" sz="4000" i="1" dirty="0" err="1">
                <a:latin typeface="Corbel" panose="020B0503020204020204" pitchFamily="34" charset="0"/>
              </a:rPr>
              <a:t>melindungi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sistem</a:t>
            </a:r>
            <a:r>
              <a:rPr lang="en-US" sz="4000" i="1" dirty="0">
                <a:latin typeface="Corbel" panose="020B0503020204020204" pitchFamily="34" charset="0"/>
              </a:rPr>
              <a:t> yang </a:t>
            </a:r>
            <a:r>
              <a:rPr lang="en-US" sz="4000" i="1" dirty="0" err="1">
                <a:latin typeface="Corbel" panose="020B0503020204020204" pitchFamily="34" charset="0"/>
              </a:rPr>
              <a:t>terhubung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ke</a:t>
            </a:r>
            <a:r>
              <a:rPr lang="en-US" sz="4000" i="1" dirty="0">
                <a:latin typeface="Corbel" panose="020B0503020204020204" pitchFamily="34" charset="0"/>
              </a:rPr>
              <a:t> internet, </a:t>
            </a:r>
            <a:r>
              <a:rPr lang="en-US" sz="4000" i="1" dirty="0" err="1">
                <a:latin typeface="Corbel" panose="020B0503020204020204" pitchFamily="34" charset="0"/>
              </a:rPr>
              <a:t>termasuk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perangkat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keras</a:t>
            </a:r>
            <a:r>
              <a:rPr lang="en-US" sz="4000" i="1" dirty="0">
                <a:latin typeface="Corbel" panose="020B0503020204020204" pitchFamily="34" charset="0"/>
              </a:rPr>
              <a:t>, </a:t>
            </a:r>
            <a:r>
              <a:rPr lang="en-US" sz="4000" i="1" dirty="0" err="1">
                <a:latin typeface="Corbel" panose="020B0503020204020204" pitchFamily="34" charset="0"/>
              </a:rPr>
              <a:t>perangkat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lunak</a:t>
            </a:r>
            <a:r>
              <a:rPr lang="en-US" sz="4000" i="1" dirty="0">
                <a:latin typeface="Corbel" panose="020B0503020204020204" pitchFamily="34" charset="0"/>
              </a:rPr>
              <a:t>, program, dan data </a:t>
            </a:r>
            <a:r>
              <a:rPr lang="en-US" sz="4000" i="1" dirty="0" err="1">
                <a:latin typeface="Corbel" panose="020B0503020204020204" pitchFamily="34" charset="0"/>
              </a:rPr>
              <a:t>dari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potensi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serangan</a:t>
            </a:r>
            <a:r>
              <a:rPr lang="en-US" sz="4000" i="1" dirty="0">
                <a:latin typeface="Corbel" panose="020B0503020204020204" pitchFamily="34" charset="0"/>
              </a:rPr>
              <a:t> cyber sera </a:t>
            </a:r>
            <a:r>
              <a:rPr lang="en-US" sz="4000" i="1" dirty="0" err="1">
                <a:latin typeface="Corbel" panose="020B0503020204020204" pitchFamily="34" charset="0"/>
              </a:rPr>
              <a:t>melindungi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integritas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jaringan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dari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akses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elektronik</a:t>
            </a:r>
            <a:r>
              <a:rPr lang="en-US" sz="4000" i="1" dirty="0">
                <a:latin typeface="Corbel" panose="020B0503020204020204" pitchFamily="34" charset="0"/>
              </a:rPr>
              <a:t> yang </a:t>
            </a:r>
            <a:r>
              <a:rPr lang="en-US" sz="4000" i="1" dirty="0" err="1">
                <a:latin typeface="Corbel" panose="020B0503020204020204" pitchFamily="34" charset="0"/>
              </a:rPr>
              <a:t>tidak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sah</a:t>
            </a:r>
            <a:r>
              <a:rPr lang="en-US" sz="4000" i="1" dirty="0">
                <a:latin typeface="Corbel" panose="020B05030202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414023" y="954503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6" name="Freeform 6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7F121A-F661-B0EA-21B2-CCACE883C502}"/>
              </a:ext>
            </a:extLst>
          </p:cNvPr>
          <p:cNvSpPr txBox="1"/>
          <p:nvPr/>
        </p:nvSpPr>
        <p:spPr>
          <a:xfrm>
            <a:off x="3124200" y="727648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ASPEK KEAMANAN INFORMASI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12C46-D256-41ED-35B6-F4E1F551B645}"/>
              </a:ext>
            </a:extLst>
          </p:cNvPr>
          <p:cNvSpPr txBox="1"/>
          <p:nvPr/>
        </p:nvSpPr>
        <p:spPr>
          <a:xfrm>
            <a:off x="2452745" y="2226833"/>
            <a:ext cx="1708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61EAA-FDC5-E688-50D2-BC1DA5A9EC4B}"/>
              </a:ext>
            </a:extLst>
          </p:cNvPr>
          <p:cNvSpPr txBox="1"/>
          <p:nvPr/>
        </p:nvSpPr>
        <p:spPr>
          <a:xfrm>
            <a:off x="2057400" y="2116557"/>
            <a:ext cx="141482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Corbel" panose="020B0503020204020204" pitchFamily="34" charset="0"/>
              </a:rPr>
              <a:t>﻿</a:t>
            </a:r>
            <a:r>
              <a:rPr lang="en-US" sz="3000" dirty="0" err="1">
                <a:latin typeface="Corbel" panose="020B0503020204020204" pitchFamily="34" charset="0"/>
              </a:rPr>
              <a:t>Bentuk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mekanisme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penyimpanan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dapat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terdiri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berbagai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macam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bentuk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tetapi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harus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selalu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ada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upaya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untuk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melindungi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tersebut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sebaik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mungkin</a:t>
            </a:r>
            <a:r>
              <a:rPr lang="en-US" sz="3000" dirty="0">
                <a:latin typeface="Corbel" panose="020B0503020204020204" pitchFamily="34" charset="0"/>
              </a:rPr>
              <a:t>. Data dan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berada</a:t>
            </a:r>
            <a:r>
              <a:rPr lang="en-US" sz="3000" dirty="0">
                <a:latin typeface="Corbel" panose="020B0503020204020204" pitchFamily="34" charset="0"/>
              </a:rPr>
              <a:t> di </a:t>
            </a:r>
            <a:r>
              <a:rPr lang="en-US" sz="3000" dirty="0" err="1">
                <a:latin typeface="Corbel" panose="020B0503020204020204" pitchFamily="34" charset="0"/>
              </a:rPr>
              <a:t>dalam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suatu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infrastruktur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jaringan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dikatakan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aman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jika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memenuhi</a:t>
            </a:r>
            <a:r>
              <a:rPr lang="en-US" sz="3000" dirty="0">
                <a:latin typeface="Corbel" panose="020B0503020204020204" pitchFamily="34" charset="0"/>
              </a:rPr>
              <a:t> 3 </a:t>
            </a:r>
            <a:r>
              <a:rPr lang="en-US" sz="3000" dirty="0" err="1">
                <a:latin typeface="Corbel" panose="020B0503020204020204" pitchFamily="34" charset="0"/>
              </a:rPr>
              <a:t>aspek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berikut</a:t>
            </a:r>
            <a:r>
              <a:rPr lang="en-US" sz="3000" dirty="0">
                <a:latin typeface="Corbel" panose="020B0503020204020204" pitchFamily="34" charset="0"/>
              </a:rPr>
              <a:t> :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000" dirty="0">
                <a:latin typeface="Corbel" panose="020B0503020204020204" pitchFamily="34" charset="0"/>
              </a:rPr>
              <a:t>﻿</a:t>
            </a:r>
            <a:r>
              <a:rPr lang="en-US" sz="3000" b="1" dirty="0" err="1">
                <a:latin typeface="Corbel" panose="020B0503020204020204" pitchFamily="34" charset="0"/>
              </a:rPr>
              <a:t>Kerahasiaan</a:t>
            </a:r>
            <a:r>
              <a:rPr lang="en-US" sz="3000" b="1" dirty="0">
                <a:latin typeface="Corbel" panose="020B0503020204020204" pitchFamily="34" charset="0"/>
              </a:rPr>
              <a:t> (confidentiality), </a:t>
            </a:r>
            <a:r>
              <a:rPr lang="en-US" sz="3000" dirty="0" err="1">
                <a:latin typeface="Corbel" panose="020B0503020204020204" pitchFamily="34" charset="0"/>
              </a:rPr>
              <a:t>aspek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menjamin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kerahasiaan</a:t>
            </a:r>
            <a:r>
              <a:rPr lang="en-US" sz="3000" dirty="0">
                <a:latin typeface="Corbel" panose="020B0503020204020204" pitchFamily="34" charset="0"/>
              </a:rPr>
              <a:t> data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memastikan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bahwa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hanya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dapat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diakses</a:t>
            </a:r>
            <a:r>
              <a:rPr lang="en-US" sz="3000" dirty="0">
                <a:latin typeface="Corbel" panose="020B0503020204020204" pitchFamily="34" charset="0"/>
              </a:rPr>
              <a:t> oleh orang yang </a:t>
            </a:r>
            <a:r>
              <a:rPr lang="en-US" sz="3000" dirty="0" err="1">
                <a:latin typeface="Corbel" panose="020B0503020204020204" pitchFamily="34" charset="0"/>
              </a:rPr>
              <a:t>berwenang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menjamin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kerahasiaan</a:t>
            </a:r>
            <a:r>
              <a:rPr lang="en-US" sz="3000" dirty="0">
                <a:latin typeface="Corbel" panose="020B0503020204020204" pitchFamily="34" charset="0"/>
              </a:rPr>
              <a:t> data yang </a:t>
            </a:r>
            <a:r>
              <a:rPr lang="en-US" sz="3000" dirty="0" err="1">
                <a:latin typeface="Corbel" panose="020B0503020204020204" pitchFamily="34" charset="0"/>
              </a:rPr>
              <a:t>dikirim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diterima</a:t>
            </a:r>
            <a:r>
              <a:rPr lang="en-US" sz="3000" dirty="0">
                <a:latin typeface="Corbel" panose="020B0503020204020204" pitchFamily="34" charset="0"/>
              </a:rPr>
              <a:t>, dan </a:t>
            </a:r>
            <a:r>
              <a:rPr lang="en-US" sz="3000" dirty="0" err="1">
                <a:latin typeface="Corbel" panose="020B0503020204020204" pitchFamily="34" charset="0"/>
              </a:rPr>
              <a:t>disimpan</a:t>
            </a:r>
            <a:endParaRPr lang="en-US" sz="3000" dirty="0">
              <a:latin typeface="Corbel" panose="020B0503020204020204" pitchFamily="34" charset="0"/>
            </a:endParaRPr>
          </a:p>
          <a:p>
            <a:pPr marL="685800" indent="-685800" algn="just">
              <a:buFont typeface="+mj-lt"/>
              <a:buAutoNum type="arabicPeriod"/>
            </a:pPr>
            <a:r>
              <a:rPr lang="en-US" sz="3000" b="1" dirty="0">
                <a:latin typeface="Corbel" panose="020B0503020204020204" pitchFamily="34" charset="0"/>
              </a:rPr>
              <a:t>﻿</a:t>
            </a:r>
            <a:r>
              <a:rPr lang="en-US" sz="3000" b="1" dirty="0" err="1">
                <a:latin typeface="Corbel" panose="020B0503020204020204" pitchFamily="34" charset="0"/>
              </a:rPr>
              <a:t>Keutuhan</a:t>
            </a:r>
            <a:r>
              <a:rPr lang="en-US" sz="3000" b="1" dirty="0">
                <a:latin typeface="Corbel" panose="020B0503020204020204" pitchFamily="34" charset="0"/>
              </a:rPr>
              <a:t> (integrity), </a:t>
            </a:r>
            <a:r>
              <a:rPr lang="en-US" sz="3000" dirty="0" err="1">
                <a:latin typeface="Corbel" panose="020B0503020204020204" pitchFamily="34" charset="0"/>
              </a:rPr>
              <a:t>aspek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menjamin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akurasi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keutuhan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serta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menjaga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kerusakan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ancaman</a:t>
            </a:r>
            <a:r>
              <a:rPr lang="en-US" sz="3000" dirty="0">
                <a:latin typeface="Corbel" panose="020B0503020204020204" pitchFamily="34" charset="0"/>
              </a:rPr>
              <a:t> lain yang </a:t>
            </a:r>
            <a:r>
              <a:rPr lang="en-US" sz="3000" dirty="0" err="1">
                <a:latin typeface="Corbel" panose="020B0503020204020204" pitchFamily="34" charset="0"/>
              </a:rPr>
              <a:t>mengakibatkan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berubah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aslinya</a:t>
            </a:r>
            <a:r>
              <a:rPr lang="en-US" sz="3000" dirty="0">
                <a:latin typeface="Corbel" panose="020B0503020204020204" pitchFamily="34" charset="0"/>
              </a:rPr>
              <a:t>.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n-US" sz="3000" b="1" dirty="0" err="1">
                <a:latin typeface="Corbel" panose="020B0503020204020204" pitchFamily="34" charset="0"/>
              </a:rPr>
              <a:t>Ketersediaan</a:t>
            </a:r>
            <a:r>
              <a:rPr lang="en-US" sz="3000" b="1" dirty="0">
                <a:latin typeface="Corbel" panose="020B0503020204020204" pitchFamily="34" charset="0"/>
              </a:rPr>
              <a:t> (availability), </a:t>
            </a:r>
            <a:r>
              <a:rPr lang="en-US" sz="3000" dirty="0" err="1">
                <a:latin typeface="Corbel" panose="020B0503020204020204" pitchFamily="34" charset="0"/>
              </a:rPr>
              <a:t>aspek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menjamin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bahwa</a:t>
            </a:r>
            <a:r>
              <a:rPr lang="en-US" sz="3000" dirty="0">
                <a:latin typeface="Corbel" panose="020B0503020204020204" pitchFamily="34" charset="0"/>
              </a:rPr>
              <a:t> data </a:t>
            </a:r>
            <a:r>
              <a:rPr lang="en-US" sz="3000" dirty="0" err="1">
                <a:latin typeface="Corbel" panose="020B0503020204020204" pitchFamily="34" charset="0"/>
              </a:rPr>
              <a:t>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tersedia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saat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dibutuhkan</a:t>
            </a:r>
            <a:r>
              <a:rPr lang="en-US" sz="3000" dirty="0">
                <a:latin typeface="Corbel" panose="020B0503020204020204" pitchFamily="34" charset="0"/>
              </a:rPr>
              <a:t>, </a:t>
            </a:r>
            <a:r>
              <a:rPr lang="en-US" sz="3000" dirty="0" err="1">
                <a:latin typeface="Corbel" panose="020B0503020204020204" pitchFamily="34" charset="0"/>
              </a:rPr>
              <a:t>memastikan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pengguna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berhak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dapat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mengakses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kapan</a:t>
            </a:r>
            <a:r>
              <a:rPr lang="en-US" sz="3000" dirty="0">
                <a:latin typeface="Corbel" panose="020B0503020204020204" pitchFamily="34" charset="0"/>
              </a:rPr>
              <a:t> pun, </a:t>
            </a:r>
            <a:r>
              <a:rPr lang="en-US" sz="3000" dirty="0" err="1">
                <a:latin typeface="Corbel" panose="020B0503020204020204" pitchFamily="34" charset="0"/>
              </a:rPr>
              <a:t>tanpa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adanya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gangguan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kegagalan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akses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933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414023" y="954503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6" name="Freeform 6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3612C46-D256-41ED-35B6-F4E1F551B645}"/>
              </a:ext>
            </a:extLst>
          </p:cNvPr>
          <p:cNvSpPr txBox="1"/>
          <p:nvPr/>
        </p:nvSpPr>
        <p:spPr>
          <a:xfrm>
            <a:off x="2452745" y="2226833"/>
            <a:ext cx="1708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5487532" y="72547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TRIANGLE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1F9AF-C867-4DF7-2F50-E037BBA62107}"/>
              </a:ext>
            </a:extLst>
          </p:cNvPr>
          <p:cNvSpPr txBox="1"/>
          <p:nvPr/>
        </p:nvSpPr>
        <p:spPr>
          <a:xfrm>
            <a:off x="1052082" y="6579955"/>
            <a:ext cx="16222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Corbel" panose="020B0503020204020204" pitchFamily="34" charset="0"/>
              </a:rPr>
              <a:t>﻿</a:t>
            </a:r>
            <a:r>
              <a:rPr lang="en-US" sz="3000" dirty="0" err="1">
                <a:latin typeface="Corbel" panose="020B0503020204020204" pitchFamily="34" charset="0"/>
              </a:rPr>
              <a:t>Tiga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elemen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dasar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b="1" i="1" dirty="0">
                <a:latin typeface="Corbel" panose="020B0503020204020204" pitchFamily="34" charset="0"/>
              </a:rPr>
              <a:t>confidentiality, integrity, dan availability</a:t>
            </a:r>
            <a:r>
              <a:rPr lang="en-US" sz="3000" b="1" dirty="0">
                <a:latin typeface="Corbel" panose="020B0503020204020204" pitchFamily="34" charset="0"/>
              </a:rPr>
              <a:t> </a:t>
            </a:r>
            <a:r>
              <a:rPr lang="en-US" sz="3000" dirty="0">
                <a:latin typeface="Corbel" panose="020B0503020204020204" pitchFamily="34" charset="0"/>
              </a:rPr>
              <a:t>(CIA) </a:t>
            </a:r>
            <a:r>
              <a:rPr lang="en-US" sz="3000" dirty="0" err="1">
                <a:latin typeface="Corbel" panose="020B0503020204020204" pitchFamily="34" charset="0"/>
              </a:rPr>
              <a:t>merupakan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dasar</a:t>
            </a:r>
            <a:r>
              <a:rPr lang="en-US" sz="3000" dirty="0">
                <a:latin typeface="Corbel" panose="020B0503020204020204" pitchFamily="34" charset="0"/>
              </a:rPr>
              <a:t> di </a:t>
            </a:r>
            <a:r>
              <a:rPr lang="en-US" sz="3000" dirty="0" err="1">
                <a:latin typeface="Corbel" panose="020B0503020204020204" pitchFamily="34" charset="0"/>
              </a:rPr>
              <a:t>antara</a:t>
            </a:r>
            <a:r>
              <a:rPr lang="en-US" sz="3000" dirty="0">
                <a:latin typeface="Corbel" panose="020B0503020204020204" pitchFamily="34" charset="0"/>
              </a:rPr>
              <a:t> program-program 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dikembangkan</a:t>
            </a:r>
            <a:r>
              <a:rPr lang="en-US" sz="3000" dirty="0">
                <a:latin typeface="Corbel" panose="020B0503020204020204" pitchFamily="34" charset="0"/>
              </a:rPr>
              <a:t>. </a:t>
            </a:r>
            <a:r>
              <a:rPr lang="en-US" sz="3000" dirty="0" err="1">
                <a:latin typeface="Corbel" panose="020B0503020204020204" pitchFamily="34" charset="0"/>
              </a:rPr>
              <a:t>Ketiga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elemen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tersebut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merupakan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mata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rantai</a:t>
            </a:r>
            <a:r>
              <a:rPr lang="en-US" sz="3000" dirty="0">
                <a:latin typeface="Corbel" panose="020B050302020402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</a:rPr>
              <a:t>saling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berkaitan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dalam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konsep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perlindungan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. ﻿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bisa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dicapai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dengan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beberapa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cara</a:t>
            </a:r>
            <a:r>
              <a:rPr lang="en-US" sz="3000" dirty="0">
                <a:latin typeface="Corbel" panose="020B0503020204020204" pitchFamily="34" charset="0"/>
              </a:rPr>
              <a:t>, strategi-strategi </a:t>
            </a:r>
            <a:r>
              <a:rPr lang="en-US" sz="3000" dirty="0" err="1">
                <a:latin typeface="Corbel" panose="020B0503020204020204" pitchFamily="34" charset="0"/>
              </a:rPr>
              <a:t>dari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keamanan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</a:rPr>
              <a:t> masing-masing </a:t>
            </a:r>
            <a:r>
              <a:rPr lang="en-US" sz="3000" dirty="0" err="1">
                <a:latin typeface="Corbel" panose="020B0503020204020204" pitchFamily="34" charset="0"/>
              </a:rPr>
              <a:t>memiliki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fokus</a:t>
            </a:r>
            <a:r>
              <a:rPr lang="en-US" sz="3000" dirty="0">
                <a:latin typeface="Corbel" panose="020B0503020204020204" pitchFamily="34" charset="0"/>
              </a:rPr>
              <a:t> dan </a:t>
            </a:r>
            <a:r>
              <a:rPr lang="en-US" sz="3000" dirty="0" err="1">
                <a:latin typeface="Corbel" panose="020B0503020204020204" pitchFamily="34" charset="0"/>
              </a:rPr>
              <a:t>dibangun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berdasarkan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tujuan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tertentu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sesuai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</a:rPr>
              <a:t>kebutuhan</a:t>
            </a:r>
            <a:endParaRPr lang="en-US" sz="3000" dirty="0">
              <a:latin typeface="Corbel" panose="020B0503020204020204" pitchFamily="34" charset="0"/>
            </a:endParaRPr>
          </a:p>
        </p:txBody>
      </p:sp>
      <p:pic>
        <p:nvPicPr>
          <p:cNvPr id="16" name="Picture 15" descr="A diagram of information security&#10;&#10;Description automatically generated">
            <a:extLst>
              <a:ext uri="{FF2B5EF4-FFF2-40B4-BE49-F238E27FC236}">
                <a16:creationId xmlns:a16="http://schemas.microsoft.com/office/drawing/2014/main" id="{25617754-0A6D-6DB7-9BCA-A73FDBA62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122098"/>
            <a:ext cx="4269465" cy="39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1788526" y="769133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 SERANGAN DAN ANCAMAN SIBER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2030585" y="2583338"/>
            <a:ext cx="14568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Interruption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gangguan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yang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mengacu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pada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situasi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dimana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layanan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atau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data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tersedia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,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sehingga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dapat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digunakan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untuk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sementara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 </a:t>
            </a:r>
          </a:p>
          <a:p>
            <a:r>
              <a:rPr lang="en-US" sz="30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Contoh</a:t>
            </a:r>
            <a:r>
              <a:rPr lang="en-US" sz="3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: 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Adanya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serangan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DoS dan DDoS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atau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kabel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telekomunikasi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dipotong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 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ECD5460-9532-AB0E-4F12-4818FE057E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6302" y="4352456"/>
            <a:ext cx="6114858" cy="4142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101D98-6231-A2AB-FC7D-C84F916DA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3743" y="5448300"/>
            <a:ext cx="5490543" cy="1751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E6068D-20E5-E315-2D9F-4686307F6B5C}"/>
              </a:ext>
            </a:extLst>
          </p:cNvPr>
          <p:cNvSpPr txBox="1"/>
          <p:nvPr/>
        </p:nvSpPr>
        <p:spPr>
          <a:xfrm>
            <a:off x="4603462" y="8618863"/>
            <a:ext cx="454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DDoS (Distribute Denial of Service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D2365-1B27-5C79-1AF3-C6F0DF4872DF}"/>
              </a:ext>
            </a:extLst>
          </p:cNvPr>
          <p:cNvSpPr txBox="1"/>
          <p:nvPr/>
        </p:nvSpPr>
        <p:spPr>
          <a:xfrm>
            <a:off x="11988143" y="7770716"/>
            <a:ext cx="300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(Denial of Service</a:t>
            </a:r>
          </a:p>
        </p:txBody>
      </p:sp>
    </p:spTree>
    <p:extLst>
      <p:ext uri="{BB962C8B-B14F-4D97-AF65-F5344CB8AC3E}">
        <p14:creationId xmlns:p14="http://schemas.microsoft.com/office/powerpoint/2010/main" val="188606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1762179" y="723900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 SERANGAN DAN ANCAMAN SIBER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2729840" y="2116557"/>
            <a:ext cx="145684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Interception (</a:t>
            </a:r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Penyadapan</a:t>
            </a:r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Dimana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ancaman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mengacu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pada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situasi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bahwa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ketiga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memperoleh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akses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layanan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data.</a:t>
            </a:r>
          </a:p>
          <a:p>
            <a:r>
              <a:rPr lang="en-US" sz="36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Contoh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1"/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disadap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oleh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bertanggung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mencopy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sah</a:t>
            </a:r>
            <a:r>
              <a:rPr lang="en-US" sz="3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968D0EA-E995-6D60-3827-A1EEC6A1B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991" y="5809877"/>
            <a:ext cx="10896153" cy="3085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546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t="-3822" r="-24907" b="-998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9144000" y="8803530"/>
            <a:ext cx="9144000" cy="1483470"/>
          </a:xfrm>
          <a:custGeom>
            <a:avLst/>
            <a:gdLst/>
            <a:ahLst/>
            <a:cxnLst/>
            <a:rect l="l" t="t" r="r" b="b"/>
            <a:pathLst>
              <a:path w="9144000" h="1483470">
                <a:moveTo>
                  <a:pt x="9144000" y="0"/>
                </a:moveTo>
                <a:lnTo>
                  <a:pt x="0" y="0"/>
                </a:lnTo>
                <a:lnTo>
                  <a:pt x="0" y="1483470"/>
                </a:lnTo>
                <a:lnTo>
                  <a:pt x="9144000" y="1483470"/>
                </a:lnTo>
                <a:lnTo>
                  <a:pt x="9144000" y="0"/>
                </a:lnTo>
                <a:close/>
              </a:path>
            </a:pathLst>
          </a:custGeom>
          <a:blipFill>
            <a:blip r:embed="rId3"/>
            <a:stretch>
              <a:fillRect t="-549812" r="-100000" b="-4362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442383" y="9602182"/>
            <a:ext cx="297023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4AAD"/>
                </a:solidFill>
                <a:latin typeface="Allura"/>
                <a:ea typeface="Allura"/>
                <a:cs typeface="Allura"/>
                <a:sym typeface="Allura"/>
              </a:rPr>
              <a:t>Always The First</a:t>
            </a:r>
          </a:p>
        </p:txBody>
      </p:sp>
      <p:sp>
        <p:nvSpPr>
          <p:cNvPr id="5" name="Freeform 5"/>
          <p:cNvSpPr/>
          <p:nvPr/>
        </p:nvSpPr>
        <p:spPr>
          <a:xfrm>
            <a:off x="95250" y="4643715"/>
            <a:ext cx="3440384" cy="5643285"/>
          </a:xfrm>
          <a:custGeom>
            <a:avLst/>
            <a:gdLst/>
            <a:ahLst/>
            <a:cxnLst/>
            <a:rect l="l" t="t" r="r" b="b"/>
            <a:pathLst>
              <a:path w="3440384" h="5643285">
                <a:moveTo>
                  <a:pt x="0" y="0"/>
                </a:moveTo>
                <a:lnTo>
                  <a:pt x="3440384" y="0"/>
                </a:lnTo>
                <a:lnTo>
                  <a:pt x="3440384" y="5643285"/>
                </a:lnTo>
                <a:lnTo>
                  <a:pt x="0" y="5643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740" r="-22296" b="-7319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13231985" y="630845"/>
            <a:ext cx="4243778" cy="975390"/>
            <a:chOff x="0" y="0"/>
            <a:chExt cx="5658371" cy="1300520"/>
          </a:xfrm>
        </p:grpSpPr>
        <p:sp>
          <p:nvSpPr>
            <p:cNvPr id="7" name="Freeform 7"/>
            <p:cNvSpPr/>
            <p:nvPr/>
          </p:nvSpPr>
          <p:spPr>
            <a:xfrm>
              <a:off x="1385068" y="0"/>
              <a:ext cx="1040416" cy="1300520"/>
            </a:xfrm>
            <a:custGeom>
              <a:avLst/>
              <a:gdLst/>
              <a:ahLst/>
              <a:cxnLst/>
              <a:rect l="l" t="t" r="r" b="b"/>
              <a:pathLst>
                <a:path w="1040416" h="1300520">
                  <a:moveTo>
                    <a:pt x="0" y="0"/>
                  </a:moveTo>
                  <a:lnTo>
                    <a:pt x="1040416" y="0"/>
                  </a:lnTo>
                  <a:lnTo>
                    <a:pt x="1040416" y="1300520"/>
                  </a:lnTo>
                  <a:lnTo>
                    <a:pt x="0" y="13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00140" y="66353"/>
              <a:ext cx="1167814" cy="1167814"/>
            </a:xfrm>
            <a:custGeom>
              <a:avLst/>
              <a:gdLst/>
              <a:ahLst/>
              <a:cxnLst/>
              <a:rect l="l" t="t" r="r" b="b"/>
              <a:pathLst>
                <a:path w="1167814" h="1167814">
                  <a:moveTo>
                    <a:pt x="0" y="0"/>
                  </a:moveTo>
                  <a:lnTo>
                    <a:pt x="1167814" y="0"/>
                  </a:lnTo>
                  <a:lnTo>
                    <a:pt x="1167814" y="1167814"/>
                  </a:lnTo>
                  <a:lnTo>
                    <a:pt x="0" y="116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08901" y="211089"/>
              <a:ext cx="1649469" cy="878343"/>
            </a:xfrm>
            <a:custGeom>
              <a:avLst/>
              <a:gdLst/>
              <a:ahLst/>
              <a:cxnLst/>
              <a:rect l="l" t="t" r="r" b="b"/>
              <a:pathLst>
                <a:path w="1649469" h="878343">
                  <a:moveTo>
                    <a:pt x="0" y="0"/>
                  </a:moveTo>
                  <a:lnTo>
                    <a:pt x="1649470" y="0"/>
                  </a:lnTo>
                  <a:lnTo>
                    <a:pt x="1649470" y="878342"/>
                  </a:lnTo>
                  <a:lnTo>
                    <a:pt x="0" y="87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89482"/>
              <a:ext cx="1211038" cy="1211038"/>
            </a:xfrm>
            <a:custGeom>
              <a:avLst/>
              <a:gdLst/>
              <a:ahLst/>
              <a:cxnLst/>
              <a:rect l="l" t="t" r="r" b="b"/>
              <a:pathLst>
                <a:path w="1211038" h="1211038">
                  <a:moveTo>
                    <a:pt x="0" y="0"/>
                  </a:moveTo>
                  <a:lnTo>
                    <a:pt x="1211038" y="0"/>
                  </a:lnTo>
                  <a:lnTo>
                    <a:pt x="1211038" y="1211038"/>
                  </a:lnTo>
                  <a:lnTo>
                    <a:pt x="0" y="1211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0D09-9B11-723A-2E38-23BC09F93966}"/>
              </a:ext>
            </a:extLst>
          </p:cNvPr>
          <p:cNvSpPr txBox="1"/>
          <p:nvPr/>
        </p:nvSpPr>
        <p:spPr>
          <a:xfrm>
            <a:off x="1899593" y="725474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</a:rPr>
              <a:t>JENIS SERANGAN DAN ANCAMAN SIBER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0C49B-4DFE-245E-F1D3-003603120B5D}"/>
              </a:ext>
            </a:extLst>
          </p:cNvPr>
          <p:cNvSpPr txBox="1"/>
          <p:nvPr/>
        </p:nvSpPr>
        <p:spPr>
          <a:xfrm>
            <a:off x="2452744" y="222683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A9661-AC6E-41E2-85C1-EFE147595593}"/>
              </a:ext>
            </a:extLst>
          </p:cNvPr>
          <p:cNvSpPr txBox="1"/>
          <p:nvPr/>
        </p:nvSpPr>
        <p:spPr>
          <a:xfrm>
            <a:off x="3476446" y="3059850"/>
            <a:ext cx="133807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Modification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Ancaman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terhadap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integritas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data, yang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melibatkan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perubahan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sehingga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sesuai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aslinya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4200" b="1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Contoh</a:t>
            </a:r>
            <a:r>
              <a:rPr lang="en-US" sz="4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1"/>
            <a:r>
              <a:rPr lang="en-US" sz="36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In The Middle Attack 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Mencegat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mengubah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yang di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kirimkan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diubah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keinginan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pihak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bertanggung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serangan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Aktif</a:t>
            </a:r>
            <a:r>
              <a:rPr lang="en-US" sz="36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6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1949</Words>
  <Application>Microsoft Office PowerPoint</Application>
  <PresentationFormat>Custom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Baguet Script</vt:lpstr>
      <vt:lpstr>Montserrat</vt:lpstr>
      <vt:lpstr>Montserrat Semi-Bold</vt:lpstr>
      <vt:lpstr>Allura</vt:lpstr>
      <vt:lpstr>Arial</vt:lpstr>
      <vt:lpstr>Aptos</vt:lpstr>
      <vt:lpstr>Corbel</vt:lpstr>
      <vt:lpstr>Calibri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TEMPLATE PDK</dc:title>
  <cp:lastModifiedBy>I GEDE PUTRA MAS YUSADARA, S.Kom., M.Kom</cp:lastModifiedBy>
  <cp:revision>6</cp:revision>
  <dcterms:created xsi:type="dcterms:W3CDTF">2006-08-16T00:00:00Z</dcterms:created>
  <dcterms:modified xsi:type="dcterms:W3CDTF">2024-09-18T15:18:38Z</dcterms:modified>
  <dc:identifier>DAGRGdkBUa4</dc:identifier>
</cp:coreProperties>
</file>