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371" r:id="rId3"/>
    <p:sldId id="372" r:id="rId4"/>
    <p:sldId id="369" r:id="rId5"/>
    <p:sldId id="375" r:id="rId6"/>
    <p:sldId id="373" r:id="rId7"/>
    <p:sldId id="3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3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0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4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4995-704A-4F54-A09A-8C8777EFA738}" type="datetimeFigureOut">
              <a:rPr lang="id-ID" smtClean="0"/>
              <a:pPr/>
              <a:t>07/09/24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611A-14C3-4FEB-A4CE-7C62222A4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12776"/>
            <a:ext cx="8458200" cy="1222375"/>
          </a:xfrm>
        </p:spPr>
        <p:txBody>
          <a:bodyPr>
            <a:normAutofit/>
          </a:bodyPr>
          <a:lstStyle/>
          <a:p>
            <a:r>
              <a:rPr lang="id-ID" sz="3200" dirty="0">
                <a:solidFill>
                  <a:srgbClr val="FF0000"/>
                </a:solidFill>
                <a:highlight>
                  <a:srgbClr val="C0C0C0"/>
                </a:highlight>
                <a:latin typeface="American Typewriter" panose="02090604020004020304" pitchFamily="18" charset="77"/>
              </a:rPr>
              <a:t>KONTRAK KULIAH DAN PENDAHULUAN</a:t>
            </a:r>
            <a:endParaRPr lang="en-US" sz="3200" dirty="0">
              <a:solidFill>
                <a:srgbClr val="FF0000"/>
              </a:solidFill>
              <a:highlight>
                <a:srgbClr val="C0C0C0"/>
              </a:highlight>
              <a:latin typeface="American Typewriter" panose="02090604020004020304" pitchFamily="18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49A5A-5316-D645-956B-BEC929C75491}"/>
              </a:ext>
            </a:extLst>
          </p:cNvPr>
          <p:cNvSpPr txBox="1"/>
          <p:nvPr/>
        </p:nvSpPr>
        <p:spPr>
          <a:xfrm>
            <a:off x="25948" y="3906035"/>
            <a:ext cx="90921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Program </a:t>
            </a:r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Pembelajaran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Daring </a:t>
            </a:r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Kolaboratif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(PDK)</a:t>
            </a:r>
          </a:p>
          <a:p>
            <a:pPr algn="ctr"/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Teknologi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</a:t>
            </a:r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Pangan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UPGRIS dan </a:t>
            </a:r>
          </a:p>
          <a:p>
            <a:pPr algn="ctr"/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Teknologi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</a:t>
            </a:r>
            <a:r>
              <a:rPr lang="en-US" sz="3200" dirty="0" err="1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Pangan</a:t>
            </a:r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 UNIVET BANTARA SUKOHARJO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  <a:highlight>
                  <a:srgbClr val="C0C0C0"/>
                </a:highlight>
                <a:latin typeface="Colonna MT" pitchFamily="82" charset="77"/>
              </a:rPr>
              <a:t>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F4FB4-5547-9A30-350E-7F2BF1327190}"/>
              </a:ext>
            </a:extLst>
          </p:cNvPr>
          <p:cNvSpPr txBox="1"/>
          <p:nvPr/>
        </p:nvSpPr>
        <p:spPr>
          <a:xfrm>
            <a:off x="1953335" y="2916650"/>
            <a:ext cx="523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  <a:highlight>
                  <a:srgbClr val="C0C0C0"/>
                </a:highlight>
                <a:latin typeface="Comic Sans MS" panose="030F0902030302020204" pitchFamily="66" charset="0"/>
              </a:rPr>
              <a:t>ANALISIS PANGAN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5657653-05A7-6E10-06CB-4316C0EDF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4255"/>
            <a:ext cx="105311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EB308CF-3F09-7E22-29D7-6DBC7DB39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8640"/>
            <a:ext cx="646337" cy="6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1DBC-D76E-8FC5-4ECA-46959220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Deskripsi</a:t>
            </a:r>
            <a:r>
              <a:rPr lang="en-US" sz="2800" b="1" spc="-3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Singkat</a:t>
            </a:r>
            <a:r>
              <a:rPr lang="en-US" sz="2800" b="1" spc="-25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Mata</a:t>
            </a:r>
            <a:r>
              <a:rPr lang="en-US" sz="2800" b="1" spc="21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Kuliah</a:t>
            </a:r>
            <a:r>
              <a:rPr lang="en-ID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CB1E-7554-652C-1061-15D1FB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900"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Mata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kuliah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mata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kuliah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mempelajari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prinsip-prinsip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kimia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kualitatif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kuantitatif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. Pada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mata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kuliah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membahas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tentang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ketepatan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ketelitian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metode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data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sifat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kimia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cara-cara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sifat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fisik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kimia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meliputi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air,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abu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lemak, protein,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karbohidrat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serta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cara-cara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sifat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fisik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meliputi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tekstur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reologi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warna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Selain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itu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mata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kuliah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juga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membahas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mengenai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menggunakan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metode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spektrofotometri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dan 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kromatografi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.</a:t>
            </a:r>
            <a:r>
              <a:rPr lang="en-ID" dirty="0">
                <a:effectLst/>
                <a:latin typeface="Comic Sans MS" panose="030F0902030302020204" pitchFamily="66" charset="0"/>
              </a:rPr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3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865D4-B85C-041E-D5EE-7F6A40E94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-5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Capaia</a:t>
            </a:r>
            <a:r>
              <a:rPr lang="en-US" sz="3200" b="1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n</a:t>
            </a:r>
            <a:r>
              <a:rPr lang="en-US" sz="3200" b="1" spc="-15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b="1" spc="-5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pe</a:t>
            </a:r>
            <a:r>
              <a:rPr lang="en-US" sz="3200" b="1" spc="-1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</a:t>
            </a:r>
            <a:r>
              <a:rPr lang="en-US" sz="3200" b="1" spc="-5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belajara</a:t>
            </a:r>
            <a:r>
              <a:rPr lang="en-US" sz="3200" b="1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n</a:t>
            </a:r>
            <a:r>
              <a:rPr lang="en-US" sz="3200" b="1" spc="-5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:</a:t>
            </a:r>
            <a:r>
              <a:rPr lang="en-ID" sz="3200" dirty="0">
                <a:effectLst/>
                <a:latin typeface="Comic Sans MS" panose="030F0902030302020204" pitchFamily="66" charset="0"/>
              </a:rPr>
              <a:t> </a:t>
            </a:r>
            <a:endParaRPr lang="en-US" sz="3200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7E4E-B42B-61A0-FF6B-39F9A991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626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 rtl="0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mengidentifikasi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air,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abu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lemak pada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800" spc="45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unsur</a:t>
            </a:r>
            <a:r>
              <a:rPr lang="en-US" sz="1800" spc="45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yang</a:t>
            </a:r>
            <a:r>
              <a:rPr lang="en-US" sz="1800" spc="45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menunjukkan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tingkat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lemak)</a:t>
            </a:r>
            <a:endParaRPr lang="en-ID" sz="1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protein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karbohidrat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pangan</a:t>
            </a:r>
            <a:endParaRPr lang="en-ID" sz="1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vitamin,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menjelaskan</a:t>
            </a:r>
            <a:r>
              <a:rPr lang="en-US" sz="1800" spc="175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175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kegunaan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cara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kerja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alat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spektrofotometri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kromatografi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latin typeface="Comic Sans MS" panose="030F0902030302020204" pitchFamily="66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mengidentifikasi</a:t>
            </a:r>
            <a:r>
              <a:rPr lang="en-US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sifat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fisik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pangan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khususnya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hal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reologi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reologi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serta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kemampuan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mengidentifikasi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jenis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analisis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tepat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menentukan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kadar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suatu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  </a:t>
            </a:r>
            <a:r>
              <a:rPr lang="en-US" sz="1800" spc="245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senyawa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dalam</a:t>
            </a:r>
            <a:r>
              <a:rPr lang="en-US" sz="1800" dirty="0"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bahan</a:t>
            </a:r>
            <a:r>
              <a:rPr lang="en-US" sz="1800" dirty="0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omic Sans MS" panose="030F0902030302020204" pitchFamily="66" charset="0"/>
                <a:ea typeface="Arial" panose="020B0604020202020204" pitchFamily="34" charset="0"/>
              </a:rPr>
              <a:t>pangan</a:t>
            </a:r>
            <a:r>
              <a:rPr lang="en-ID" dirty="0">
                <a:effectLst/>
                <a:latin typeface="Comic Sans MS" panose="030F0902030302020204" pitchFamily="66" charset="0"/>
              </a:rPr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3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38D2F8-55EF-48AF-9885-D89AD74B2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6251CA-F3AB-76AA-5072-1112EE217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66748"/>
              </p:ext>
            </p:extLst>
          </p:nvPr>
        </p:nvGraphicFramePr>
        <p:xfrm>
          <a:off x="-24063" y="0"/>
          <a:ext cx="9092646" cy="731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789">
                  <a:extLst>
                    <a:ext uri="{9D8B030D-6E8A-4147-A177-3AD203B41FA5}">
                      <a16:colId xmlns:a16="http://schemas.microsoft.com/office/drawing/2014/main" val="1154211306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3521164531"/>
                    </a:ext>
                  </a:extLst>
                </a:gridCol>
                <a:gridCol w="1038843">
                  <a:extLst>
                    <a:ext uri="{9D8B030D-6E8A-4147-A177-3AD203B41FA5}">
                      <a16:colId xmlns:a16="http://schemas.microsoft.com/office/drawing/2014/main" val="3767209558"/>
                    </a:ext>
                  </a:extLst>
                </a:gridCol>
                <a:gridCol w="960902">
                  <a:extLst>
                    <a:ext uri="{9D8B030D-6E8A-4147-A177-3AD203B41FA5}">
                      <a16:colId xmlns:a16="http://schemas.microsoft.com/office/drawing/2014/main" val="338783807"/>
                    </a:ext>
                  </a:extLst>
                </a:gridCol>
                <a:gridCol w="2256311">
                  <a:extLst>
                    <a:ext uri="{9D8B030D-6E8A-4147-A177-3AD203B41FA5}">
                      <a16:colId xmlns:a16="http://schemas.microsoft.com/office/drawing/2014/main" val="3085983473"/>
                    </a:ext>
                  </a:extLst>
                </a:gridCol>
                <a:gridCol w="912041">
                  <a:extLst>
                    <a:ext uri="{9D8B030D-6E8A-4147-A177-3AD203B41FA5}">
                      <a16:colId xmlns:a16="http://schemas.microsoft.com/office/drawing/2014/main" val="138470833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754882417"/>
                    </a:ext>
                  </a:extLst>
                </a:gridCol>
                <a:gridCol w="908281">
                  <a:extLst>
                    <a:ext uri="{9D8B030D-6E8A-4147-A177-3AD203B41FA5}">
                      <a16:colId xmlns:a16="http://schemas.microsoft.com/office/drawing/2014/main" val="2701976549"/>
                    </a:ext>
                  </a:extLst>
                </a:gridCol>
              </a:tblGrid>
              <a:tr h="425877">
                <a:tc>
                  <a:txBody>
                    <a:bodyPr/>
                    <a:lstStyle/>
                    <a:p>
                      <a:pPr marL="22225" algn="ctr"/>
                      <a:r>
                        <a:rPr lang="en-US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</a:t>
                      </a:r>
                      <a:r>
                        <a:rPr lang="en-US" sz="1200" spc="18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</a:t>
                      </a: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11113" algn="ctr">
                        <a:spcAft>
                          <a:spcPts val="0"/>
                        </a:spcAft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200" spc="-9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en-US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60960" marR="100965" algn="ctr">
                        <a:spcAft>
                          <a:spcPts val="0"/>
                        </a:spcAft>
                      </a:pP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Tanggal</a:t>
                      </a:r>
                      <a:r>
                        <a:rPr lang="en-US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pc="-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Pelaksanaan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Waktu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14605" indent="11113" algn="ctr">
                        <a:spcAft>
                          <a:spcPts val="0"/>
                        </a:spcAft>
                        <a:tabLst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Pengajar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14605" indent="11113" algn="ctr">
                        <a:spcAft>
                          <a:spcPts val="0"/>
                        </a:spcAft>
                        <a:tabLst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Pelaksanaan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14605" indent="11113" algn="ctr">
                        <a:spcAft>
                          <a:spcPts val="0"/>
                        </a:spcAft>
                        <a:tabLst/>
                      </a:pP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LOM (Learning Object Material)</a:t>
                      </a: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14605" indent="11113" algn="ctr">
                        <a:spcAft>
                          <a:spcPts val="0"/>
                        </a:spcAft>
                        <a:tabLst/>
                      </a:pPr>
                      <a:r>
                        <a:rPr lang="en-ID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479185539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kuliah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Pendahuluan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indent="-317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Sept2024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17.10-selesai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Si., M. Si., Ir. Agustina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Niken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Tari, MP.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4268836524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Kadar Air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Sept2024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Ir. Agustina Niken Tari, MP.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lang="en-ID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4273688336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Kadar Abu (Mineral)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Sept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Ir. Agustina Niken Tari, MP.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670771244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Lemak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Ir. Agustina Niken Tari, MP.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2506736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Protein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Ir. Agustina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Tari, MP.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Quis Test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2299670379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Reologi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4236008059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Warna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Okt2024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TP, M. Si.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</a:p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1023696773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Tengah Semester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Nov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Si., Ir. Agustina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Niken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Tari, MP.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Assigment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4152863988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Kromatografi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Nov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Si.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11113" algn="ctr">
                        <a:tabLst/>
                      </a:pP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1511173390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Tekstur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Nov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Si.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2042855129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Vitamin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Nov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Quis Test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1206025584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Karbohidrat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Des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1389023888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Spektrofotometri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Des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Rini Umiyati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Video,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71210874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Des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Ir. Agustina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Niken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Tari, MP.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Offline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1577319665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Des 2024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Si.,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Offline 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PPT, </a:t>
                      </a: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Test</a:t>
                      </a: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3844021118"/>
                  </a:ext>
                </a:extLst>
              </a:tr>
              <a:tr h="283917"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 Akhir Semester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Jan 2025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17.10-selesa</a:t>
                      </a: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Rini Umiyati,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Arief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Rakhman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Affandi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S. TP., M. Si., Ir. Agustina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Niken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Tari, MP.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indent="11113" algn="ctr">
                        <a:tabLst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Assigment</a:t>
                      </a: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 lvl="0" indent="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48492" marR="48492" marT="0" marB="0"/>
                </a:tc>
                <a:extLst>
                  <a:ext uri="{0D108BD9-81ED-4DB2-BD59-A6C34878D82A}">
                    <a16:rowId xmlns:a16="http://schemas.microsoft.com/office/drawing/2014/main" val="403433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2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ECAF-9B90-67ED-297D-C545E411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Projek</a:t>
            </a:r>
            <a:r>
              <a:rPr lang="en-US" dirty="0"/>
              <a:t> (PP)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4B8A4-135A-7B4B-A1D9-F41A924CB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Projek</a:t>
            </a:r>
            <a:r>
              <a:rPr lang="en-US" dirty="0"/>
              <a:t> 1:</a:t>
            </a:r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proksimat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umkm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Sukoharjo</a:t>
            </a:r>
            <a:endParaRPr lang="en-US" dirty="0"/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Projek</a:t>
            </a:r>
            <a:r>
              <a:rPr lang="en-US" dirty="0"/>
              <a:t> 2:</a:t>
            </a:r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proksimat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umkm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Semarang</a:t>
            </a:r>
          </a:p>
        </p:txBody>
      </p:sp>
    </p:spTree>
    <p:extLst>
      <p:ext uri="{BB962C8B-B14F-4D97-AF65-F5344CB8AC3E}">
        <p14:creationId xmlns:p14="http://schemas.microsoft.com/office/powerpoint/2010/main" val="110705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D5AA-445D-93A7-4C0E-AC701A0B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902030302020204" pitchFamily="66" charset="0"/>
              </a:rPr>
              <a:t>Tata </a:t>
            </a:r>
            <a:r>
              <a:rPr lang="en-US" sz="4000" dirty="0" err="1">
                <a:latin typeface="Comic Sans MS" panose="030F0902030302020204" pitchFamily="66" charset="0"/>
              </a:rPr>
              <a:t>Tertib</a:t>
            </a:r>
            <a:r>
              <a:rPr lang="en-US" sz="4000" dirty="0">
                <a:latin typeface="Comic Sans MS" panose="030F0902030302020204" pitchFamily="66" charset="0"/>
              </a:rPr>
              <a:t> </a:t>
            </a:r>
            <a:r>
              <a:rPr lang="en-US" sz="4000" dirty="0" err="1">
                <a:latin typeface="Comic Sans MS" panose="030F0902030302020204" pitchFamily="66" charset="0"/>
              </a:rPr>
              <a:t>Perkuliahan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24A1-E838-E28D-300F-4B8665AA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63" y="1410325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Hadir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tepat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waktu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,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keterlambatan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dikenakan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sanksi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sesuai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kesepakatan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Wajib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hadir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minimal 75%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jumlah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pertemuan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Kehadiran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kurang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dari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75%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sebagaimana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ketentuan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nomor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2,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mahasiswa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tidak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berhak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mengikuti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ujian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akhir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semester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Ijin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,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diperhitungkan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sebagai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tidak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hadir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kecuali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tugas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dari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lembaga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;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sakit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berat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dapat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dipertimbangkan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Wajib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on-camera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untuk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pembelajaran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online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Wajib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memenuhi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semua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tugas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dan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kewajiban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yang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diagendakan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dosen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Dapat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mengajukan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keberatan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atas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penilaian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dosen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 startAt="8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Dapat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menghubungi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dosen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untuk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urusan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perkuliahan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dalam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batas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-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batas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kewajaran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dan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kesopanan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 startAt="8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Siap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menerima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sanksi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akademik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dan/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atau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administratif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dari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dosen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atas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sikap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dan/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atau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tindakan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nya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yang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indisipliner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pPr>
              <a:buFont typeface="+mj-lt"/>
              <a:buAutoNum type="arabicPeriod" startAt="8"/>
            </a:pPr>
            <a:r>
              <a:rPr lang="en-ID" sz="1800" dirty="0" err="1">
                <a:effectLst/>
                <a:latin typeface="Comic Sans MS" panose="030F0902030302020204" pitchFamily="66" charset="0"/>
              </a:rPr>
              <a:t>Wajib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memakai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sepatu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,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berpakaian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rapi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dan </a:t>
            </a:r>
            <a:r>
              <a:rPr lang="en-ID" sz="1800" dirty="0" err="1">
                <a:effectLst/>
                <a:latin typeface="Comic Sans MS" panose="030F0902030302020204" pitchFamily="66" charset="0"/>
              </a:rPr>
              <a:t>sopan</a:t>
            </a:r>
            <a:r>
              <a:rPr lang="en-ID" sz="1800" dirty="0">
                <a:effectLst/>
                <a:latin typeface="Comic Sans MS" panose="030F0902030302020204" pitchFamily="66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61ED-CAFA-7187-BC4B-78AC767D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1122"/>
            <a:ext cx="8229600" cy="1143000"/>
          </a:xfrm>
        </p:spPr>
        <p:txBody>
          <a:bodyPr>
            <a:normAutofit/>
          </a:bodyPr>
          <a:lstStyle/>
          <a:p>
            <a:r>
              <a:rPr lang="id-ID" sz="3600" b="1" dirty="0">
                <a:latin typeface="Comic Sans MS" panose="030F0902030302020204" pitchFamily="66" charset="0"/>
              </a:rPr>
              <a:t>Evaluasi Hasil Belajar</a:t>
            </a:r>
            <a:endParaRPr lang="en-US" sz="3600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DD5B-4747-86EA-8B41-9BA680CE2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412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sz="2800" dirty="0">
                <a:latin typeface="Comic Sans MS" panose="030F0902030302020204" pitchFamily="66" charset="0"/>
              </a:rPr>
              <a:t>Komponen penilaian yang diukur yaitu: </a:t>
            </a:r>
          </a:p>
          <a:p>
            <a:pPr lvl="1"/>
            <a:r>
              <a:rPr lang="id-ID" sz="2400" dirty="0">
                <a:latin typeface="Comic Sans MS" panose="030F0902030302020204" pitchFamily="66" charset="0"/>
              </a:rPr>
              <a:t>Penilaian </a:t>
            </a:r>
            <a:r>
              <a:rPr lang="id-ID" sz="2400" dirty="0" err="1">
                <a:latin typeface="Comic Sans MS" panose="030F0902030302020204" pitchFamily="66" charset="0"/>
              </a:rPr>
              <a:t>Partisispasi</a:t>
            </a:r>
            <a:r>
              <a:rPr lang="id-ID" sz="2400" dirty="0">
                <a:latin typeface="Comic Sans MS" panose="030F0902030302020204" pitchFamily="66" charset="0"/>
              </a:rPr>
              <a:t> (PP): 20%</a:t>
            </a:r>
          </a:p>
          <a:p>
            <a:pPr lvl="1"/>
            <a:r>
              <a:rPr lang="id-ID" sz="2400" dirty="0">
                <a:latin typeface="Comic Sans MS" panose="030F0902030302020204" pitchFamily="66" charset="0"/>
              </a:rPr>
              <a:t>Penilaian </a:t>
            </a:r>
            <a:r>
              <a:rPr lang="id-ID" sz="2400" dirty="0" err="1">
                <a:latin typeface="Comic Sans MS" panose="030F0902030302020204" pitchFamily="66" charset="0"/>
              </a:rPr>
              <a:t>Projek</a:t>
            </a:r>
            <a:r>
              <a:rPr lang="id-ID" sz="2400" dirty="0">
                <a:latin typeface="Comic Sans MS" panose="030F0902030302020204" pitchFamily="66" charset="0"/>
              </a:rPr>
              <a:t> (PP): 40%</a:t>
            </a:r>
          </a:p>
          <a:p>
            <a:pPr lvl="1"/>
            <a:r>
              <a:rPr lang="id-ID" sz="2400" dirty="0" err="1">
                <a:latin typeface="Comic Sans MS" panose="030F0902030302020204" pitchFamily="66" charset="0"/>
              </a:rPr>
              <a:t>Quis</a:t>
            </a:r>
            <a:r>
              <a:rPr lang="id-ID" sz="2400" dirty="0">
                <a:latin typeface="Comic Sans MS" panose="030F0902030302020204" pitchFamily="66" charset="0"/>
              </a:rPr>
              <a:t>: 5%</a:t>
            </a:r>
          </a:p>
          <a:p>
            <a:pPr lvl="1"/>
            <a:r>
              <a:rPr lang="id-ID" sz="2400" dirty="0">
                <a:latin typeface="Comic Sans MS" panose="030F0902030302020204" pitchFamily="66" charset="0"/>
              </a:rPr>
              <a:t>Tugas: 5%</a:t>
            </a:r>
          </a:p>
          <a:p>
            <a:pPr lvl="1"/>
            <a:r>
              <a:rPr lang="id-ID" sz="2400" dirty="0">
                <a:latin typeface="Comic Sans MS" panose="030F0902030302020204" pitchFamily="66" charset="0"/>
              </a:rPr>
              <a:t>Ujian Tengah Semester (UTS): 15%</a:t>
            </a:r>
          </a:p>
          <a:p>
            <a:pPr lvl="1"/>
            <a:r>
              <a:rPr lang="id-ID" sz="2400" dirty="0">
                <a:latin typeface="Comic Sans MS" panose="030F0902030302020204" pitchFamily="66" charset="0"/>
              </a:rPr>
              <a:t>Ujian Akhir Semester (UAS): 15%</a:t>
            </a:r>
          </a:p>
          <a:p>
            <a:r>
              <a:rPr lang="id-ID" sz="2800" dirty="0">
                <a:latin typeface="Comic Sans MS" panose="030F0902030302020204" pitchFamily="66" charset="0"/>
              </a:rPr>
              <a:t>Nilai Akhir (NA) diperoleh dari persentase berikut ini:</a:t>
            </a:r>
            <a:endParaRPr lang="en-ID" sz="2800" dirty="0">
              <a:latin typeface="Comic Sans MS" panose="030F0902030302020204" pitchFamily="66" charset="0"/>
            </a:endParaRPr>
          </a:p>
          <a:p>
            <a:endParaRPr lang="en-ID" sz="2800" dirty="0">
              <a:latin typeface="Comic Sans MS" panose="030F0902030302020204" pitchFamily="66" charset="0"/>
            </a:endParaRPr>
          </a:p>
          <a:p>
            <a:r>
              <a:rPr lang="id-ID" sz="2800" b="1" dirty="0">
                <a:latin typeface="Comic Sans MS" panose="030F0902030302020204" pitchFamily="66" charset="0"/>
              </a:rPr>
              <a:t>NA </a:t>
            </a:r>
            <a:r>
              <a:rPr lang="id-ID" sz="2800" dirty="0">
                <a:latin typeface="Comic Sans MS" panose="030F0902030302020204" pitchFamily="66" charset="0"/>
              </a:rPr>
              <a:t>= 20% PP + 40% PP + </a:t>
            </a:r>
            <a:r>
              <a:rPr lang="id-ID" sz="2800" dirty="0" err="1">
                <a:latin typeface="Comic Sans MS" panose="030F0902030302020204" pitchFamily="66" charset="0"/>
              </a:rPr>
              <a:t>Quis</a:t>
            </a:r>
            <a:r>
              <a:rPr lang="id-ID" sz="2800" dirty="0">
                <a:latin typeface="Comic Sans MS" panose="030F0902030302020204" pitchFamily="66" charset="0"/>
              </a:rPr>
              <a:t> 5% + Tugas 5% + 15% UTS + 15% UAS</a:t>
            </a:r>
            <a:endParaRPr lang="id-ID" sz="2800" dirty="0">
              <a:latin typeface="Comic Sans MS" panose="030F0902030302020204" pitchFamily="66" charset="0"/>
              <a:ea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49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Prod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Prodi</Template>
  <TotalTime>2896</TotalTime>
  <Words>897</Words>
  <Application>Microsoft Macintosh PowerPoint</Application>
  <PresentationFormat>On-screen Show (4:3)</PresentationFormat>
  <Paragraphs>177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American Typewriter</vt:lpstr>
      <vt:lpstr>Arial</vt:lpstr>
      <vt:lpstr>Calibri</vt:lpstr>
      <vt:lpstr>Colonna MT</vt:lpstr>
      <vt:lpstr>Comic Sans MS</vt:lpstr>
      <vt:lpstr>Template PPT Prodi</vt:lpstr>
      <vt:lpstr>KONTRAK KULIAH DAN PENDAHULUAN</vt:lpstr>
      <vt:lpstr>Deskripsi Singkat Mata Kuliah </vt:lpstr>
      <vt:lpstr>Capaian pembelajaran : </vt:lpstr>
      <vt:lpstr>PowerPoint Presentation</vt:lpstr>
      <vt:lpstr>Penilaian Projek (PP)</vt:lpstr>
      <vt:lpstr>Tata Tertib Perkuliahan </vt:lpstr>
      <vt:lpstr>Evaluasi Hasil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LARUT AIR</dc:title>
  <dc:creator>Miko</dc:creator>
  <cp:lastModifiedBy>Rini Umiyati</cp:lastModifiedBy>
  <cp:revision>164</cp:revision>
  <dcterms:created xsi:type="dcterms:W3CDTF">2012-03-07T03:30:32Z</dcterms:created>
  <dcterms:modified xsi:type="dcterms:W3CDTF">2024-09-06T22:44:31Z</dcterms:modified>
</cp:coreProperties>
</file>