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Bree Serif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oppins" panose="020B0604020202020204" charset="0"/>
      <p:bold r:id="rId23"/>
      <p:boldItalic r:id="rId24"/>
    </p:embeddedFont>
    <p:embeddedFont>
      <p:font typeface="Poppins SemiBold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fctqgkzUV0aJ1OznTY+TuK0zK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27429" r="31402"/>
          <a:stretch/>
        </p:blipFill>
        <p:spPr>
          <a:xfrm>
            <a:off x="2008843" y="0"/>
            <a:ext cx="6344437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"/>
          <p:cNvCxnSpPr/>
          <p:nvPr/>
        </p:nvCxnSpPr>
        <p:spPr>
          <a:xfrm rot="10800000">
            <a:off x="1047750" y="632396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" name="Google Shape;86;p1"/>
          <p:cNvCxnSpPr/>
          <p:nvPr/>
        </p:nvCxnSpPr>
        <p:spPr>
          <a:xfrm rot="10800000">
            <a:off x="1047750" y="102870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7" name="Google Shape;87;p1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89" name="Google Shape;89;p1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92" name="Google Shape;92;p1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>
            <a:off x="17259300" y="7941796"/>
            <a:ext cx="1028700" cy="462124"/>
            <a:chOff x="0" y="-57150"/>
            <a:chExt cx="270933" cy="121712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95" name="Google Shape;95;p1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1494493" y="8100820"/>
            <a:ext cx="1028700" cy="2186180"/>
            <a:chOff x="0" y="-57150"/>
            <a:chExt cx="270933" cy="575784"/>
          </a:xfrm>
        </p:grpSpPr>
        <p:sp>
          <p:nvSpPr>
            <p:cNvPr id="97" name="Google Shape;97;p1"/>
            <p:cNvSpPr/>
            <p:nvPr/>
          </p:nvSpPr>
          <p:spPr>
            <a:xfrm>
              <a:off x="0" y="0"/>
              <a:ext cx="270933" cy="518634"/>
            </a:xfrm>
            <a:custGeom>
              <a:avLst/>
              <a:gdLst/>
              <a:ahLst/>
              <a:cxnLst/>
              <a:rect l="l" t="t" r="r" b="b"/>
              <a:pathLst>
                <a:path w="270933" h="518634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518634"/>
                  </a:lnTo>
                  <a:lnTo>
                    <a:pt x="0" y="518634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98" name="Google Shape;98;p1"/>
            <p:cNvSpPr txBox="1"/>
            <p:nvPr/>
          </p:nvSpPr>
          <p:spPr>
            <a:xfrm>
              <a:off x="0" y="-57150"/>
              <a:ext cx="270933" cy="575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7838930" y="-216991"/>
            <a:ext cx="1028700" cy="2186180"/>
            <a:chOff x="0" y="-57150"/>
            <a:chExt cx="270933" cy="575784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270933" cy="518634"/>
            </a:xfrm>
            <a:custGeom>
              <a:avLst/>
              <a:gdLst/>
              <a:ahLst/>
              <a:cxnLst/>
              <a:rect l="l" t="t" r="r" b="b"/>
              <a:pathLst>
                <a:path w="270933" h="518634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518634"/>
                  </a:lnTo>
                  <a:lnTo>
                    <a:pt x="0" y="518634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101" name="Google Shape;101;p1"/>
            <p:cNvSpPr txBox="1"/>
            <p:nvPr/>
          </p:nvSpPr>
          <p:spPr>
            <a:xfrm>
              <a:off x="0" y="-57150"/>
              <a:ext cx="270933" cy="575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"/>
          <p:cNvGrpSpPr/>
          <p:nvPr/>
        </p:nvGrpSpPr>
        <p:grpSpPr>
          <a:xfrm>
            <a:off x="9401030" y="5999781"/>
            <a:ext cx="5568756" cy="816151"/>
            <a:chOff x="0" y="-57150"/>
            <a:chExt cx="1466668" cy="214953"/>
          </a:xfrm>
        </p:grpSpPr>
        <p:sp>
          <p:nvSpPr>
            <p:cNvPr id="103" name="Google Shape;103;p1"/>
            <p:cNvSpPr/>
            <p:nvPr/>
          </p:nvSpPr>
          <p:spPr>
            <a:xfrm>
              <a:off x="0" y="0"/>
              <a:ext cx="1466668" cy="157803"/>
            </a:xfrm>
            <a:custGeom>
              <a:avLst/>
              <a:gdLst/>
              <a:ahLst/>
              <a:cxnLst/>
              <a:rect l="l" t="t" r="r" b="b"/>
              <a:pathLst>
                <a:path w="1466668" h="157803" extrusionOk="0">
                  <a:moveTo>
                    <a:pt x="0" y="0"/>
                  </a:moveTo>
                  <a:lnTo>
                    <a:pt x="1466668" y="0"/>
                  </a:lnTo>
                  <a:lnTo>
                    <a:pt x="1466668" y="157803"/>
                  </a:lnTo>
                  <a:lnTo>
                    <a:pt x="0" y="157803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104" name="Google Shape;104;p1"/>
            <p:cNvSpPr txBox="1"/>
            <p:nvPr/>
          </p:nvSpPr>
          <p:spPr>
            <a:xfrm>
              <a:off x="0" y="-57150"/>
              <a:ext cx="1466668" cy="214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"/>
          <p:cNvSpPr txBox="1"/>
          <p:nvPr/>
        </p:nvSpPr>
        <p:spPr>
          <a:xfrm>
            <a:off x="17345025" y="8649994"/>
            <a:ext cx="857250" cy="4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grpSp>
        <p:nvGrpSpPr>
          <p:cNvPr id="106" name="Google Shape;106;p1"/>
          <p:cNvGrpSpPr/>
          <p:nvPr/>
        </p:nvGrpSpPr>
        <p:grpSpPr>
          <a:xfrm>
            <a:off x="12993381" y="2390611"/>
            <a:ext cx="5294619" cy="1476728"/>
            <a:chOff x="0" y="-57150"/>
            <a:chExt cx="1394468" cy="388932"/>
          </a:xfrm>
        </p:grpSpPr>
        <p:sp>
          <p:nvSpPr>
            <p:cNvPr id="107" name="Google Shape;107;p1"/>
            <p:cNvSpPr/>
            <p:nvPr/>
          </p:nvSpPr>
          <p:spPr>
            <a:xfrm>
              <a:off x="0" y="0"/>
              <a:ext cx="1394468" cy="331782"/>
            </a:xfrm>
            <a:custGeom>
              <a:avLst/>
              <a:gdLst/>
              <a:ahLst/>
              <a:cxnLst/>
              <a:rect l="l" t="t" r="r" b="b"/>
              <a:pathLst>
                <a:path w="1394468" h="331782" extrusionOk="0">
                  <a:moveTo>
                    <a:pt x="0" y="0"/>
                  </a:moveTo>
                  <a:lnTo>
                    <a:pt x="1394468" y="0"/>
                  </a:lnTo>
                  <a:lnTo>
                    <a:pt x="1394468" y="331782"/>
                  </a:lnTo>
                  <a:lnTo>
                    <a:pt x="0" y="33178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108" name="Google Shape;108;p1"/>
            <p:cNvSpPr txBox="1"/>
            <p:nvPr/>
          </p:nvSpPr>
          <p:spPr>
            <a:xfrm>
              <a:off x="0" y="-57150"/>
              <a:ext cx="1394468" cy="388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"/>
          <p:cNvSpPr txBox="1"/>
          <p:nvPr/>
        </p:nvSpPr>
        <p:spPr>
          <a:xfrm>
            <a:off x="9152626" y="3637592"/>
            <a:ext cx="8324455" cy="136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7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PENGEMBANGAN 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9314372" y="4746119"/>
            <a:ext cx="8324455" cy="154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07" b="1" i="0" u="none" strike="noStrike" cap="none" dirty="0">
                <a:solidFill>
                  <a:srgbClr val="5271FF"/>
                </a:solidFill>
                <a:latin typeface="Poppins"/>
                <a:ea typeface="Poppins"/>
                <a:cs typeface="Poppins"/>
                <a:sym typeface="Poppins"/>
              </a:rPr>
              <a:t>PRODUK/JASA</a:t>
            </a:r>
            <a:endParaRPr dirty="0"/>
          </a:p>
        </p:txBody>
      </p:sp>
      <p:sp>
        <p:nvSpPr>
          <p:cNvPr id="111" name="Google Shape;111;p1"/>
          <p:cNvSpPr txBox="1"/>
          <p:nvPr/>
        </p:nvSpPr>
        <p:spPr>
          <a:xfrm>
            <a:off x="9768498" y="6262427"/>
            <a:ext cx="4833821" cy="53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EKO SISWANTO, M.KOM</a:t>
            </a:r>
            <a:endParaRPr dirty="0"/>
          </a:p>
        </p:txBody>
      </p:sp>
      <p:grpSp>
        <p:nvGrpSpPr>
          <p:cNvPr id="112" name="Google Shape;112;p1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113" name="Google Shape;113;p1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114" name="Google Shape;114;p1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6" name="Google Shape;116;p1"/>
          <p:cNvCxnSpPr/>
          <p:nvPr/>
        </p:nvCxnSpPr>
        <p:spPr>
          <a:xfrm>
            <a:off x="12662866" y="8894770"/>
            <a:ext cx="379625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117" name="Google Shape;117;p1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118" name="Google Shape;118;p1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119" name="Google Shape;119;p1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"/>
          <p:cNvSpPr txBox="1"/>
          <p:nvPr/>
        </p:nvSpPr>
        <p:spPr>
          <a:xfrm>
            <a:off x="9429723" y="7083790"/>
            <a:ext cx="7511924" cy="132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63" b="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Technopreneurship</a:t>
            </a:r>
            <a:endParaRPr/>
          </a:p>
          <a:p>
            <a:pPr marL="0" marR="0" lvl="0" indent="0" algn="ct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63" b="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- Pertemuan 11 -</a:t>
            </a:r>
            <a:endParaRPr/>
          </a:p>
        </p:txBody>
      </p:sp>
      <p:grpSp>
        <p:nvGrpSpPr>
          <p:cNvPr id="121" name="Google Shape;121;p1"/>
          <p:cNvGrpSpPr/>
          <p:nvPr/>
        </p:nvGrpSpPr>
        <p:grpSpPr>
          <a:xfrm>
            <a:off x="9401030" y="454225"/>
            <a:ext cx="7540616" cy="1631844"/>
            <a:chOff x="0" y="0"/>
            <a:chExt cx="10054155" cy="2175792"/>
          </a:xfrm>
        </p:grpSpPr>
        <p:sp>
          <p:nvSpPr>
            <p:cNvPr id="122" name="Google Shape;122;p1"/>
            <p:cNvSpPr/>
            <p:nvPr/>
          </p:nvSpPr>
          <p:spPr>
            <a:xfrm>
              <a:off x="0" y="131552"/>
              <a:ext cx="1787412" cy="1810545"/>
            </a:xfrm>
            <a:custGeom>
              <a:avLst/>
              <a:gdLst/>
              <a:ahLst/>
              <a:cxnLst/>
              <a:rect l="l" t="t" r="r" b="b"/>
              <a:pathLst>
                <a:path w="1787412" h="1810545" extrusionOk="0">
                  <a:moveTo>
                    <a:pt x="0" y="0"/>
                  </a:moveTo>
                  <a:lnTo>
                    <a:pt x="1787412" y="0"/>
                  </a:lnTo>
                  <a:lnTo>
                    <a:pt x="1787412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3" name="Google Shape;123;p1"/>
            <p:cNvSpPr/>
            <p:nvPr/>
          </p:nvSpPr>
          <p:spPr>
            <a:xfrm>
              <a:off x="2092212" y="131552"/>
              <a:ext cx="1971667" cy="1810545"/>
            </a:xfrm>
            <a:custGeom>
              <a:avLst/>
              <a:gdLst/>
              <a:ahLst/>
              <a:cxnLst/>
              <a:rect l="l" t="t" r="r" b="b"/>
              <a:pathLst>
                <a:path w="1971667" h="1810545" extrusionOk="0">
                  <a:moveTo>
                    <a:pt x="0" y="0"/>
                  </a:moveTo>
                  <a:lnTo>
                    <a:pt x="1971667" y="0"/>
                  </a:lnTo>
                  <a:lnTo>
                    <a:pt x="1971667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4" name="Google Shape;124;p1"/>
            <p:cNvSpPr/>
            <p:nvPr/>
          </p:nvSpPr>
          <p:spPr>
            <a:xfrm>
              <a:off x="4228979" y="0"/>
              <a:ext cx="2259992" cy="2175792"/>
            </a:xfrm>
            <a:custGeom>
              <a:avLst/>
              <a:gdLst/>
              <a:ahLst/>
              <a:cxnLst/>
              <a:rect l="l" t="t" r="r" b="b"/>
              <a:pathLst>
                <a:path w="2259992" h="2175792" extrusionOk="0">
                  <a:moveTo>
                    <a:pt x="0" y="0"/>
                  </a:moveTo>
                  <a:lnTo>
                    <a:pt x="2259992" y="0"/>
                  </a:lnTo>
                  <a:lnTo>
                    <a:pt x="2259992" y="2175792"/>
                  </a:lnTo>
                  <a:lnTo>
                    <a:pt x="0" y="21757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5" name="Google Shape;125;p1"/>
            <p:cNvSpPr/>
            <p:nvPr/>
          </p:nvSpPr>
          <p:spPr>
            <a:xfrm>
              <a:off x="6654071" y="131552"/>
              <a:ext cx="3400084" cy="1810545"/>
            </a:xfrm>
            <a:custGeom>
              <a:avLst/>
              <a:gdLst/>
              <a:ahLst/>
              <a:cxnLst/>
              <a:rect l="l" t="t" r="r" b="b"/>
              <a:pathLst>
                <a:path w="3400084" h="1810545" extrusionOk="0">
                  <a:moveTo>
                    <a:pt x="0" y="0"/>
                  </a:moveTo>
                  <a:lnTo>
                    <a:pt x="3400084" y="0"/>
                  </a:lnTo>
                  <a:lnTo>
                    <a:pt x="3400084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3" name="Google Shape;413;p10"/>
          <p:cNvCxnSpPr/>
          <p:nvPr/>
        </p:nvCxnSpPr>
        <p:spPr>
          <a:xfrm rot="10800000">
            <a:off x="1047750" y="632396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10"/>
          <p:cNvCxnSpPr/>
          <p:nvPr/>
        </p:nvCxnSpPr>
        <p:spPr>
          <a:xfrm rot="10800000">
            <a:off x="1047750" y="102870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15" name="Google Shape;415;p10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416" name="Google Shape;416;p10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417" name="Google Shape;417;p10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10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419" name="Google Shape;419;p10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420" name="Google Shape;420;p10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10"/>
          <p:cNvGrpSpPr/>
          <p:nvPr/>
        </p:nvGrpSpPr>
        <p:grpSpPr>
          <a:xfrm>
            <a:off x="17259300" y="7941796"/>
            <a:ext cx="1028700" cy="462124"/>
            <a:chOff x="0" y="-57150"/>
            <a:chExt cx="270933" cy="121712"/>
          </a:xfrm>
        </p:grpSpPr>
        <p:sp>
          <p:nvSpPr>
            <p:cNvPr id="422" name="Google Shape;422;p10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423" name="Google Shape;423;p10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10"/>
          <p:cNvSpPr txBox="1"/>
          <p:nvPr/>
        </p:nvSpPr>
        <p:spPr>
          <a:xfrm>
            <a:off x="17345025" y="8649994"/>
            <a:ext cx="857250" cy="4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endParaRPr/>
          </a:p>
        </p:txBody>
      </p:sp>
      <p:grpSp>
        <p:nvGrpSpPr>
          <p:cNvPr id="425" name="Google Shape;425;p10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426" name="Google Shape;426;p10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427" name="Google Shape;427;p10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10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429" name="Google Shape;429;p10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430" name="Google Shape;430;p10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31" name="Google Shape;431;p10"/>
          <p:cNvCxnSpPr/>
          <p:nvPr/>
        </p:nvCxnSpPr>
        <p:spPr>
          <a:xfrm>
            <a:off x="10936900" y="3418594"/>
            <a:ext cx="560776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2" name="Google Shape;432;p10"/>
          <p:cNvSpPr txBox="1"/>
          <p:nvPr/>
        </p:nvSpPr>
        <p:spPr>
          <a:xfrm>
            <a:off x="10936900" y="2182295"/>
            <a:ext cx="6107057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5271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SIKLUS PRODUK</a:t>
            </a:r>
            <a:endParaRPr/>
          </a:p>
        </p:txBody>
      </p:sp>
      <p:sp>
        <p:nvSpPr>
          <p:cNvPr id="433" name="Google Shape;433;p10"/>
          <p:cNvSpPr txBox="1"/>
          <p:nvPr/>
        </p:nvSpPr>
        <p:spPr>
          <a:xfrm>
            <a:off x="1942069" y="4239390"/>
            <a:ext cx="7362825" cy="365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3. Kematangan pasar (market maturity)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/>
              <a:buChar char="•"/>
            </a:pPr>
            <a:r>
              <a:rPr lang="en-US" sz="25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Muncul ketika penjualan industri terhenti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/>
              <a:buChar char="•"/>
            </a:pPr>
            <a:r>
              <a:rPr lang="en-US" sz="25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Kompetisi semakin meningkat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/>
              <a:buChar char="•"/>
            </a:pPr>
            <a:r>
              <a:rPr lang="en-US" sz="25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Kompetitor menurunkan harga untuk menarik konsumen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/>
              <a:buChar char="•"/>
            </a:pPr>
            <a:r>
              <a:rPr lang="en-US" sz="25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Perusahaan yang kurang efisian keluar dari pasar  karena tidak dapat bersaing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/>
              <a:buChar char="•"/>
            </a:pPr>
            <a:r>
              <a:rPr lang="en-US" sz="25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Promosi yang persuasif harus dilakukan</a:t>
            </a:r>
            <a:endParaRPr/>
          </a:p>
        </p:txBody>
      </p:sp>
      <p:grpSp>
        <p:nvGrpSpPr>
          <p:cNvPr id="434" name="Google Shape;434;p10"/>
          <p:cNvGrpSpPr/>
          <p:nvPr/>
        </p:nvGrpSpPr>
        <p:grpSpPr>
          <a:xfrm>
            <a:off x="3295869" y="101466"/>
            <a:ext cx="5447914" cy="506818"/>
            <a:chOff x="0" y="-57150"/>
            <a:chExt cx="1434842" cy="133482"/>
          </a:xfrm>
        </p:grpSpPr>
        <p:sp>
          <p:nvSpPr>
            <p:cNvPr id="435" name="Google Shape;435;p10"/>
            <p:cNvSpPr/>
            <p:nvPr/>
          </p:nvSpPr>
          <p:spPr>
            <a:xfrm>
              <a:off x="0" y="0"/>
              <a:ext cx="1434842" cy="76332"/>
            </a:xfrm>
            <a:custGeom>
              <a:avLst/>
              <a:gdLst/>
              <a:ahLst/>
              <a:cxnLst/>
              <a:rect l="l" t="t" r="r" b="b"/>
              <a:pathLst>
                <a:path w="1434842" h="76332" extrusionOk="0">
                  <a:moveTo>
                    <a:pt x="0" y="0"/>
                  </a:moveTo>
                  <a:lnTo>
                    <a:pt x="1434842" y="0"/>
                  </a:lnTo>
                  <a:lnTo>
                    <a:pt x="1434842" y="76332"/>
                  </a:lnTo>
                  <a:lnTo>
                    <a:pt x="0" y="763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436" name="Google Shape;436;p10"/>
            <p:cNvSpPr txBox="1"/>
            <p:nvPr/>
          </p:nvSpPr>
          <p:spPr>
            <a:xfrm>
              <a:off x="0" y="-57150"/>
              <a:ext cx="1434842" cy="13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7" name="Google Shape;437;p10"/>
          <p:cNvPicPr preferRelativeResize="0"/>
          <p:nvPr/>
        </p:nvPicPr>
        <p:blipFill rotWithShape="1">
          <a:blip r:embed="rId3">
            <a:alphaModFix/>
          </a:blip>
          <a:srcRect t="18619" b="18620"/>
          <a:stretch/>
        </p:blipFill>
        <p:spPr>
          <a:xfrm>
            <a:off x="1781175" y="463371"/>
            <a:ext cx="8477301" cy="354466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0"/>
          <p:cNvSpPr txBox="1"/>
          <p:nvPr/>
        </p:nvSpPr>
        <p:spPr>
          <a:xfrm>
            <a:off x="9681131" y="4217581"/>
            <a:ext cx="7362825" cy="502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4. Penurunan penjualan (sales decline)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/>
              <a:buChar char="•"/>
            </a:pPr>
            <a:r>
              <a:rPr lang="en-US" sz="25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Produk baru menggantikan produk lama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/>
              <a:buChar char="•"/>
            </a:pPr>
            <a:r>
              <a:rPr lang="en-US" sz="25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Kompetisi harga produk sudah memasuki masa kritis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/>
              <a:buChar char="•"/>
            </a:pPr>
            <a:r>
              <a:rPr lang="en-US" sz="25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Perusahaan dg merek kuat akan menghasilkan profit yang baik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/>
              <a:buChar char="•"/>
            </a:pPr>
            <a:r>
              <a:rPr lang="en-US" sz="25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Saat produk baru melalui tahapan perkenalan, produk lama masih bisa mempertahankan penjualan</a:t>
            </a:r>
            <a:endParaRPr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9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9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3" name="Google Shape;443;p11"/>
          <p:cNvCxnSpPr/>
          <p:nvPr/>
        </p:nvCxnSpPr>
        <p:spPr>
          <a:xfrm rot="10800000">
            <a:off x="1047750" y="632396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4" name="Google Shape;444;p11"/>
          <p:cNvCxnSpPr/>
          <p:nvPr/>
        </p:nvCxnSpPr>
        <p:spPr>
          <a:xfrm rot="10800000">
            <a:off x="1047750" y="102870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5" name="Google Shape;445;p11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446" name="Google Shape;446;p11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447" name="Google Shape;447;p11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1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449" name="Google Shape;449;p11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450" name="Google Shape;450;p11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1"/>
          <p:cNvGrpSpPr/>
          <p:nvPr/>
        </p:nvGrpSpPr>
        <p:grpSpPr>
          <a:xfrm>
            <a:off x="17259300" y="7941796"/>
            <a:ext cx="1028700" cy="462124"/>
            <a:chOff x="0" y="-57150"/>
            <a:chExt cx="270933" cy="121712"/>
          </a:xfrm>
        </p:grpSpPr>
        <p:sp>
          <p:nvSpPr>
            <p:cNvPr id="452" name="Google Shape;452;p11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453" name="Google Shape;453;p11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1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455" name="Google Shape;455;p11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456" name="Google Shape;456;p11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11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458" name="Google Shape;458;p11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459" name="Google Shape;459;p11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60" name="Google Shape;460;p11"/>
          <p:cNvCxnSpPr/>
          <p:nvPr/>
        </p:nvCxnSpPr>
        <p:spPr>
          <a:xfrm>
            <a:off x="1878573" y="2421575"/>
            <a:ext cx="14842677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1" name="Google Shape;461;p11"/>
          <p:cNvSpPr txBox="1"/>
          <p:nvPr/>
        </p:nvSpPr>
        <p:spPr>
          <a:xfrm>
            <a:off x="17345025" y="8649994"/>
            <a:ext cx="857250" cy="4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11</a:t>
            </a:r>
            <a:endParaRPr/>
          </a:p>
        </p:txBody>
      </p:sp>
      <p:sp>
        <p:nvSpPr>
          <p:cNvPr id="462" name="Google Shape;462;p11"/>
          <p:cNvSpPr txBox="1"/>
          <p:nvPr/>
        </p:nvSpPr>
        <p:spPr>
          <a:xfrm>
            <a:off x="1781175" y="1221425"/>
            <a:ext cx="14040249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5271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PROSES PENGEMBANGAN PRODUK</a:t>
            </a:r>
            <a:endParaRPr/>
          </a:p>
        </p:txBody>
      </p:sp>
      <p:grpSp>
        <p:nvGrpSpPr>
          <p:cNvPr id="463" name="Google Shape;463;p11"/>
          <p:cNvGrpSpPr/>
          <p:nvPr/>
        </p:nvGrpSpPr>
        <p:grpSpPr>
          <a:xfrm>
            <a:off x="1878573" y="3034160"/>
            <a:ext cx="1042373" cy="910614"/>
            <a:chOff x="0" y="-38100"/>
            <a:chExt cx="274534" cy="239832"/>
          </a:xfrm>
        </p:grpSpPr>
        <p:sp>
          <p:nvSpPr>
            <p:cNvPr id="464" name="Google Shape;464;p11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465" name="Google Shape;465;p11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11"/>
          <p:cNvGrpSpPr/>
          <p:nvPr/>
        </p:nvGrpSpPr>
        <p:grpSpPr>
          <a:xfrm>
            <a:off x="1878573" y="4028713"/>
            <a:ext cx="1042373" cy="910614"/>
            <a:chOff x="0" y="-38100"/>
            <a:chExt cx="274534" cy="239832"/>
          </a:xfrm>
        </p:grpSpPr>
        <p:sp>
          <p:nvSpPr>
            <p:cNvPr id="467" name="Google Shape;467;p11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468" name="Google Shape;468;p11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9" name="Google Shape;469;p11"/>
          <p:cNvSpPr txBox="1"/>
          <p:nvPr/>
        </p:nvSpPr>
        <p:spPr>
          <a:xfrm>
            <a:off x="2043925" y="3307797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470" name="Google Shape;470;p11"/>
          <p:cNvSpPr txBox="1"/>
          <p:nvPr/>
        </p:nvSpPr>
        <p:spPr>
          <a:xfrm>
            <a:off x="2043925" y="4302350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471" name="Google Shape;471;p11"/>
          <p:cNvSpPr txBox="1"/>
          <p:nvPr/>
        </p:nvSpPr>
        <p:spPr>
          <a:xfrm>
            <a:off x="3595142" y="3307797"/>
            <a:ext cx="5396469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Menciptakan ide</a:t>
            </a:r>
            <a:endParaRPr/>
          </a:p>
        </p:txBody>
      </p:sp>
      <p:sp>
        <p:nvSpPr>
          <p:cNvPr id="472" name="Google Shape;472;p11"/>
          <p:cNvSpPr txBox="1"/>
          <p:nvPr/>
        </p:nvSpPr>
        <p:spPr>
          <a:xfrm>
            <a:off x="3595142" y="4302424"/>
            <a:ext cx="5396469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Memilih ide</a:t>
            </a:r>
            <a:endParaRPr/>
          </a:p>
        </p:txBody>
      </p:sp>
      <p:grpSp>
        <p:nvGrpSpPr>
          <p:cNvPr id="473" name="Google Shape;473;p11"/>
          <p:cNvGrpSpPr/>
          <p:nvPr/>
        </p:nvGrpSpPr>
        <p:grpSpPr>
          <a:xfrm>
            <a:off x="1878573" y="5023265"/>
            <a:ext cx="1042373" cy="910614"/>
            <a:chOff x="0" y="-38100"/>
            <a:chExt cx="274534" cy="239832"/>
          </a:xfrm>
        </p:grpSpPr>
        <p:sp>
          <p:nvSpPr>
            <p:cNvPr id="474" name="Google Shape;474;p11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475" name="Google Shape;475;p11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11"/>
          <p:cNvGrpSpPr/>
          <p:nvPr/>
        </p:nvGrpSpPr>
        <p:grpSpPr>
          <a:xfrm>
            <a:off x="1878573" y="6017818"/>
            <a:ext cx="1042373" cy="910614"/>
            <a:chOff x="0" y="-38100"/>
            <a:chExt cx="274534" cy="239832"/>
          </a:xfrm>
        </p:grpSpPr>
        <p:sp>
          <p:nvSpPr>
            <p:cNvPr id="477" name="Google Shape;477;p11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478" name="Google Shape;478;p11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11"/>
          <p:cNvSpPr txBox="1"/>
          <p:nvPr/>
        </p:nvSpPr>
        <p:spPr>
          <a:xfrm>
            <a:off x="2043925" y="5296903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480" name="Google Shape;480;p11"/>
          <p:cNvSpPr txBox="1"/>
          <p:nvPr/>
        </p:nvSpPr>
        <p:spPr>
          <a:xfrm>
            <a:off x="2043925" y="6291456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481" name="Google Shape;481;p11"/>
          <p:cNvSpPr txBox="1"/>
          <p:nvPr/>
        </p:nvSpPr>
        <p:spPr>
          <a:xfrm>
            <a:off x="3595142" y="5296903"/>
            <a:ext cx="7220203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Mengevaluasi ide</a:t>
            </a:r>
            <a:endParaRPr/>
          </a:p>
        </p:txBody>
      </p:sp>
      <p:sp>
        <p:nvSpPr>
          <p:cNvPr id="482" name="Google Shape;482;p11"/>
          <p:cNvSpPr txBox="1"/>
          <p:nvPr/>
        </p:nvSpPr>
        <p:spPr>
          <a:xfrm>
            <a:off x="3595142" y="6291530"/>
            <a:ext cx="5992476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Melakukan pengembangan</a:t>
            </a:r>
            <a:endParaRPr/>
          </a:p>
        </p:txBody>
      </p:sp>
      <p:grpSp>
        <p:nvGrpSpPr>
          <p:cNvPr id="483" name="Google Shape;483;p11"/>
          <p:cNvGrpSpPr/>
          <p:nvPr/>
        </p:nvGrpSpPr>
        <p:grpSpPr>
          <a:xfrm>
            <a:off x="1878573" y="7027496"/>
            <a:ext cx="1042373" cy="910614"/>
            <a:chOff x="0" y="-38100"/>
            <a:chExt cx="274534" cy="239832"/>
          </a:xfrm>
        </p:grpSpPr>
        <p:sp>
          <p:nvSpPr>
            <p:cNvPr id="484" name="Google Shape;484;p11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485" name="Google Shape;485;p11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Google Shape;486;p11"/>
          <p:cNvSpPr txBox="1"/>
          <p:nvPr/>
        </p:nvSpPr>
        <p:spPr>
          <a:xfrm>
            <a:off x="2043925" y="7301133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/>
          </a:p>
        </p:txBody>
      </p:sp>
      <p:sp>
        <p:nvSpPr>
          <p:cNvPr id="487" name="Google Shape;487;p11"/>
          <p:cNvSpPr txBox="1"/>
          <p:nvPr/>
        </p:nvSpPr>
        <p:spPr>
          <a:xfrm>
            <a:off x="3595142" y="7301133"/>
            <a:ext cx="5396469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Melakukan komersialisasi</a:t>
            </a:r>
            <a:endParaRPr/>
          </a:p>
        </p:txBody>
      </p:sp>
      <p:grpSp>
        <p:nvGrpSpPr>
          <p:cNvPr id="488" name="Google Shape;488;p11"/>
          <p:cNvGrpSpPr/>
          <p:nvPr/>
        </p:nvGrpSpPr>
        <p:grpSpPr>
          <a:xfrm>
            <a:off x="8443188" y="2835335"/>
            <a:ext cx="9330462" cy="4907123"/>
            <a:chOff x="0" y="-57150"/>
            <a:chExt cx="2457406" cy="1292411"/>
          </a:xfrm>
        </p:grpSpPr>
        <p:sp>
          <p:nvSpPr>
            <p:cNvPr id="489" name="Google Shape;489;p11"/>
            <p:cNvSpPr/>
            <p:nvPr/>
          </p:nvSpPr>
          <p:spPr>
            <a:xfrm>
              <a:off x="0" y="0"/>
              <a:ext cx="2457406" cy="1235261"/>
            </a:xfrm>
            <a:custGeom>
              <a:avLst/>
              <a:gdLst/>
              <a:ahLst/>
              <a:cxnLst/>
              <a:rect l="l" t="t" r="r" b="b"/>
              <a:pathLst>
                <a:path w="2457406" h="1235261" extrusionOk="0">
                  <a:moveTo>
                    <a:pt x="0" y="0"/>
                  </a:moveTo>
                  <a:lnTo>
                    <a:pt x="2457406" y="0"/>
                  </a:lnTo>
                  <a:lnTo>
                    <a:pt x="2457406" y="1235261"/>
                  </a:lnTo>
                  <a:lnTo>
                    <a:pt x="0" y="1235261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490" name="Google Shape;490;p11"/>
            <p:cNvSpPr txBox="1"/>
            <p:nvPr/>
          </p:nvSpPr>
          <p:spPr>
            <a:xfrm>
              <a:off x="0" y="-57150"/>
              <a:ext cx="2457406" cy="1292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11"/>
          <p:cNvSpPr txBox="1"/>
          <p:nvPr/>
        </p:nvSpPr>
        <p:spPr>
          <a:xfrm>
            <a:off x="8836556" y="3356978"/>
            <a:ext cx="8543725" cy="394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Menciptakan ide</a:t>
            </a:r>
            <a:endParaRPr/>
          </a:p>
          <a:p>
            <a:pPr marL="539749" marR="0" lvl="1" indent="-26987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lang="en-US" sz="24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 baru dapat berasal dari pemasar, konsumen, agen,…</a:t>
            </a:r>
            <a:endParaRPr/>
          </a:p>
          <a:p>
            <a:pPr marL="539749" marR="0" lvl="1" indent="-26987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lang="en-US" sz="24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Membeli produk perusahaan lain, kemudian disempurnakan sebagai inovasi produk</a:t>
            </a:r>
            <a:endParaRPr/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Memilih ide</a:t>
            </a:r>
            <a:endParaRPr/>
          </a:p>
          <a:p>
            <a:pPr marL="539749" marR="0" lvl="1" indent="-26987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lang="en-US" sz="24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Proses evaluasi ide baru melalui analisis swot</a:t>
            </a:r>
            <a:endParaRPr/>
          </a:p>
          <a:p>
            <a:pPr marL="539749" marR="0" lvl="1" indent="-26987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lang="en-US" sz="24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Pemilihan ide baru harus mempertimbangkan kesejahteraan konsumen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6" name="Google Shape;496;p12"/>
          <p:cNvCxnSpPr/>
          <p:nvPr/>
        </p:nvCxnSpPr>
        <p:spPr>
          <a:xfrm rot="10800000">
            <a:off x="1047750" y="632396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7" name="Google Shape;497;p12"/>
          <p:cNvCxnSpPr/>
          <p:nvPr/>
        </p:nvCxnSpPr>
        <p:spPr>
          <a:xfrm rot="10800000">
            <a:off x="1047750" y="102870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98" name="Google Shape;498;p12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499" name="Google Shape;499;p12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500" name="Google Shape;500;p12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12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502" name="Google Shape;502;p12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503" name="Google Shape;503;p12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04" name="Google Shape;504;p12"/>
          <p:cNvCxnSpPr/>
          <p:nvPr/>
        </p:nvCxnSpPr>
        <p:spPr>
          <a:xfrm>
            <a:off x="1878573" y="2421575"/>
            <a:ext cx="14842677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5" name="Google Shape;505;p12"/>
          <p:cNvSpPr txBox="1"/>
          <p:nvPr/>
        </p:nvSpPr>
        <p:spPr>
          <a:xfrm>
            <a:off x="1781175" y="1221425"/>
            <a:ext cx="14040249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5271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PROSES PENGEMBANGAN PRODUK</a:t>
            </a:r>
            <a:endParaRPr/>
          </a:p>
        </p:txBody>
      </p:sp>
      <p:grpSp>
        <p:nvGrpSpPr>
          <p:cNvPr id="506" name="Google Shape;506;p12"/>
          <p:cNvGrpSpPr/>
          <p:nvPr/>
        </p:nvGrpSpPr>
        <p:grpSpPr>
          <a:xfrm>
            <a:off x="1878573" y="3034160"/>
            <a:ext cx="1042373" cy="910614"/>
            <a:chOff x="0" y="-38100"/>
            <a:chExt cx="274534" cy="239832"/>
          </a:xfrm>
        </p:grpSpPr>
        <p:sp>
          <p:nvSpPr>
            <p:cNvPr id="507" name="Google Shape;507;p12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508" name="Google Shape;508;p12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12"/>
          <p:cNvGrpSpPr/>
          <p:nvPr/>
        </p:nvGrpSpPr>
        <p:grpSpPr>
          <a:xfrm>
            <a:off x="1878573" y="4028713"/>
            <a:ext cx="1042373" cy="910614"/>
            <a:chOff x="0" y="-38100"/>
            <a:chExt cx="274534" cy="239832"/>
          </a:xfrm>
        </p:grpSpPr>
        <p:sp>
          <p:nvSpPr>
            <p:cNvPr id="510" name="Google Shape;510;p12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511" name="Google Shape;511;p12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12"/>
          <p:cNvSpPr txBox="1"/>
          <p:nvPr/>
        </p:nvSpPr>
        <p:spPr>
          <a:xfrm>
            <a:off x="2043925" y="3307797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513" name="Google Shape;513;p12"/>
          <p:cNvSpPr txBox="1"/>
          <p:nvPr/>
        </p:nvSpPr>
        <p:spPr>
          <a:xfrm>
            <a:off x="2043925" y="4302350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514" name="Google Shape;514;p12"/>
          <p:cNvSpPr txBox="1"/>
          <p:nvPr/>
        </p:nvSpPr>
        <p:spPr>
          <a:xfrm>
            <a:off x="3595142" y="3307797"/>
            <a:ext cx="5396469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Menciptakan ide</a:t>
            </a:r>
            <a:endParaRPr/>
          </a:p>
        </p:txBody>
      </p:sp>
      <p:sp>
        <p:nvSpPr>
          <p:cNvPr id="515" name="Google Shape;515;p12"/>
          <p:cNvSpPr txBox="1"/>
          <p:nvPr/>
        </p:nvSpPr>
        <p:spPr>
          <a:xfrm>
            <a:off x="3595142" y="4302424"/>
            <a:ext cx="5396469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Memilih ide</a:t>
            </a:r>
            <a:endParaRPr/>
          </a:p>
        </p:txBody>
      </p:sp>
      <p:grpSp>
        <p:nvGrpSpPr>
          <p:cNvPr id="516" name="Google Shape;516;p12"/>
          <p:cNvGrpSpPr/>
          <p:nvPr/>
        </p:nvGrpSpPr>
        <p:grpSpPr>
          <a:xfrm>
            <a:off x="1878573" y="5023265"/>
            <a:ext cx="1042373" cy="910614"/>
            <a:chOff x="0" y="-38100"/>
            <a:chExt cx="274534" cy="239832"/>
          </a:xfrm>
        </p:grpSpPr>
        <p:sp>
          <p:nvSpPr>
            <p:cNvPr id="517" name="Google Shape;517;p12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518" name="Google Shape;518;p12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" name="Google Shape;519;p12"/>
          <p:cNvGrpSpPr/>
          <p:nvPr/>
        </p:nvGrpSpPr>
        <p:grpSpPr>
          <a:xfrm>
            <a:off x="1878573" y="6017818"/>
            <a:ext cx="1042373" cy="910614"/>
            <a:chOff x="0" y="-38100"/>
            <a:chExt cx="274534" cy="239832"/>
          </a:xfrm>
        </p:grpSpPr>
        <p:sp>
          <p:nvSpPr>
            <p:cNvPr id="520" name="Google Shape;520;p12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521" name="Google Shape;521;p12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2" name="Google Shape;522;p12"/>
          <p:cNvSpPr txBox="1"/>
          <p:nvPr/>
        </p:nvSpPr>
        <p:spPr>
          <a:xfrm>
            <a:off x="2043925" y="5296903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523" name="Google Shape;523;p12"/>
          <p:cNvSpPr txBox="1"/>
          <p:nvPr/>
        </p:nvSpPr>
        <p:spPr>
          <a:xfrm>
            <a:off x="2043925" y="6291456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524" name="Google Shape;524;p12"/>
          <p:cNvSpPr txBox="1"/>
          <p:nvPr/>
        </p:nvSpPr>
        <p:spPr>
          <a:xfrm>
            <a:off x="3595142" y="5296903"/>
            <a:ext cx="7220203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Mengevaluasi ide</a:t>
            </a:r>
            <a:endParaRPr/>
          </a:p>
        </p:txBody>
      </p:sp>
      <p:sp>
        <p:nvSpPr>
          <p:cNvPr id="525" name="Google Shape;525;p12"/>
          <p:cNvSpPr txBox="1"/>
          <p:nvPr/>
        </p:nvSpPr>
        <p:spPr>
          <a:xfrm>
            <a:off x="3595142" y="6291530"/>
            <a:ext cx="5992476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Melakukan pengembangan</a:t>
            </a:r>
            <a:endParaRPr/>
          </a:p>
        </p:txBody>
      </p:sp>
      <p:grpSp>
        <p:nvGrpSpPr>
          <p:cNvPr id="526" name="Google Shape;526;p12"/>
          <p:cNvGrpSpPr/>
          <p:nvPr/>
        </p:nvGrpSpPr>
        <p:grpSpPr>
          <a:xfrm>
            <a:off x="1878573" y="7027496"/>
            <a:ext cx="1042373" cy="910614"/>
            <a:chOff x="0" y="-38100"/>
            <a:chExt cx="274534" cy="239832"/>
          </a:xfrm>
        </p:grpSpPr>
        <p:sp>
          <p:nvSpPr>
            <p:cNvPr id="527" name="Google Shape;527;p12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528" name="Google Shape;528;p12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9" name="Google Shape;529;p12"/>
          <p:cNvSpPr txBox="1"/>
          <p:nvPr/>
        </p:nvSpPr>
        <p:spPr>
          <a:xfrm>
            <a:off x="2043925" y="7301133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/>
          </a:p>
        </p:txBody>
      </p:sp>
      <p:sp>
        <p:nvSpPr>
          <p:cNvPr id="530" name="Google Shape;530;p12"/>
          <p:cNvSpPr txBox="1"/>
          <p:nvPr/>
        </p:nvSpPr>
        <p:spPr>
          <a:xfrm>
            <a:off x="3595142" y="7301133"/>
            <a:ext cx="5396469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Melakukan komersialisasi</a:t>
            </a:r>
            <a:endParaRPr/>
          </a:p>
        </p:txBody>
      </p:sp>
      <p:grpSp>
        <p:nvGrpSpPr>
          <p:cNvPr id="531" name="Google Shape;531;p12"/>
          <p:cNvGrpSpPr/>
          <p:nvPr/>
        </p:nvGrpSpPr>
        <p:grpSpPr>
          <a:xfrm>
            <a:off x="8443188" y="2348077"/>
            <a:ext cx="9532813" cy="7725501"/>
            <a:chOff x="0" y="-57150"/>
            <a:chExt cx="2510700" cy="2034700"/>
          </a:xfrm>
        </p:grpSpPr>
        <p:sp>
          <p:nvSpPr>
            <p:cNvPr id="532" name="Google Shape;532;p12"/>
            <p:cNvSpPr/>
            <p:nvPr/>
          </p:nvSpPr>
          <p:spPr>
            <a:xfrm>
              <a:off x="0" y="0"/>
              <a:ext cx="2510700" cy="1977550"/>
            </a:xfrm>
            <a:custGeom>
              <a:avLst/>
              <a:gdLst/>
              <a:ahLst/>
              <a:cxnLst/>
              <a:rect l="l" t="t" r="r" b="b"/>
              <a:pathLst>
                <a:path w="2510700" h="1977550" extrusionOk="0">
                  <a:moveTo>
                    <a:pt x="0" y="0"/>
                  </a:moveTo>
                  <a:lnTo>
                    <a:pt x="2510700" y="0"/>
                  </a:lnTo>
                  <a:lnTo>
                    <a:pt x="2510700" y="1977550"/>
                  </a:lnTo>
                  <a:lnTo>
                    <a:pt x="0" y="1977550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533" name="Google Shape;533;p12"/>
            <p:cNvSpPr txBox="1"/>
            <p:nvPr/>
          </p:nvSpPr>
          <p:spPr>
            <a:xfrm>
              <a:off x="0" y="-57150"/>
              <a:ext cx="2510700" cy="20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4" name="Google Shape;534;p12"/>
          <p:cNvSpPr txBox="1"/>
          <p:nvPr/>
        </p:nvSpPr>
        <p:spPr>
          <a:xfrm>
            <a:off x="8723419" y="2759660"/>
            <a:ext cx="8972350" cy="713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Mengevaluasi ide</a:t>
            </a:r>
            <a:endParaRPr/>
          </a:p>
          <a:p>
            <a:pPr marL="518160" marR="0" lvl="1" indent="-259079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Pengujian konsep untuk mendapatkan reaksi dari pelanggan</a:t>
            </a:r>
            <a:endParaRPr/>
          </a:p>
          <a:p>
            <a:pPr marL="518160" marR="0" lvl="1" indent="-259079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Riset pemasaran mulai dari kelompok fokus hingga survei formal dari pelanggan</a:t>
            </a:r>
            <a:endParaRPr/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Melakukan pengembangan</a:t>
            </a:r>
            <a:endParaRPr/>
          </a:p>
          <a:p>
            <a:pPr marL="518160" marR="0" lvl="1" indent="-259079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Penyaringan dan evaluasi ide harus dianalisis lebih jauh</a:t>
            </a:r>
            <a:endParaRPr/>
          </a:p>
          <a:p>
            <a:pPr marL="518160" marR="0" lvl="1" indent="-259079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Menguji bauran pemasaran</a:t>
            </a:r>
            <a:endParaRPr/>
          </a:p>
          <a:p>
            <a:pPr marL="518160" marR="0" lvl="1" indent="-259079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Merevisi rencana</a:t>
            </a:r>
            <a:endParaRPr/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Melakukan komersialisasi</a:t>
            </a:r>
            <a:endParaRPr/>
          </a:p>
          <a:p>
            <a:pPr marL="518160" marR="0" lvl="1" indent="-259079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Diperlukan kerjasana antar perusahaan</a:t>
            </a:r>
            <a:endParaRPr/>
          </a:p>
          <a:p>
            <a:pPr marL="518160" marR="0" lvl="1" indent="-259079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Fasilitas manufaktur/jasa harus dipersiapkan</a:t>
            </a:r>
            <a:endParaRPr/>
          </a:p>
          <a:p>
            <a:pPr marL="518160" marR="0" lvl="1" indent="-259079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Barang harus diproduksi untuk mengisi saluran disrtibusi</a:t>
            </a:r>
            <a:endParaRPr/>
          </a:p>
          <a:p>
            <a:pPr marL="518160" marR="0" lvl="1" indent="-259079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Karyawan disewah &amp; dilatih untuk memberikan pelayanan</a:t>
            </a:r>
            <a:endParaRPr/>
          </a:p>
        </p:txBody>
      </p:sp>
      <p:grpSp>
        <p:nvGrpSpPr>
          <p:cNvPr id="535" name="Google Shape;535;p12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536" name="Google Shape;536;p12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537" name="Google Shape;537;p12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12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539" name="Google Shape;539;p12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540" name="Google Shape;540;p12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12"/>
          <p:cNvGrpSpPr/>
          <p:nvPr/>
        </p:nvGrpSpPr>
        <p:grpSpPr>
          <a:xfrm>
            <a:off x="17259300" y="7941796"/>
            <a:ext cx="1028700" cy="462124"/>
            <a:chOff x="0" y="-57150"/>
            <a:chExt cx="270933" cy="121712"/>
          </a:xfrm>
        </p:grpSpPr>
        <p:sp>
          <p:nvSpPr>
            <p:cNvPr id="542" name="Google Shape;542;p12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543" name="Google Shape;543;p12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4" name="Google Shape;544;p12"/>
          <p:cNvSpPr txBox="1"/>
          <p:nvPr/>
        </p:nvSpPr>
        <p:spPr>
          <a:xfrm>
            <a:off x="17345025" y="8649994"/>
            <a:ext cx="857250" cy="4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9" name="Google Shape;549;p13"/>
          <p:cNvCxnSpPr/>
          <p:nvPr/>
        </p:nvCxnSpPr>
        <p:spPr>
          <a:xfrm rot="10800000">
            <a:off x="1047750" y="632396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0" name="Google Shape;550;p13"/>
          <p:cNvCxnSpPr/>
          <p:nvPr/>
        </p:nvCxnSpPr>
        <p:spPr>
          <a:xfrm rot="10800000">
            <a:off x="1047750" y="102870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51" name="Google Shape;551;p13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552" name="Google Shape;552;p13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553" name="Google Shape;553;p13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13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555" name="Google Shape;555;p13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556" name="Google Shape;556;p13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13"/>
          <p:cNvGrpSpPr/>
          <p:nvPr/>
        </p:nvGrpSpPr>
        <p:grpSpPr>
          <a:xfrm>
            <a:off x="17173575" y="7819646"/>
            <a:ext cx="1028700" cy="462124"/>
            <a:chOff x="0" y="-57150"/>
            <a:chExt cx="270933" cy="121712"/>
          </a:xfrm>
        </p:grpSpPr>
        <p:sp>
          <p:nvSpPr>
            <p:cNvPr id="558" name="Google Shape;558;p13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559" name="Google Shape;559;p13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0" name="Google Shape;560;p13"/>
          <p:cNvSpPr txBox="1"/>
          <p:nvPr/>
        </p:nvSpPr>
        <p:spPr>
          <a:xfrm>
            <a:off x="17345025" y="8649994"/>
            <a:ext cx="857250" cy="4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endParaRPr/>
          </a:p>
        </p:txBody>
      </p:sp>
      <p:grpSp>
        <p:nvGrpSpPr>
          <p:cNvPr id="561" name="Google Shape;561;p13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562" name="Google Shape;562;p13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563" name="Google Shape;563;p13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565" name="Google Shape;565;p13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566" name="Google Shape;566;p13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67" name="Google Shape;567;p13"/>
          <p:cNvCxnSpPr/>
          <p:nvPr/>
        </p:nvCxnSpPr>
        <p:spPr>
          <a:xfrm>
            <a:off x="9144000" y="3141486"/>
            <a:ext cx="6346014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8" name="Google Shape;568;p13"/>
          <p:cNvSpPr txBox="1"/>
          <p:nvPr/>
        </p:nvSpPr>
        <p:spPr>
          <a:xfrm>
            <a:off x="9144000" y="1096439"/>
            <a:ext cx="7289233" cy="189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5271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STRATEGI MASUK PASAR</a:t>
            </a:r>
            <a:endParaRPr/>
          </a:p>
        </p:txBody>
      </p:sp>
      <p:grpSp>
        <p:nvGrpSpPr>
          <p:cNvPr id="569" name="Google Shape;569;p13"/>
          <p:cNvGrpSpPr/>
          <p:nvPr/>
        </p:nvGrpSpPr>
        <p:grpSpPr>
          <a:xfrm>
            <a:off x="2703240" y="801208"/>
            <a:ext cx="5447914" cy="506818"/>
            <a:chOff x="0" y="-57150"/>
            <a:chExt cx="1434842" cy="133482"/>
          </a:xfrm>
        </p:grpSpPr>
        <p:sp>
          <p:nvSpPr>
            <p:cNvPr id="570" name="Google Shape;570;p13"/>
            <p:cNvSpPr/>
            <p:nvPr/>
          </p:nvSpPr>
          <p:spPr>
            <a:xfrm>
              <a:off x="0" y="0"/>
              <a:ext cx="1434842" cy="76332"/>
            </a:xfrm>
            <a:custGeom>
              <a:avLst/>
              <a:gdLst/>
              <a:ahLst/>
              <a:cxnLst/>
              <a:rect l="l" t="t" r="r" b="b"/>
              <a:pathLst>
                <a:path w="1434842" h="76332" extrusionOk="0">
                  <a:moveTo>
                    <a:pt x="0" y="0"/>
                  </a:moveTo>
                  <a:lnTo>
                    <a:pt x="1434842" y="0"/>
                  </a:lnTo>
                  <a:lnTo>
                    <a:pt x="1434842" y="76332"/>
                  </a:lnTo>
                  <a:lnTo>
                    <a:pt x="0" y="763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571" name="Google Shape;571;p13"/>
            <p:cNvSpPr txBox="1"/>
            <p:nvPr/>
          </p:nvSpPr>
          <p:spPr>
            <a:xfrm>
              <a:off x="0" y="-57150"/>
              <a:ext cx="1434842" cy="13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2" name="Google Shape;572;p13"/>
          <p:cNvGrpSpPr/>
          <p:nvPr/>
        </p:nvGrpSpPr>
        <p:grpSpPr>
          <a:xfrm>
            <a:off x="2703240" y="5513522"/>
            <a:ext cx="5447914" cy="506818"/>
            <a:chOff x="0" y="-57150"/>
            <a:chExt cx="1434842" cy="133482"/>
          </a:xfrm>
        </p:grpSpPr>
        <p:sp>
          <p:nvSpPr>
            <p:cNvPr id="573" name="Google Shape;573;p13"/>
            <p:cNvSpPr/>
            <p:nvPr/>
          </p:nvSpPr>
          <p:spPr>
            <a:xfrm>
              <a:off x="0" y="0"/>
              <a:ext cx="1434842" cy="76332"/>
            </a:xfrm>
            <a:custGeom>
              <a:avLst/>
              <a:gdLst/>
              <a:ahLst/>
              <a:cxnLst/>
              <a:rect l="l" t="t" r="r" b="b"/>
              <a:pathLst>
                <a:path w="1434842" h="76332" extrusionOk="0">
                  <a:moveTo>
                    <a:pt x="0" y="0"/>
                  </a:moveTo>
                  <a:lnTo>
                    <a:pt x="1434842" y="0"/>
                  </a:lnTo>
                  <a:lnTo>
                    <a:pt x="1434842" y="76332"/>
                  </a:lnTo>
                  <a:lnTo>
                    <a:pt x="0" y="763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574" name="Google Shape;574;p13"/>
            <p:cNvSpPr txBox="1"/>
            <p:nvPr/>
          </p:nvSpPr>
          <p:spPr>
            <a:xfrm>
              <a:off x="0" y="-57150"/>
              <a:ext cx="1434842" cy="13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5" name="Google Shape;575;p13"/>
          <p:cNvPicPr preferRelativeResize="0"/>
          <p:nvPr/>
        </p:nvPicPr>
        <p:blipFill rotWithShape="1">
          <a:blip r:embed="rId3">
            <a:alphaModFix/>
          </a:blip>
          <a:srcRect l="21637" t="23750" r="17001" b="19381"/>
          <a:stretch/>
        </p:blipFill>
        <p:spPr>
          <a:xfrm>
            <a:off x="1878573" y="1163114"/>
            <a:ext cx="7097247" cy="439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13"/>
          <p:cNvPicPr preferRelativeResize="0"/>
          <p:nvPr/>
        </p:nvPicPr>
        <p:blipFill rotWithShape="1">
          <a:blip r:embed="rId4">
            <a:alphaModFix/>
          </a:blip>
          <a:srcRect l="6989" t="7855" r="2667" b="14796"/>
          <a:stretch/>
        </p:blipFill>
        <p:spPr>
          <a:xfrm>
            <a:off x="1878573" y="5875428"/>
            <a:ext cx="7097247" cy="4055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7" name="Google Shape;577;p13"/>
          <p:cNvGrpSpPr/>
          <p:nvPr/>
        </p:nvGrpSpPr>
        <p:grpSpPr>
          <a:xfrm>
            <a:off x="9265504" y="3585120"/>
            <a:ext cx="1042373" cy="910614"/>
            <a:chOff x="0" y="-38100"/>
            <a:chExt cx="274534" cy="239832"/>
          </a:xfrm>
        </p:grpSpPr>
        <p:sp>
          <p:nvSpPr>
            <p:cNvPr id="578" name="Google Shape;578;p13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579" name="Google Shape;579;p13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13"/>
          <p:cNvGrpSpPr/>
          <p:nvPr/>
        </p:nvGrpSpPr>
        <p:grpSpPr>
          <a:xfrm>
            <a:off x="9265504" y="4579673"/>
            <a:ext cx="1042373" cy="910614"/>
            <a:chOff x="0" y="-38100"/>
            <a:chExt cx="274534" cy="239832"/>
          </a:xfrm>
        </p:grpSpPr>
        <p:sp>
          <p:nvSpPr>
            <p:cNvPr id="581" name="Google Shape;581;p13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582" name="Google Shape;582;p13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3"/>
          <p:cNvSpPr txBox="1"/>
          <p:nvPr/>
        </p:nvSpPr>
        <p:spPr>
          <a:xfrm>
            <a:off x="9430856" y="3858758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584" name="Google Shape;584;p13"/>
          <p:cNvSpPr txBox="1"/>
          <p:nvPr/>
        </p:nvSpPr>
        <p:spPr>
          <a:xfrm>
            <a:off x="9430856" y="4853310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585" name="Google Shape;585;p13"/>
          <p:cNvSpPr txBox="1"/>
          <p:nvPr/>
        </p:nvSpPr>
        <p:spPr>
          <a:xfrm>
            <a:off x="10982072" y="3639683"/>
            <a:ext cx="5396469" cy="8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Pahami Bisnis Anda dan Kuasai Pasar Anda</a:t>
            </a:r>
            <a:endParaRPr/>
          </a:p>
        </p:txBody>
      </p:sp>
      <p:sp>
        <p:nvSpPr>
          <p:cNvPr id="586" name="Google Shape;586;p13"/>
          <p:cNvSpPr txBox="1"/>
          <p:nvPr/>
        </p:nvSpPr>
        <p:spPr>
          <a:xfrm>
            <a:off x="10982072" y="4853385"/>
            <a:ext cx="5396469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First come first conquer</a:t>
            </a:r>
            <a:endParaRPr/>
          </a:p>
        </p:txBody>
      </p:sp>
      <p:grpSp>
        <p:nvGrpSpPr>
          <p:cNvPr id="587" name="Google Shape;587;p13"/>
          <p:cNvGrpSpPr/>
          <p:nvPr/>
        </p:nvGrpSpPr>
        <p:grpSpPr>
          <a:xfrm>
            <a:off x="9265504" y="5536126"/>
            <a:ext cx="1042373" cy="910614"/>
            <a:chOff x="0" y="-38100"/>
            <a:chExt cx="274534" cy="239832"/>
          </a:xfrm>
        </p:grpSpPr>
        <p:sp>
          <p:nvSpPr>
            <p:cNvPr id="588" name="Google Shape;588;p13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589" name="Google Shape;589;p13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0" name="Google Shape;590;p13"/>
          <p:cNvSpPr txBox="1"/>
          <p:nvPr/>
        </p:nvSpPr>
        <p:spPr>
          <a:xfrm>
            <a:off x="9430856" y="5809763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591" name="Google Shape;591;p13"/>
          <p:cNvSpPr txBox="1"/>
          <p:nvPr/>
        </p:nvSpPr>
        <p:spPr>
          <a:xfrm>
            <a:off x="10982072" y="5614112"/>
            <a:ext cx="7220203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 get trouble first “Lihat, amati, tiru, modifikasi, dan tingkatkan (bench marking)”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6" name="Google Shape;596;p14"/>
          <p:cNvCxnSpPr/>
          <p:nvPr/>
        </p:nvCxnSpPr>
        <p:spPr>
          <a:xfrm rot="10800000">
            <a:off x="1047750" y="632396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7" name="Google Shape;597;p14"/>
          <p:cNvCxnSpPr/>
          <p:nvPr/>
        </p:nvCxnSpPr>
        <p:spPr>
          <a:xfrm rot="10800000">
            <a:off x="1047750" y="102870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98" name="Google Shape;598;p14"/>
          <p:cNvGrpSpPr/>
          <p:nvPr/>
        </p:nvGrpSpPr>
        <p:grpSpPr>
          <a:xfrm>
            <a:off x="3987298" y="1333451"/>
            <a:ext cx="9330462" cy="2038418"/>
            <a:chOff x="0" y="-57150"/>
            <a:chExt cx="2457406" cy="536868"/>
          </a:xfrm>
        </p:grpSpPr>
        <p:sp>
          <p:nvSpPr>
            <p:cNvPr id="599" name="Google Shape;599;p14"/>
            <p:cNvSpPr/>
            <p:nvPr/>
          </p:nvSpPr>
          <p:spPr>
            <a:xfrm>
              <a:off x="0" y="0"/>
              <a:ext cx="2457406" cy="479718"/>
            </a:xfrm>
            <a:custGeom>
              <a:avLst/>
              <a:gdLst/>
              <a:ahLst/>
              <a:cxnLst/>
              <a:rect l="l" t="t" r="r" b="b"/>
              <a:pathLst>
                <a:path w="2457406" h="479718" extrusionOk="0">
                  <a:moveTo>
                    <a:pt x="0" y="0"/>
                  </a:moveTo>
                  <a:lnTo>
                    <a:pt x="2457406" y="0"/>
                  </a:lnTo>
                  <a:lnTo>
                    <a:pt x="2457406" y="479718"/>
                  </a:lnTo>
                  <a:lnTo>
                    <a:pt x="0" y="479718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600" name="Google Shape;600;p14"/>
            <p:cNvSpPr txBox="1"/>
            <p:nvPr/>
          </p:nvSpPr>
          <p:spPr>
            <a:xfrm>
              <a:off x="0" y="-57150"/>
              <a:ext cx="2457406" cy="536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01" name="Google Shape;601;p14"/>
          <p:cNvPicPr preferRelativeResize="0"/>
          <p:nvPr/>
        </p:nvPicPr>
        <p:blipFill rotWithShape="1">
          <a:blip r:embed="rId3">
            <a:alphaModFix/>
          </a:blip>
          <a:srcRect l="16357" r="16356"/>
          <a:stretch/>
        </p:blipFill>
        <p:spPr>
          <a:xfrm>
            <a:off x="8677161" y="1789097"/>
            <a:ext cx="8582139" cy="84979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2" name="Google Shape;602;p14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603" name="Google Shape;603;p14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604" name="Google Shape;604;p14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14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606" name="Google Shape;606;p14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607" name="Google Shape;607;p14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" name="Google Shape;608;p14"/>
          <p:cNvGrpSpPr/>
          <p:nvPr/>
        </p:nvGrpSpPr>
        <p:grpSpPr>
          <a:xfrm>
            <a:off x="17259300" y="7941796"/>
            <a:ext cx="1028700" cy="462124"/>
            <a:chOff x="0" y="-57150"/>
            <a:chExt cx="270933" cy="121712"/>
          </a:xfrm>
        </p:grpSpPr>
        <p:sp>
          <p:nvSpPr>
            <p:cNvPr id="609" name="Google Shape;609;p14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610" name="Google Shape;610;p14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1" name="Google Shape;611;p14"/>
          <p:cNvSpPr txBox="1"/>
          <p:nvPr/>
        </p:nvSpPr>
        <p:spPr>
          <a:xfrm>
            <a:off x="17345025" y="8649994"/>
            <a:ext cx="857250" cy="4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14</a:t>
            </a:r>
            <a:endParaRPr/>
          </a:p>
        </p:txBody>
      </p:sp>
      <p:grpSp>
        <p:nvGrpSpPr>
          <p:cNvPr id="612" name="Google Shape;612;p14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613" name="Google Shape;613;p14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614" name="Google Shape;614;p14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14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616" name="Google Shape;616;p14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617" name="Google Shape;617;p14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14"/>
          <p:cNvGrpSpPr/>
          <p:nvPr/>
        </p:nvGrpSpPr>
        <p:grpSpPr>
          <a:xfrm>
            <a:off x="8162811" y="8100820"/>
            <a:ext cx="1028700" cy="2186180"/>
            <a:chOff x="0" y="-57150"/>
            <a:chExt cx="270933" cy="575784"/>
          </a:xfrm>
        </p:grpSpPr>
        <p:sp>
          <p:nvSpPr>
            <p:cNvPr id="619" name="Google Shape;619;p14"/>
            <p:cNvSpPr/>
            <p:nvPr/>
          </p:nvSpPr>
          <p:spPr>
            <a:xfrm>
              <a:off x="0" y="0"/>
              <a:ext cx="270933" cy="518634"/>
            </a:xfrm>
            <a:custGeom>
              <a:avLst/>
              <a:gdLst/>
              <a:ahLst/>
              <a:cxnLst/>
              <a:rect l="l" t="t" r="r" b="b"/>
              <a:pathLst>
                <a:path w="270933" h="518634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518634"/>
                  </a:lnTo>
                  <a:lnTo>
                    <a:pt x="0" y="518634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620" name="Google Shape;620;p14"/>
            <p:cNvSpPr txBox="1"/>
            <p:nvPr/>
          </p:nvSpPr>
          <p:spPr>
            <a:xfrm>
              <a:off x="0" y="-57150"/>
              <a:ext cx="270933" cy="575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1" name="Google Shape;621;p14"/>
          <p:cNvSpPr txBox="1"/>
          <p:nvPr/>
        </p:nvSpPr>
        <p:spPr>
          <a:xfrm>
            <a:off x="2222081" y="1609768"/>
            <a:ext cx="6196881" cy="187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5271FF"/>
              </a:buClr>
              <a:buSzPts val="11006"/>
              <a:buFont typeface="Poppins"/>
              <a:buNone/>
            </a:pPr>
            <a:r>
              <a:rPr lang="en-US" sz="11006" b="1" i="0" u="none" strike="noStrike" cap="none">
                <a:solidFill>
                  <a:srgbClr val="5271FF"/>
                </a:solidFill>
                <a:latin typeface="Poppins"/>
                <a:ea typeface="Poppins"/>
                <a:cs typeface="Poppins"/>
                <a:sym typeface="Poppins"/>
              </a:rPr>
              <a:t>Tugas</a:t>
            </a:r>
            <a:endParaRPr sz="11006" b="1" i="0" u="none" strike="noStrike" cap="none">
              <a:solidFill>
                <a:srgbClr val="5271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22" name="Google Shape;622;p14"/>
          <p:cNvGrpSpPr/>
          <p:nvPr/>
        </p:nvGrpSpPr>
        <p:grpSpPr>
          <a:xfrm>
            <a:off x="1176850" y="2662617"/>
            <a:ext cx="6856861" cy="5027716"/>
            <a:chOff x="0" y="-57150"/>
            <a:chExt cx="1110769" cy="214953"/>
          </a:xfrm>
        </p:grpSpPr>
        <p:sp>
          <p:nvSpPr>
            <p:cNvPr id="623" name="Google Shape;623;p14"/>
            <p:cNvSpPr/>
            <p:nvPr/>
          </p:nvSpPr>
          <p:spPr>
            <a:xfrm>
              <a:off x="0" y="0"/>
              <a:ext cx="1110769" cy="157803"/>
            </a:xfrm>
            <a:custGeom>
              <a:avLst/>
              <a:gdLst/>
              <a:ahLst/>
              <a:cxnLst/>
              <a:rect l="l" t="t" r="r" b="b"/>
              <a:pathLst>
                <a:path w="1110769" h="157803" extrusionOk="0">
                  <a:moveTo>
                    <a:pt x="0" y="0"/>
                  </a:moveTo>
                  <a:lnTo>
                    <a:pt x="1110769" y="0"/>
                  </a:lnTo>
                  <a:lnTo>
                    <a:pt x="1110769" y="157803"/>
                  </a:lnTo>
                  <a:lnTo>
                    <a:pt x="0" y="157803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624" name="Google Shape;624;p14"/>
            <p:cNvSpPr txBox="1"/>
            <p:nvPr/>
          </p:nvSpPr>
          <p:spPr>
            <a:xfrm>
              <a:off x="0" y="-57150"/>
              <a:ext cx="1110769" cy="214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5" name="Google Shape;625;p14"/>
          <p:cNvSpPr txBox="1"/>
          <p:nvPr/>
        </p:nvSpPr>
        <p:spPr>
          <a:xfrm>
            <a:off x="1391674" y="4424718"/>
            <a:ext cx="6771000" cy="30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Poppins"/>
              <a:buAutoNum type="arabicPeriod"/>
            </a:pPr>
            <a:r>
              <a:rPr lang="en-US" sz="2499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Pilihlah salah satu proudk yang ada di pasar dan jelaskan siklus produk tersebut dari mulai dikenalkan sampai mengalami penuruna penjualan</a:t>
            </a:r>
            <a:endParaRPr sz="2499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5720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Poppins"/>
              <a:buAutoNum type="arabicPeriod"/>
            </a:pPr>
            <a:r>
              <a:rPr lang="en-US" sz="2499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Usaha apa yang harus dijalankan di era digital agar mampu bertahan</a:t>
            </a:r>
            <a:endParaRPr sz="2499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26" name="Google Shape;626;p14"/>
          <p:cNvGrpSpPr/>
          <p:nvPr/>
        </p:nvGrpSpPr>
        <p:grpSpPr>
          <a:xfrm>
            <a:off x="1878573" y="-414094"/>
            <a:ext cx="7589876" cy="688186"/>
            <a:chOff x="0" y="-57150"/>
            <a:chExt cx="1998980" cy="181251"/>
          </a:xfrm>
        </p:grpSpPr>
        <p:sp>
          <p:nvSpPr>
            <p:cNvPr id="627" name="Google Shape;627;p14"/>
            <p:cNvSpPr/>
            <p:nvPr/>
          </p:nvSpPr>
          <p:spPr>
            <a:xfrm>
              <a:off x="0" y="0"/>
              <a:ext cx="1998980" cy="124101"/>
            </a:xfrm>
            <a:custGeom>
              <a:avLst/>
              <a:gdLst/>
              <a:ahLst/>
              <a:cxnLst/>
              <a:rect l="l" t="t" r="r" b="b"/>
              <a:pathLst>
                <a:path w="1998980" h="124101" extrusionOk="0">
                  <a:moveTo>
                    <a:pt x="0" y="0"/>
                  </a:moveTo>
                  <a:lnTo>
                    <a:pt x="1998980" y="0"/>
                  </a:lnTo>
                  <a:lnTo>
                    <a:pt x="1998980" y="124101"/>
                  </a:lnTo>
                  <a:lnTo>
                    <a:pt x="0" y="124101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628" name="Google Shape;628;p14"/>
            <p:cNvSpPr txBox="1"/>
            <p:nvPr/>
          </p:nvSpPr>
          <p:spPr>
            <a:xfrm>
              <a:off x="0" y="-57150"/>
              <a:ext cx="1998980" cy="181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3" name="Google Shape;633;p15"/>
          <p:cNvCxnSpPr/>
          <p:nvPr/>
        </p:nvCxnSpPr>
        <p:spPr>
          <a:xfrm rot="10800000">
            <a:off x="1047750" y="632396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4" name="Google Shape;634;p15"/>
          <p:cNvCxnSpPr/>
          <p:nvPr/>
        </p:nvCxnSpPr>
        <p:spPr>
          <a:xfrm rot="10800000">
            <a:off x="1047750" y="102870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35" name="Google Shape;635;p15"/>
          <p:cNvGrpSpPr/>
          <p:nvPr/>
        </p:nvGrpSpPr>
        <p:grpSpPr>
          <a:xfrm>
            <a:off x="3987298" y="1333451"/>
            <a:ext cx="9330462" cy="2038418"/>
            <a:chOff x="0" y="-57150"/>
            <a:chExt cx="2457406" cy="536868"/>
          </a:xfrm>
        </p:grpSpPr>
        <p:sp>
          <p:nvSpPr>
            <p:cNvPr id="636" name="Google Shape;636;p15"/>
            <p:cNvSpPr/>
            <p:nvPr/>
          </p:nvSpPr>
          <p:spPr>
            <a:xfrm>
              <a:off x="0" y="0"/>
              <a:ext cx="2457406" cy="479718"/>
            </a:xfrm>
            <a:custGeom>
              <a:avLst/>
              <a:gdLst/>
              <a:ahLst/>
              <a:cxnLst/>
              <a:rect l="l" t="t" r="r" b="b"/>
              <a:pathLst>
                <a:path w="2457406" h="479718" extrusionOk="0">
                  <a:moveTo>
                    <a:pt x="0" y="0"/>
                  </a:moveTo>
                  <a:lnTo>
                    <a:pt x="2457406" y="0"/>
                  </a:lnTo>
                  <a:lnTo>
                    <a:pt x="2457406" y="479718"/>
                  </a:lnTo>
                  <a:lnTo>
                    <a:pt x="0" y="479718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637" name="Google Shape;637;p15"/>
            <p:cNvSpPr txBox="1"/>
            <p:nvPr/>
          </p:nvSpPr>
          <p:spPr>
            <a:xfrm>
              <a:off x="0" y="-57150"/>
              <a:ext cx="2457406" cy="536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8" name="Google Shape;638;p15"/>
          <p:cNvPicPr preferRelativeResize="0"/>
          <p:nvPr/>
        </p:nvPicPr>
        <p:blipFill rotWithShape="1">
          <a:blip r:embed="rId3">
            <a:alphaModFix/>
          </a:blip>
          <a:srcRect l="16357" r="16356"/>
          <a:stretch/>
        </p:blipFill>
        <p:spPr>
          <a:xfrm>
            <a:off x="8677161" y="1789097"/>
            <a:ext cx="8582139" cy="84979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9" name="Google Shape;639;p15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640" name="Google Shape;640;p15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641" name="Google Shape;641;p15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2" name="Google Shape;642;p15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643" name="Google Shape;643;p15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644" name="Google Shape;644;p15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15"/>
          <p:cNvGrpSpPr/>
          <p:nvPr/>
        </p:nvGrpSpPr>
        <p:grpSpPr>
          <a:xfrm>
            <a:off x="17259300" y="7941796"/>
            <a:ext cx="1028700" cy="462124"/>
            <a:chOff x="0" y="-57150"/>
            <a:chExt cx="270933" cy="121712"/>
          </a:xfrm>
        </p:grpSpPr>
        <p:sp>
          <p:nvSpPr>
            <p:cNvPr id="646" name="Google Shape;646;p15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647" name="Google Shape;647;p15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8" name="Google Shape;648;p15"/>
          <p:cNvSpPr txBox="1"/>
          <p:nvPr/>
        </p:nvSpPr>
        <p:spPr>
          <a:xfrm>
            <a:off x="17345025" y="8649994"/>
            <a:ext cx="857250" cy="4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14</a:t>
            </a:r>
            <a:endParaRPr/>
          </a:p>
        </p:txBody>
      </p:sp>
      <p:grpSp>
        <p:nvGrpSpPr>
          <p:cNvPr id="649" name="Google Shape;649;p15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650" name="Google Shape;650;p15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651" name="Google Shape;651;p15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15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653" name="Google Shape;653;p15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654" name="Google Shape;654;p15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15"/>
          <p:cNvGrpSpPr/>
          <p:nvPr/>
        </p:nvGrpSpPr>
        <p:grpSpPr>
          <a:xfrm>
            <a:off x="8162811" y="8100820"/>
            <a:ext cx="1028700" cy="2186180"/>
            <a:chOff x="0" y="-57150"/>
            <a:chExt cx="270933" cy="575784"/>
          </a:xfrm>
        </p:grpSpPr>
        <p:sp>
          <p:nvSpPr>
            <p:cNvPr id="656" name="Google Shape;656;p15"/>
            <p:cNvSpPr/>
            <p:nvPr/>
          </p:nvSpPr>
          <p:spPr>
            <a:xfrm>
              <a:off x="0" y="0"/>
              <a:ext cx="270933" cy="518634"/>
            </a:xfrm>
            <a:custGeom>
              <a:avLst/>
              <a:gdLst/>
              <a:ahLst/>
              <a:cxnLst/>
              <a:rect l="l" t="t" r="r" b="b"/>
              <a:pathLst>
                <a:path w="270933" h="518634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518634"/>
                  </a:lnTo>
                  <a:lnTo>
                    <a:pt x="0" y="518634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657" name="Google Shape;657;p15"/>
            <p:cNvSpPr txBox="1"/>
            <p:nvPr/>
          </p:nvSpPr>
          <p:spPr>
            <a:xfrm>
              <a:off x="0" y="-57150"/>
              <a:ext cx="270933" cy="575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8" name="Google Shape;658;p15"/>
          <p:cNvSpPr txBox="1"/>
          <p:nvPr/>
        </p:nvSpPr>
        <p:spPr>
          <a:xfrm>
            <a:off x="1878573" y="2020592"/>
            <a:ext cx="6003465" cy="199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7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TERIMA</a:t>
            </a:r>
            <a:endParaRPr/>
          </a:p>
        </p:txBody>
      </p:sp>
      <p:sp>
        <p:nvSpPr>
          <p:cNvPr id="659" name="Google Shape;659;p15"/>
          <p:cNvSpPr txBox="1"/>
          <p:nvPr/>
        </p:nvSpPr>
        <p:spPr>
          <a:xfrm>
            <a:off x="1878573" y="3419494"/>
            <a:ext cx="6196881" cy="187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6" b="1" i="0" u="none" strike="noStrike" cap="none">
                <a:solidFill>
                  <a:srgbClr val="5271FF"/>
                </a:solidFill>
                <a:latin typeface="Poppins"/>
                <a:ea typeface="Poppins"/>
                <a:cs typeface="Poppins"/>
                <a:sym typeface="Poppins"/>
              </a:rPr>
              <a:t>KASIH</a:t>
            </a:r>
            <a:endParaRPr/>
          </a:p>
        </p:txBody>
      </p:sp>
      <p:grpSp>
        <p:nvGrpSpPr>
          <p:cNvPr id="660" name="Google Shape;660;p15"/>
          <p:cNvGrpSpPr/>
          <p:nvPr/>
        </p:nvGrpSpPr>
        <p:grpSpPr>
          <a:xfrm>
            <a:off x="1878573" y="5314041"/>
            <a:ext cx="4217450" cy="816151"/>
            <a:chOff x="0" y="-57150"/>
            <a:chExt cx="1110769" cy="214953"/>
          </a:xfrm>
        </p:grpSpPr>
        <p:sp>
          <p:nvSpPr>
            <p:cNvPr id="661" name="Google Shape;661;p15"/>
            <p:cNvSpPr/>
            <p:nvPr/>
          </p:nvSpPr>
          <p:spPr>
            <a:xfrm>
              <a:off x="0" y="0"/>
              <a:ext cx="1110769" cy="157803"/>
            </a:xfrm>
            <a:custGeom>
              <a:avLst/>
              <a:gdLst/>
              <a:ahLst/>
              <a:cxnLst/>
              <a:rect l="l" t="t" r="r" b="b"/>
              <a:pathLst>
                <a:path w="1110769" h="157803" extrusionOk="0">
                  <a:moveTo>
                    <a:pt x="0" y="0"/>
                  </a:moveTo>
                  <a:lnTo>
                    <a:pt x="1110769" y="0"/>
                  </a:lnTo>
                  <a:lnTo>
                    <a:pt x="1110769" y="157803"/>
                  </a:lnTo>
                  <a:lnTo>
                    <a:pt x="0" y="157803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662" name="Google Shape;662;p15"/>
            <p:cNvSpPr txBox="1"/>
            <p:nvPr/>
          </p:nvSpPr>
          <p:spPr>
            <a:xfrm>
              <a:off x="0" y="-57150"/>
              <a:ext cx="1110769" cy="214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3" name="Google Shape;663;p15"/>
          <p:cNvSpPr txBox="1"/>
          <p:nvPr/>
        </p:nvSpPr>
        <p:spPr>
          <a:xfrm>
            <a:off x="2222081" y="5576687"/>
            <a:ext cx="3530434" cy="44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Atas Perhatiannya</a:t>
            </a:r>
            <a:endParaRPr/>
          </a:p>
        </p:txBody>
      </p:sp>
      <p:sp>
        <p:nvSpPr>
          <p:cNvPr id="664" name="Google Shape;664;p15"/>
          <p:cNvSpPr txBox="1"/>
          <p:nvPr/>
        </p:nvSpPr>
        <p:spPr>
          <a:xfrm>
            <a:off x="1878573" y="6625379"/>
            <a:ext cx="5369795" cy="131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Semoga informasi yang telah disampaikan bermanfaat bagi kita semua.</a:t>
            </a:r>
            <a:endParaRPr/>
          </a:p>
        </p:txBody>
      </p:sp>
      <p:grpSp>
        <p:nvGrpSpPr>
          <p:cNvPr id="665" name="Google Shape;665;p15"/>
          <p:cNvGrpSpPr/>
          <p:nvPr/>
        </p:nvGrpSpPr>
        <p:grpSpPr>
          <a:xfrm>
            <a:off x="1878573" y="-414094"/>
            <a:ext cx="7589876" cy="688186"/>
            <a:chOff x="0" y="-57150"/>
            <a:chExt cx="1998980" cy="181251"/>
          </a:xfrm>
        </p:grpSpPr>
        <p:sp>
          <p:nvSpPr>
            <p:cNvPr id="666" name="Google Shape;666;p15"/>
            <p:cNvSpPr/>
            <p:nvPr/>
          </p:nvSpPr>
          <p:spPr>
            <a:xfrm>
              <a:off x="0" y="0"/>
              <a:ext cx="1998980" cy="124101"/>
            </a:xfrm>
            <a:custGeom>
              <a:avLst/>
              <a:gdLst/>
              <a:ahLst/>
              <a:cxnLst/>
              <a:rect l="l" t="t" r="r" b="b"/>
              <a:pathLst>
                <a:path w="1998980" h="124101" extrusionOk="0">
                  <a:moveTo>
                    <a:pt x="0" y="0"/>
                  </a:moveTo>
                  <a:lnTo>
                    <a:pt x="1998980" y="0"/>
                  </a:lnTo>
                  <a:lnTo>
                    <a:pt x="1998980" y="124101"/>
                  </a:lnTo>
                  <a:lnTo>
                    <a:pt x="0" y="124101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667" name="Google Shape;667;p15"/>
            <p:cNvSpPr txBox="1"/>
            <p:nvPr/>
          </p:nvSpPr>
          <p:spPr>
            <a:xfrm>
              <a:off x="0" y="-57150"/>
              <a:ext cx="1998980" cy="181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8" name="Google Shape;668;p15"/>
          <p:cNvGrpSpPr/>
          <p:nvPr/>
        </p:nvGrpSpPr>
        <p:grpSpPr>
          <a:xfrm>
            <a:off x="1603384" y="8171158"/>
            <a:ext cx="5644985" cy="1221616"/>
            <a:chOff x="0" y="0"/>
            <a:chExt cx="7526646" cy="1628821"/>
          </a:xfrm>
        </p:grpSpPr>
        <p:sp>
          <p:nvSpPr>
            <p:cNvPr id="669" name="Google Shape;669;p15"/>
            <p:cNvSpPr/>
            <p:nvPr/>
          </p:nvSpPr>
          <p:spPr>
            <a:xfrm>
              <a:off x="0" y="98481"/>
              <a:ext cx="1338075" cy="1355393"/>
            </a:xfrm>
            <a:custGeom>
              <a:avLst/>
              <a:gdLst/>
              <a:ahLst/>
              <a:cxnLst/>
              <a:rect l="l" t="t" r="r" b="b"/>
              <a:pathLst>
                <a:path w="1338075" h="1355393" extrusionOk="0">
                  <a:moveTo>
                    <a:pt x="0" y="0"/>
                  </a:moveTo>
                  <a:lnTo>
                    <a:pt x="1338075" y="0"/>
                  </a:lnTo>
                  <a:lnTo>
                    <a:pt x="1338075" y="1355393"/>
                  </a:lnTo>
                  <a:lnTo>
                    <a:pt x="0" y="13553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70" name="Google Shape;670;p15"/>
            <p:cNvSpPr/>
            <p:nvPr/>
          </p:nvSpPr>
          <p:spPr>
            <a:xfrm>
              <a:off x="1566252" y="98481"/>
              <a:ext cx="1476010" cy="1355393"/>
            </a:xfrm>
            <a:custGeom>
              <a:avLst/>
              <a:gdLst/>
              <a:ahLst/>
              <a:cxnLst/>
              <a:rect l="l" t="t" r="r" b="b"/>
              <a:pathLst>
                <a:path w="1476010" h="1355393" extrusionOk="0">
                  <a:moveTo>
                    <a:pt x="0" y="0"/>
                  </a:moveTo>
                  <a:lnTo>
                    <a:pt x="1476010" y="0"/>
                  </a:lnTo>
                  <a:lnTo>
                    <a:pt x="1476010" y="1355393"/>
                  </a:lnTo>
                  <a:lnTo>
                    <a:pt x="0" y="13553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71" name="Google Shape;671;p15"/>
            <p:cNvSpPr/>
            <p:nvPr/>
          </p:nvSpPr>
          <p:spPr>
            <a:xfrm>
              <a:off x="3165858" y="0"/>
              <a:ext cx="1691853" cy="1628821"/>
            </a:xfrm>
            <a:custGeom>
              <a:avLst/>
              <a:gdLst/>
              <a:ahLst/>
              <a:cxnLst/>
              <a:rect l="l" t="t" r="r" b="b"/>
              <a:pathLst>
                <a:path w="1691853" h="1628821" extrusionOk="0">
                  <a:moveTo>
                    <a:pt x="0" y="0"/>
                  </a:moveTo>
                  <a:lnTo>
                    <a:pt x="1691853" y="0"/>
                  </a:lnTo>
                  <a:lnTo>
                    <a:pt x="1691853" y="1628821"/>
                  </a:lnTo>
                  <a:lnTo>
                    <a:pt x="0" y="16288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72" name="Google Shape;672;p15"/>
            <p:cNvSpPr/>
            <p:nvPr/>
          </p:nvSpPr>
          <p:spPr>
            <a:xfrm>
              <a:off x="4981307" y="98481"/>
              <a:ext cx="2545339" cy="1355393"/>
            </a:xfrm>
            <a:custGeom>
              <a:avLst/>
              <a:gdLst/>
              <a:ahLst/>
              <a:cxnLst/>
              <a:rect l="l" t="t" r="r" b="b"/>
              <a:pathLst>
                <a:path w="2545339" h="1355393" extrusionOk="0">
                  <a:moveTo>
                    <a:pt x="0" y="0"/>
                  </a:moveTo>
                  <a:lnTo>
                    <a:pt x="2545338" y="0"/>
                  </a:lnTo>
                  <a:lnTo>
                    <a:pt x="2545338" y="1355393"/>
                  </a:lnTo>
                  <a:lnTo>
                    <a:pt x="0" y="13553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131" name="Google Shape;131;p2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132" name="Google Shape;132;p2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2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134" name="Google Shape;134;p2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135" name="Google Shape;135;p2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2"/>
          <p:cNvGrpSpPr/>
          <p:nvPr/>
        </p:nvGrpSpPr>
        <p:grpSpPr>
          <a:xfrm>
            <a:off x="17259300" y="7941796"/>
            <a:ext cx="1028700" cy="462124"/>
            <a:chOff x="0" y="-57150"/>
            <a:chExt cx="270933" cy="121712"/>
          </a:xfrm>
        </p:grpSpPr>
        <p:sp>
          <p:nvSpPr>
            <p:cNvPr id="137" name="Google Shape;137;p2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138" name="Google Shape;138;p2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2"/>
          <p:cNvSpPr txBox="1"/>
          <p:nvPr/>
        </p:nvSpPr>
        <p:spPr>
          <a:xfrm>
            <a:off x="17345025" y="8649994"/>
            <a:ext cx="857250" cy="4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grpSp>
        <p:nvGrpSpPr>
          <p:cNvPr id="140" name="Google Shape;140;p2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141" name="Google Shape;141;p2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142" name="Google Shape;142;p2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2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144" name="Google Shape;144;p2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145" name="Google Shape;145;p2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2"/>
          <p:cNvSpPr txBox="1"/>
          <p:nvPr/>
        </p:nvSpPr>
        <p:spPr>
          <a:xfrm>
            <a:off x="1320288" y="2139734"/>
            <a:ext cx="6346014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0" i="0" u="none" strike="noStrike" cap="none">
                <a:solidFill>
                  <a:srgbClr val="5271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Tujuan Pembelajaran</a:t>
            </a:r>
            <a:endParaRPr sz="5100" b="0" i="0" u="none" strike="noStrike" cap="none">
              <a:solidFill>
                <a:srgbClr val="5271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762002" y="4367761"/>
            <a:ext cx="7462586" cy="51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Mengetahui Konsep Produk</a:t>
            </a:r>
            <a:endParaRPr sz="3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8" name="Google Shape;148;p2"/>
          <p:cNvGrpSpPr/>
          <p:nvPr/>
        </p:nvGrpSpPr>
        <p:grpSpPr>
          <a:xfrm>
            <a:off x="9285425" y="2314861"/>
            <a:ext cx="270481" cy="5440286"/>
            <a:chOff x="0" y="-57150"/>
            <a:chExt cx="71238" cy="1432833"/>
          </a:xfrm>
        </p:grpSpPr>
        <p:sp>
          <p:nvSpPr>
            <p:cNvPr id="149" name="Google Shape;149;p2"/>
            <p:cNvSpPr/>
            <p:nvPr/>
          </p:nvSpPr>
          <p:spPr>
            <a:xfrm>
              <a:off x="0" y="0"/>
              <a:ext cx="71238" cy="1375683"/>
            </a:xfrm>
            <a:custGeom>
              <a:avLst/>
              <a:gdLst/>
              <a:ahLst/>
              <a:cxnLst/>
              <a:rect l="l" t="t" r="r" b="b"/>
              <a:pathLst>
                <a:path w="71238" h="1375683" extrusionOk="0">
                  <a:moveTo>
                    <a:pt x="0" y="0"/>
                  </a:moveTo>
                  <a:lnTo>
                    <a:pt x="71238" y="0"/>
                  </a:lnTo>
                  <a:lnTo>
                    <a:pt x="71238" y="1375683"/>
                  </a:lnTo>
                  <a:lnTo>
                    <a:pt x="0" y="1375683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150" name="Google Shape;150;p2"/>
            <p:cNvSpPr txBox="1"/>
            <p:nvPr/>
          </p:nvSpPr>
          <p:spPr>
            <a:xfrm>
              <a:off x="0" y="-57150"/>
              <a:ext cx="71238" cy="14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2"/>
          <p:cNvPicPr preferRelativeResize="0"/>
          <p:nvPr/>
        </p:nvPicPr>
        <p:blipFill rotWithShape="1">
          <a:blip r:embed="rId3">
            <a:alphaModFix/>
          </a:blip>
          <a:srcRect l="11460" t="3829" r="30332" b="12963"/>
          <a:stretch/>
        </p:blipFill>
        <p:spPr>
          <a:xfrm>
            <a:off x="9420665" y="1883079"/>
            <a:ext cx="7838635" cy="840392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 txBox="1"/>
          <p:nvPr/>
        </p:nvSpPr>
        <p:spPr>
          <a:xfrm>
            <a:off x="721746" y="6343977"/>
            <a:ext cx="8523424" cy="105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Mengetahui dan memahami Merancang Konsep Layanan</a:t>
            </a:r>
            <a:endParaRPr sz="3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762002" y="5022625"/>
            <a:ext cx="8381998" cy="105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Mengetahui dan memahami Siklus Produk</a:t>
            </a:r>
            <a:endParaRPr sz="3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2"/>
          <p:cNvSpPr txBox="1"/>
          <p:nvPr/>
        </p:nvSpPr>
        <p:spPr>
          <a:xfrm>
            <a:off x="762002" y="7647714"/>
            <a:ext cx="8342342" cy="105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Mengetahui dan memahami Pengembangan Layanan Baru</a:t>
            </a:r>
            <a:endParaRPr sz="3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721746" y="8858801"/>
            <a:ext cx="8105334" cy="105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Mengetahui dan memahami Strategi Masuk Pasar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3"/>
          <p:cNvCxnSpPr/>
          <p:nvPr/>
        </p:nvCxnSpPr>
        <p:spPr>
          <a:xfrm rot="10800000">
            <a:off x="1047750" y="632396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3"/>
          <p:cNvCxnSpPr/>
          <p:nvPr/>
        </p:nvCxnSpPr>
        <p:spPr>
          <a:xfrm rot="10800000">
            <a:off x="1047750" y="102870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2" name="Google Shape;162;p3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163" name="Google Shape;163;p3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164" name="Google Shape;164;p3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3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166" name="Google Shape;166;p3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167" name="Google Shape;167;p3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17259300" y="7941796"/>
            <a:ext cx="1028700" cy="462124"/>
            <a:chOff x="0" y="-57150"/>
            <a:chExt cx="270933" cy="121712"/>
          </a:xfrm>
        </p:grpSpPr>
        <p:sp>
          <p:nvSpPr>
            <p:cNvPr id="169" name="Google Shape;169;p3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170" name="Google Shape;170;p3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172" name="Google Shape;172;p3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173" name="Google Shape;173;p3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3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175" name="Google Shape;175;p3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176" name="Google Shape;176;p3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3"/>
          <p:cNvGrpSpPr/>
          <p:nvPr/>
        </p:nvGrpSpPr>
        <p:grpSpPr>
          <a:xfrm>
            <a:off x="542030" y="2400858"/>
            <a:ext cx="270481" cy="5440286"/>
            <a:chOff x="0" y="-57150"/>
            <a:chExt cx="71238" cy="1432833"/>
          </a:xfrm>
        </p:grpSpPr>
        <p:sp>
          <p:nvSpPr>
            <p:cNvPr id="178" name="Google Shape;178;p3"/>
            <p:cNvSpPr/>
            <p:nvPr/>
          </p:nvSpPr>
          <p:spPr>
            <a:xfrm>
              <a:off x="0" y="0"/>
              <a:ext cx="71238" cy="1375683"/>
            </a:xfrm>
            <a:custGeom>
              <a:avLst/>
              <a:gdLst/>
              <a:ahLst/>
              <a:cxnLst/>
              <a:rect l="l" t="t" r="r" b="b"/>
              <a:pathLst>
                <a:path w="71238" h="1375683" extrusionOk="0">
                  <a:moveTo>
                    <a:pt x="0" y="0"/>
                  </a:moveTo>
                  <a:lnTo>
                    <a:pt x="71238" y="0"/>
                  </a:lnTo>
                  <a:lnTo>
                    <a:pt x="71238" y="1375683"/>
                  </a:lnTo>
                  <a:lnTo>
                    <a:pt x="0" y="1375683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179" name="Google Shape;179;p3"/>
            <p:cNvSpPr txBox="1"/>
            <p:nvPr/>
          </p:nvSpPr>
          <p:spPr>
            <a:xfrm>
              <a:off x="0" y="-57150"/>
              <a:ext cx="71238" cy="14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3"/>
          <p:cNvSpPr/>
          <p:nvPr/>
        </p:nvSpPr>
        <p:spPr>
          <a:xfrm>
            <a:off x="1285875" y="1028700"/>
            <a:ext cx="12025466" cy="8661604"/>
          </a:xfrm>
          <a:custGeom>
            <a:avLst/>
            <a:gdLst/>
            <a:ahLst/>
            <a:cxnLst/>
            <a:rect l="l" t="t" r="r" b="b"/>
            <a:pathLst>
              <a:path w="12025466" h="8661604" extrusionOk="0">
                <a:moveTo>
                  <a:pt x="0" y="0"/>
                </a:moveTo>
                <a:lnTo>
                  <a:pt x="12025466" y="0"/>
                </a:lnTo>
                <a:lnTo>
                  <a:pt x="12025466" y="8661604"/>
                </a:lnTo>
                <a:lnTo>
                  <a:pt x="0" y="8661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1" name="Google Shape;181;p3"/>
          <p:cNvSpPr txBox="1"/>
          <p:nvPr/>
        </p:nvSpPr>
        <p:spPr>
          <a:xfrm>
            <a:off x="17345025" y="8649994"/>
            <a:ext cx="857250" cy="4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182" name="Google Shape;182;p3"/>
          <p:cNvSpPr txBox="1"/>
          <p:nvPr/>
        </p:nvSpPr>
        <p:spPr>
          <a:xfrm>
            <a:off x="11366553" y="2067565"/>
            <a:ext cx="5978472" cy="189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5271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KONSEP PRODUK</a:t>
            </a:r>
            <a:endParaRPr/>
          </a:p>
        </p:txBody>
      </p:sp>
      <p:cxnSp>
        <p:nvCxnSpPr>
          <p:cNvPr id="183" name="Google Shape;183;p3"/>
          <p:cNvCxnSpPr/>
          <p:nvPr/>
        </p:nvCxnSpPr>
        <p:spPr>
          <a:xfrm>
            <a:off x="11366553" y="4060853"/>
            <a:ext cx="6346014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Google Shape;188;p4"/>
          <p:cNvCxnSpPr/>
          <p:nvPr/>
        </p:nvCxnSpPr>
        <p:spPr>
          <a:xfrm rot="10800000">
            <a:off x="1047750" y="632396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4"/>
          <p:cNvCxnSpPr/>
          <p:nvPr/>
        </p:nvCxnSpPr>
        <p:spPr>
          <a:xfrm rot="10800000">
            <a:off x="1047750" y="102870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0" name="Google Shape;190;p4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191" name="Google Shape;191;p4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192" name="Google Shape;192;p4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4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194" name="Google Shape;194;p4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195" name="Google Shape;195;p4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17259300" y="7941796"/>
            <a:ext cx="1028700" cy="462124"/>
            <a:chOff x="0" y="-57150"/>
            <a:chExt cx="270933" cy="121712"/>
          </a:xfrm>
        </p:grpSpPr>
        <p:sp>
          <p:nvSpPr>
            <p:cNvPr id="197" name="Google Shape;197;p4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198" name="Google Shape;198;p4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200" name="Google Shape;200;p4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201" name="Google Shape;201;p4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203" name="Google Shape;203;p4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204" name="Google Shape;204;p4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11032923" y="1885829"/>
            <a:ext cx="270481" cy="5440286"/>
            <a:chOff x="0" y="-57150"/>
            <a:chExt cx="71238" cy="1432833"/>
          </a:xfrm>
        </p:grpSpPr>
        <p:sp>
          <p:nvSpPr>
            <p:cNvPr id="206" name="Google Shape;206;p4"/>
            <p:cNvSpPr/>
            <p:nvPr/>
          </p:nvSpPr>
          <p:spPr>
            <a:xfrm>
              <a:off x="0" y="0"/>
              <a:ext cx="71238" cy="1375683"/>
            </a:xfrm>
            <a:custGeom>
              <a:avLst/>
              <a:gdLst/>
              <a:ahLst/>
              <a:cxnLst/>
              <a:rect l="l" t="t" r="r" b="b"/>
              <a:pathLst>
                <a:path w="71238" h="1375683" extrusionOk="0">
                  <a:moveTo>
                    <a:pt x="0" y="0"/>
                  </a:moveTo>
                  <a:lnTo>
                    <a:pt x="71238" y="0"/>
                  </a:lnTo>
                  <a:lnTo>
                    <a:pt x="71238" y="1375683"/>
                  </a:lnTo>
                  <a:lnTo>
                    <a:pt x="0" y="1375683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207" name="Google Shape;207;p4"/>
            <p:cNvSpPr txBox="1"/>
            <p:nvPr/>
          </p:nvSpPr>
          <p:spPr>
            <a:xfrm>
              <a:off x="0" y="-57150"/>
              <a:ext cx="71238" cy="14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8" name="Google Shape;208;p4"/>
          <p:cNvPicPr preferRelativeResize="0"/>
          <p:nvPr/>
        </p:nvPicPr>
        <p:blipFill rotWithShape="1">
          <a:blip r:embed="rId3">
            <a:alphaModFix/>
          </a:blip>
          <a:srcRect l="50020" t="8830" b="26896"/>
          <a:stretch/>
        </p:blipFill>
        <p:spPr>
          <a:xfrm>
            <a:off x="11168163" y="1664438"/>
            <a:ext cx="7119837" cy="61000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4"/>
          <p:cNvCxnSpPr/>
          <p:nvPr/>
        </p:nvCxnSpPr>
        <p:spPr>
          <a:xfrm>
            <a:off x="1745223" y="3188184"/>
            <a:ext cx="873714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4"/>
          <p:cNvCxnSpPr/>
          <p:nvPr/>
        </p:nvCxnSpPr>
        <p:spPr>
          <a:xfrm>
            <a:off x="11168163" y="8860219"/>
            <a:ext cx="5553086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1" name="Google Shape;211;p4"/>
          <p:cNvGrpSpPr/>
          <p:nvPr/>
        </p:nvGrpSpPr>
        <p:grpSpPr>
          <a:xfrm>
            <a:off x="1745223" y="5752346"/>
            <a:ext cx="334741" cy="551733"/>
            <a:chOff x="0" y="-57150"/>
            <a:chExt cx="88162" cy="145312"/>
          </a:xfrm>
        </p:grpSpPr>
        <p:sp>
          <p:nvSpPr>
            <p:cNvPr id="212" name="Google Shape;212;p4"/>
            <p:cNvSpPr/>
            <p:nvPr/>
          </p:nvSpPr>
          <p:spPr>
            <a:xfrm>
              <a:off x="0" y="0"/>
              <a:ext cx="88162" cy="88162"/>
            </a:xfrm>
            <a:custGeom>
              <a:avLst/>
              <a:gdLst/>
              <a:ahLst/>
              <a:cxnLst/>
              <a:rect l="l" t="t" r="r" b="b"/>
              <a:pathLst>
                <a:path w="88162" h="88162" extrusionOk="0">
                  <a:moveTo>
                    <a:pt x="0" y="0"/>
                  </a:moveTo>
                  <a:lnTo>
                    <a:pt x="88162" y="0"/>
                  </a:lnTo>
                  <a:lnTo>
                    <a:pt x="88162" y="88162"/>
                  </a:lnTo>
                  <a:lnTo>
                    <a:pt x="0" y="8816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213" name="Google Shape;213;p4"/>
            <p:cNvSpPr txBox="1"/>
            <p:nvPr/>
          </p:nvSpPr>
          <p:spPr>
            <a:xfrm>
              <a:off x="0" y="-57150"/>
              <a:ext cx="88162" cy="145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4"/>
          <p:cNvSpPr txBox="1"/>
          <p:nvPr/>
        </p:nvSpPr>
        <p:spPr>
          <a:xfrm>
            <a:off x="17345025" y="8649994"/>
            <a:ext cx="857250" cy="4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215" name="Google Shape;215;p4"/>
          <p:cNvSpPr txBox="1"/>
          <p:nvPr/>
        </p:nvSpPr>
        <p:spPr>
          <a:xfrm>
            <a:off x="1745223" y="1951886"/>
            <a:ext cx="8089929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5271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PRODUK JASA</a:t>
            </a:r>
            <a:endParaRPr/>
          </a:p>
        </p:txBody>
      </p:sp>
      <p:sp>
        <p:nvSpPr>
          <p:cNvPr id="216" name="Google Shape;216;p4"/>
          <p:cNvSpPr txBox="1"/>
          <p:nvPr/>
        </p:nvSpPr>
        <p:spPr>
          <a:xfrm>
            <a:off x="1745223" y="3737264"/>
            <a:ext cx="8737140" cy="1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Produk layanan terdiri dari semua elemen kinerja layanan, baik yang nyata (Tangible) maupun tidak berwujud (Intangible), yang menciptakan nilai bagi pelanggan.</a:t>
            </a:r>
            <a:endParaRPr/>
          </a:p>
        </p:txBody>
      </p:sp>
      <p:sp>
        <p:nvSpPr>
          <p:cNvPr id="217" name="Google Shape;217;p4"/>
          <p:cNvSpPr txBox="1"/>
          <p:nvPr/>
        </p:nvSpPr>
        <p:spPr>
          <a:xfrm>
            <a:off x="2317406" y="5882784"/>
            <a:ext cx="816495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Produk Inti: komponen utama yang memasok pokok, manfaat pemecahan masalah yang dicari pelanggan</a:t>
            </a:r>
            <a:endParaRPr/>
          </a:p>
        </p:txBody>
      </p:sp>
      <p:grpSp>
        <p:nvGrpSpPr>
          <p:cNvPr id="218" name="Google Shape;218;p4"/>
          <p:cNvGrpSpPr/>
          <p:nvPr/>
        </p:nvGrpSpPr>
        <p:grpSpPr>
          <a:xfrm>
            <a:off x="1745223" y="7119458"/>
            <a:ext cx="334741" cy="551733"/>
            <a:chOff x="0" y="-57150"/>
            <a:chExt cx="88162" cy="145312"/>
          </a:xfrm>
        </p:grpSpPr>
        <p:sp>
          <p:nvSpPr>
            <p:cNvPr id="219" name="Google Shape;219;p4"/>
            <p:cNvSpPr/>
            <p:nvPr/>
          </p:nvSpPr>
          <p:spPr>
            <a:xfrm>
              <a:off x="0" y="0"/>
              <a:ext cx="88162" cy="88162"/>
            </a:xfrm>
            <a:custGeom>
              <a:avLst/>
              <a:gdLst/>
              <a:ahLst/>
              <a:cxnLst/>
              <a:rect l="l" t="t" r="r" b="b"/>
              <a:pathLst>
                <a:path w="88162" h="88162" extrusionOk="0">
                  <a:moveTo>
                    <a:pt x="0" y="0"/>
                  </a:moveTo>
                  <a:lnTo>
                    <a:pt x="88162" y="0"/>
                  </a:lnTo>
                  <a:lnTo>
                    <a:pt x="88162" y="88162"/>
                  </a:lnTo>
                  <a:lnTo>
                    <a:pt x="0" y="8816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220" name="Google Shape;220;p4"/>
            <p:cNvSpPr txBox="1"/>
            <p:nvPr/>
          </p:nvSpPr>
          <p:spPr>
            <a:xfrm>
              <a:off x="0" y="-57150"/>
              <a:ext cx="88162" cy="145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4"/>
          <p:cNvSpPr txBox="1"/>
          <p:nvPr/>
        </p:nvSpPr>
        <p:spPr>
          <a:xfrm>
            <a:off x="2317406" y="7249895"/>
            <a:ext cx="816495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Layanan Tambahan: menambah produk inti, memfasilitasi penggunaannya dan meningkatkan nilai dan daya tariknya</a:t>
            </a:r>
            <a:endParaRPr/>
          </a:p>
        </p:txBody>
      </p:sp>
      <p:grpSp>
        <p:nvGrpSpPr>
          <p:cNvPr id="222" name="Google Shape;222;p4"/>
          <p:cNvGrpSpPr/>
          <p:nvPr/>
        </p:nvGrpSpPr>
        <p:grpSpPr>
          <a:xfrm>
            <a:off x="1745223" y="8486570"/>
            <a:ext cx="334741" cy="551733"/>
            <a:chOff x="0" y="-57150"/>
            <a:chExt cx="88162" cy="145312"/>
          </a:xfrm>
        </p:grpSpPr>
        <p:sp>
          <p:nvSpPr>
            <p:cNvPr id="223" name="Google Shape;223;p4"/>
            <p:cNvSpPr/>
            <p:nvPr/>
          </p:nvSpPr>
          <p:spPr>
            <a:xfrm>
              <a:off x="0" y="0"/>
              <a:ext cx="88162" cy="88162"/>
            </a:xfrm>
            <a:custGeom>
              <a:avLst/>
              <a:gdLst/>
              <a:ahLst/>
              <a:cxnLst/>
              <a:rect l="l" t="t" r="r" b="b"/>
              <a:pathLst>
                <a:path w="88162" h="88162" extrusionOk="0">
                  <a:moveTo>
                    <a:pt x="0" y="0"/>
                  </a:moveTo>
                  <a:lnTo>
                    <a:pt x="88162" y="0"/>
                  </a:lnTo>
                  <a:lnTo>
                    <a:pt x="88162" y="88162"/>
                  </a:lnTo>
                  <a:lnTo>
                    <a:pt x="0" y="8816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224" name="Google Shape;224;p4"/>
            <p:cNvSpPr txBox="1"/>
            <p:nvPr/>
          </p:nvSpPr>
          <p:spPr>
            <a:xfrm>
              <a:off x="0" y="-57150"/>
              <a:ext cx="88162" cy="145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4"/>
          <p:cNvSpPr txBox="1"/>
          <p:nvPr/>
        </p:nvSpPr>
        <p:spPr>
          <a:xfrm>
            <a:off x="2317406" y="8617007"/>
            <a:ext cx="816495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Proses Penghantaran: digunakan untuk mengirimkan produk inti dan setiap layanan tambahan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5"/>
          <p:cNvCxnSpPr/>
          <p:nvPr/>
        </p:nvCxnSpPr>
        <p:spPr>
          <a:xfrm rot="10800000">
            <a:off x="1047750" y="632396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1" name="Google Shape;231;p5"/>
          <p:cNvCxnSpPr/>
          <p:nvPr/>
        </p:nvCxnSpPr>
        <p:spPr>
          <a:xfrm rot="10800000">
            <a:off x="1047750" y="102870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32" name="Google Shape;232;p5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233" name="Google Shape;233;p5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234" name="Google Shape;234;p5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5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236" name="Google Shape;236;p5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237" name="Google Shape;237;p5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5"/>
          <p:cNvGrpSpPr/>
          <p:nvPr/>
        </p:nvGrpSpPr>
        <p:grpSpPr>
          <a:xfrm>
            <a:off x="17173575" y="7819646"/>
            <a:ext cx="1028700" cy="462124"/>
            <a:chOff x="0" y="-57150"/>
            <a:chExt cx="270933" cy="121712"/>
          </a:xfrm>
        </p:grpSpPr>
        <p:sp>
          <p:nvSpPr>
            <p:cNvPr id="239" name="Google Shape;239;p5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240" name="Google Shape;240;p5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5"/>
          <p:cNvSpPr txBox="1"/>
          <p:nvPr/>
        </p:nvSpPr>
        <p:spPr>
          <a:xfrm>
            <a:off x="17345025" y="8649994"/>
            <a:ext cx="857250" cy="4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243" name="Google Shape;243;p5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244" name="Google Shape;244;p5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246" name="Google Shape;246;p5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247" name="Google Shape;247;p5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8" name="Google Shape;248;p5"/>
          <p:cNvCxnSpPr/>
          <p:nvPr/>
        </p:nvCxnSpPr>
        <p:spPr>
          <a:xfrm>
            <a:off x="9144000" y="3141486"/>
            <a:ext cx="6346014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9" name="Google Shape;249;p5"/>
          <p:cNvSpPr txBox="1"/>
          <p:nvPr/>
        </p:nvSpPr>
        <p:spPr>
          <a:xfrm>
            <a:off x="9265504" y="235194"/>
            <a:ext cx="7289233" cy="280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5271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FAKTOR PENGEMBANGAN PRODUK</a:t>
            </a:r>
            <a:endParaRPr/>
          </a:p>
        </p:txBody>
      </p:sp>
      <p:grpSp>
        <p:nvGrpSpPr>
          <p:cNvPr id="250" name="Google Shape;250;p5"/>
          <p:cNvGrpSpPr/>
          <p:nvPr/>
        </p:nvGrpSpPr>
        <p:grpSpPr>
          <a:xfrm>
            <a:off x="2703240" y="801208"/>
            <a:ext cx="5447914" cy="506818"/>
            <a:chOff x="0" y="-57150"/>
            <a:chExt cx="1434842" cy="133482"/>
          </a:xfrm>
        </p:grpSpPr>
        <p:sp>
          <p:nvSpPr>
            <p:cNvPr id="251" name="Google Shape;251;p5"/>
            <p:cNvSpPr/>
            <p:nvPr/>
          </p:nvSpPr>
          <p:spPr>
            <a:xfrm>
              <a:off x="0" y="0"/>
              <a:ext cx="1434842" cy="76332"/>
            </a:xfrm>
            <a:custGeom>
              <a:avLst/>
              <a:gdLst/>
              <a:ahLst/>
              <a:cxnLst/>
              <a:rect l="l" t="t" r="r" b="b"/>
              <a:pathLst>
                <a:path w="1434842" h="76332" extrusionOk="0">
                  <a:moveTo>
                    <a:pt x="0" y="0"/>
                  </a:moveTo>
                  <a:lnTo>
                    <a:pt x="1434842" y="0"/>
                  </a:lnTo>
                  <a:lnTo>
                    <a:pt x="1434842" y="76332"/>
                  </a:lnTo>
                  <a:lnTo>
                    <a:pt x="0" y="763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252" name="Google Shape;252;p5"/>
            <p:cNvSpPr txBox="1"/>
            <p:nvPr/>
          </p:nvSpPr>
          <p:spPr>
            <a:xfrm>
              <a:off x="0" y="-57150"/>
              <a:ext cx="1434842" cy="13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5"/>
          <p:cNvGrpSpPr/>
          <p:nvPr/>
        </p:nvGrpSpPr>
        <p:grpSpPr>
          <a:xfrm>
            <a:off x="2703240" y="5513522"/>
            <a:ext cx="5447914" cy="506818"/>
            <a:chOff x="0" y="-57150"/>
            <a:chExt cx="1434842" cy="133482"/>
          </a:xfrm>
        </p:grpSpPr>
        <p:sp>
          <p:nvSpPr>
            <p:cNvPr id="254" name="Google Shape;254;p5"/>
            <p:cNvSpPr/>
            <p:nvPr/>
          </p:nvSpPr>
          <p:spPr>
            <a:xfrm>
              <a:off x="0" y="0"/>
              <a:ext cx="1434842" cy="76332"/>
            </a:xfrm>
            <a:custGeom>
              <a:avLst/>
              <a:gdLst/>
              <a:ahLst/>
              <a:cxnLst/>
              <a:rect l="l" t="t" r="r" b="b"/>
              <a:pathLst>
                <a:path w="1434842" h="76332" extrusionOk="0">
                  <a:moveTo>
                    <a:pt x="0" y="0"/>
                  </a:moveTo>
                  <a:lnTo>
                    <a:pt x="1434842" y="0"/>
                  </a:lnTo>
                  <a:lnTo>
                    <a:pt x="1434842" y="76332"/>
                  </a:lnTo>
                  <a:lnTo>
                    <a:pt x="0" y="763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255" name="Google Shape;255;p5"/>
            <p:cNvSpPr txBox="1"/>
            <p:nvPr/>
          </p:nvSpPr>
          <p:spPr>
            <a:xfrm>
              <a:off x="0" y="-57150"/>
              <a:ext cx="1434842" cy="13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6" name="Google Shape;256;p5"/>
          <p:cNvPicPr preferRelativeResize="0"/>
          <p:nvPr/>
        </p:nvPicPr>
        <p:blipFill rotWithShape="1">
          <a:blip r:embed="rId3">
            <a:alphaModFix/>
          </a:blip>
          <a:srcRect l="21637" t="23750" r="17001" b="19381"/>
          <a:stretch/>
        </p:blipFill>
        <p:spPr>
          <a:xfrm>
            <a:off x="1878573" y="1163114"/>
            <a:ext cx="7097247" cy="439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"/>
          <p:cNvPicPr preferRelativeResize="0"/>
          <p:nvPr/>
        </p:nvPicPr>
        <p:blipFill rotWithShape="1">
          <a:blip r:embed="rId4">
            <a:alphaModFix/>
          </a:blip>
          <a:srcRect l="6989" t="7855" r="2667" b="14796"/>
          <a:stretch/>
        </p:blipFill>
        <p:spPr>
          <a:xfrm>
            <a:off x="1878573" y="5875428"/>
            <a:ext cx="7097247" cy="4055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5"/>
          <p:cNvGrpSpPr/>
          <p:nvPr/>
        </p:nvGrpSpPr>
        <p:grpSpPr>
          <a:xfrm>
            <a:off x="9265504" y="3092075"/>
            <a:ext cx="1042373" cy="910614"/>
            <a:chOff x="0" y="-38100"/>
            <a:chExt cx="274534" cy="239832"/>
          </a:xfrm>
        </p:grpSpPr>
        <p:sp>
          <p:nvSpPr>
            <p:cNvPr id="259" name="Google Shape;259;p5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260" name="Google Shape;260;p5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5"/>
          <p:cNvGrpSpPr/>
          <p:nvPr/>
        </p:nvGrpSpPr>
        <p:grpSpPr>
          <a:xfrm>
            <a:off x="9265504" y="4086628"/>
            <a:ext cx="1042373" cy="910614"/>
            <a:chOff x="0" y="-38100"/>
            <a:chExt cx="274534" cy="239832"/>
          </a:xfrm>
        </p:grpSpPr>
        <p:sp>
          <p:nvSpPr>
            <p:cNvPr id="262" name="Google Shape;262;p5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263" name="Google Shape;263;p5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5"/>
          <p:cNvSpPr txBox="1"/>
          <p:nvPr/>
        </p:nvSpPr>
        <p:spPr>
          <a:xfrm>
            <a:off x="9430856" y="3365713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265" name="Google Shape;265;p5"/>
          <p:cNvSpPr txBox="1"/>
          <p:nvPr/>
        </p:nvSpPr>
        <p:spPr>
          <a:xfrm>
            <a:off x="9430856" y="4360266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266" name="Google Shape;266;p5"/>
          <p:cNvSpPr txBox="1"/>
          <p:nvPr/>
        </p:nvSpPr>
        <p:spPr>
          <a:xfrm>
            <a:off x="10982072" y="3365713"/>
            <a:ext cx="5396469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Perubahan selera konsumen</a:t>
            </a:r>
            <a:endParaRPr/>
          </a:p>
        </p:txBody>
      </p:sp>
      <p:sp>
        <p:nvSpPr>
          <p:cNvPr id="267" name="Google Shape;267;p5"/>
          <p:cNvSpPr txBox="1"/>
          <p:nvPr/>
        </p:nvSpPr>
        <p:spPr>
          <a:xfrm>
            <a:off x="10982072" y="4360340"/>
            <a:ext cx="5396469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Efisiensi</a:t>
            </a:r>
            <a:endParaRPr/>
          </a:p>
        </p:txBody>
      </p:sp>
      <p:grpSp>
        <p:nvGrpSpPr>
          <p:cNvPr id="268" name="Google Shape;268;p5"/>
          <p:cNvGrpSpPr/>
          <p:nvPr/>
        </p:nvGrpSpPr>
        <p:grpSpPr>
          <a:xfrm>
            <a:off x="9265504" y="5081181"/>
            <a:ext cx="1042373" cy="910614"/>
            <a:chOff x="0" y="-38100"/>
            <a:chExt cx="274534" cy="239832"/>
          </a:xfrm>
        </p:grpSpPr>
        <p:sp>
          <p:nvSpPr>
            <p:cNvPr id="269" name="Google Shape;269;p5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270" name="Google Shape;270;p5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5"/>
          <p:cNvGrpSpPr/>
          <p:nvPr/>
        </p:nvGrpSpPr>
        <p:grpSpPr>
          <a:xfrm>
            <a:off x="9265504" y="6075734"/>
            <a:ext cx="1042373" cy="910614"/>
            <a:chOff x="0" y="-38100"/>
            <a:chExt cx="274534" cy="239832"/>
          </a:xfrm>
        </p:grpSpPr>
        <p:sp>
          <p:nvSpPr>
            <p:cNvPr id="272" name="Google Shape;272;p5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273" name="Google Shape;273;p5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5"/>
          <p:cNvSpPr txBox="1"/>
          <p:nvPr/>
        </p:nvSpPr>
        <p:spPr>
          <a:xfrm>
            <a:off x="9430856" y="5354818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275" name="Google Shape;275;p5"/>
          <p:cNvSpPr txBox="1"/>
          <p:nvPr/>
        </p:nvSpPr>
        <p:spPr>
          <a:xfrm>
            <a:off x="9430856" y="6349371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276" name="Google Shape;276;p5"/>
          <p:cNvSpPr txBox="1"/>
          <p:nvPr/>
        </p:nvSpPr>
        <p:spPr>
          <a:xfrm>
            <a:off x="10982072" y="5354818"/>
            <a:ext cx="7220203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Keinginan meningkatkan kualitas produk</a:t>
            </a:r>
            <a:endParaRPr/>
          </a:p>
        </p:txBody>
      </p:sp>
      <p:sp>
        <p:nvSpPr>
          <p:cNvPr id="277" name="Google Shape;277;p5"/>
          <p:cNvSpPr txBox="1"/>
          <p:nvPr/>
        </p:nvSpPr>
        <p:spPr>
          <a:xfrm>
            <a:off x="10982072" y="6349446"/>
            <a:ext cx="5992476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Kemerosotan kinerja perusahaan</a:t>
            </a:r>
            <a:endParaRPr/>
          </a:p>
        </p:txBody>
      </p:sp>
      <p:grpSp>
        <p:nvGrpSpPr>
          <p:cNvPr id="278" name="Google Shape;278;p5"/>
          <p:cNvGrpSpPr/>
          <p:nvPr/>
        </p:nvGrpSpPr>
        <p:grpSpPr>
          <a:xfrm>
            <a:off x="9265504" y="7085411"/>
            <a:ext cx="1042373" cy="910614"/>
            <a:chOff x="0" y="-38100"/>
            <a:chExt cx="274534" cy="239832"/>
          </a:xfrm>
        </p:grpSpPr>
        <p:sp>
          <p:nvSpPr>
            <p:cNvPr id="279" name="Google Shape;279;p5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280" name="Google Shape;280;p5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5"/>
          <p:cNvGrpSpPr/>
          <p:nvPr/>
        </p:nvGrpSpPr>
        <p:grpSpPr>
          <a:xfrm>
            <a:off x="9265504" y="8079964"/>
            <a:ext cx="1042373" cy="910614"/>
            <a:chOff x="0" y="-38100"/>
            <a:chExt cx="274534" cy="239832"/>
          </a:xfrm>
        </p:grpSpPr>
        <p:sp>
          <p:nvSpPr>
            <p:cNvPr id="282" name="Google Shape;282;p5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283" name="Google Shape;283;p5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5"/>
          <p:cNvSpPr txBox="1"/>
          <p:nvPr/>
        </p:nvSpPr>
        <p:spPr>
          <a:xfrm>
            <a:off x="9430856" y="7359049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/>
          </a:p>
        </p:txBody>
      </p:sp>
      <p:sp>
        <p:nvSpPr>
          <p:cNvPr id="285" name="Google Shape;285;p5"/>
          <p:cNvSpPr txBox="1"/>
          <p:nvPr/>
        </p:nvSpPr>
        <p:spPr>
          <a:xfrm>
            <a:off x="9430856" y="8353602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/>
          </a:p>
        </p:txBody>
      </p:sp>
      <p:sp>
        <p:nvSpPr>
          <p:cNvPr id="286" name="Google Shape;286;p5"/>
          <p:cNvSpPr txBox="1"/>
          <p:nvPr/>
        </p:nvSpPr>
        <p:spPr>
          <a:xfrm>
            <a:off x="10982072" y="7359049"/>
            <a:ext cx="5396469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Pesaing semakin kuat</a:t>
            </a:r>
            <a:endParaRPr/>
          </a:p>
        </p:txBody>
      </p:sp>
      <p:sp>
        <p:nvSpPr>
          <p:cNvPr id="287" name="Google Shape;287;p5"/>
          <p:cNvSpPr txBox="1"/>
          <p:nvPr/>
        </p:nvSpPr>
        <p:spPr>
          <a:xfrm>
            <a:off x="10982072" y="8353676"/>
            <a:ext cx="5396469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Perubahan teknologi</a:t>
            </a:r>
            <a:endParaRPr/>
          </a:p>
        </p:txBody>
      </p:sp>
      <p:grpSp>
        <p:nvGrpSpPr>
          <p:cNvPr id="288" name="Google Shape;288;p5"/>
          <p:cNvGrpSpPr/>
          <p:nvPr/>
        </p:nvGrpSpPr>
        <p:grpSpPr>
          <a:xfrm>
            <a:off x="9265504" y="9074517"/>
            <a:ext cx="1042373" cy="910614"/>
            <a:chOff x="0" y="-38100"/>
            <a:chExt cx="274534" cy="239832"/>
          </a:xfrm>
        </p:grpSpPr>
        <p:sp>
          <p:nvSpPr>
            <p:cNvPr id="289" name="Google Shape;289;p5"/>
            <p:cNvSpPr/>
            <p:nvPr/>
          </p:nvSpPr>
          <p:spPr>
            <a:xfrm>
              <a:off x="0" y="0"/>
              <a:ext cx="274534" cy="201732"/>
            </a:xfrm>
            <a:custGeom>
              <a:avLst/>
              <a:gdLst/>
              <a:ahLst/>
              <a:cxnLst/>
              <a:rect l="l" t="t" r="r" b="b"/>
              <a:pathLst>
                <a:path w="274534" h="201732" extrusionOk="0">
                  <a:moveTo>
                    <a:pt x="0" y="0"/>
                  </a:moveTo>
                  <a:lnTo>
                    <a:pt x="274534" y="0"/>
                  </a:lnTo>
                  <a:lnTo>
                    <a:pt x="274534" y="201732"/>
                  </a:lnTo>
                  <a:lnTo>
                    <a:pt x="0" y="2017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290" name="Google Shape;290;p5"/>
            <p:cNvSpPr txBox="1"/>
            <p:nvPr/>
          </p:nvSpPr>
          <p:spPr>
            <a:xfrm>
              <a:off x="0" y="-38100"/>
              <a:ext cx="274534" cy="23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5"/>
          <p:cNvSpPr txBox="1"/>
          <p:nvPr/>
        </p:nvSpPr>
        <p:spPr>
          <a:xfrm>
            <a:off x="9430856" y="9348155"/>
            <a:ext cx="711668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07</a:t>
            </a:r>
            <a:endParaRPr/>
          </a:p>
        </p:txBody>
      </p:sp>
      <p:sp>
        <p:nvSpPr>
          <p:cNvPr id="292" name="Google Shape;292;p5"/>
          <p:cNvSpPr txBox="1"/>
          <p:nvPr/>
        </p:nvSpPr>
        <p:spPr>
          <a:xfrm>
            <a:off x="10982072" y="9348155"/>
            <a:ext cx="5396469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Usia produk semakin pendek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Google Shape;297;p6"/>
          <p:cNvCxnSpPr/>
          <p:nvPr/>
        </p:nvCxnSpPr>
        <p:spPr>
          <a:xfrm rot="10800000">
            <a:off x="1047750" y="632396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8" name="Google Shape;298;p6"/>
          <p:cNvCxnSpPr/>
          <p:nvPr/>
        </p:nvCxnSpPr>
        <p:spPr>
          <a:xfrm rot="10800000">
            <a:off x="1047750" y="102870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99" name="Google Shape;299;p6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300" name="Google Shape;300;p6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01" name="Google Shape;301;p6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6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303" name="Google Shape;303;p6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04" name="Google Shape;304;p6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6"/>
          <p:cNvGrpSpPr/>
          <p:nvPr/>
        </p:nvGrpSpPr>
        <p:grpSpPr>
          <a:xfrm>
            <a:off x="17259300" y="7941796"/>
            <a:ext cx="1028700" cy="462124"/>
            <a:chOff x="0" y="-57150"/>
            <a:chExt cx="270933" cy="121712"/>
          </a:xfrm>
        </p:grpSpPr>
        <p:sp>
          <p:nvSpPr>
            <p:cNvPr id="306" name="Google Shape;306;p6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07" name="Google Shape;307;p6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6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309" name="Google Shape;309;p6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310" name="Google Shape;310;p6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6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312" name="Google Shape;312;p6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13" name="Google Shape;313;p6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6"/>
          <p:cNvGrpSpPr/>
          <p:nvPr/>
        </p:nvGrpSpPr>
        <p:grpSpPr>
          <a:xfrm>
            <a:off x="8331034" y="6545585"/>
            <a:ext cx="270481" cy="3741415"/>
            <a:chOff x="0" y="-57150"/>
            <a:chExt cx="71238" cy="985393"/>
          </a:xfrm>
        </p:grpSpPr>
        <p:sp>
          <p:nvSpPr>
            <p:cNvPr id="315" name="Google Shape;315;p6"/>
            <p:cNvSpPr/>
            <p:nvPr/>
          </p:nvSpPr>
          <p:spPr>
            <a:xfrm>
              <a:off x="0" y="0"/>
              <a:ext cx="71238" cy="928243"/>
            </a:xfrm>
            <a:custGeom>
              <a:avLst/>
              <a:gdLst/>
              <a:ahLst/>
              <a:cxnLst/>
              <a:rect l="l" t="t" r="r" b="b"/>
              <a:pathLst>
                <a:path w="71238" h="928243" extrusionOk="0">
                  <a:moveTo>
                    <a:pt x="0" y="0"/>
                  </a:moveTo>
                  <a:lnTo>
                    <a:pt x="71238" y="0"/>
                  </a:lnTo>
                  <a:lnTo>
                    <a:pt x="71238" y="928243"/>
                  </a:lnTo>
                  <a:lnTo>
                    <a:pt x="0" y="928243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316" name="Google Shape;316;p6"/>
            <p:cNvSpPr txBox="1"/>
            <p:nvPr/>
          </p:nvSpPr>
          <p:spPr>
            <a:xfrm>
              <a:off x="0" y="-57150"/>
              <a:ext cx="71238" cy="985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6"/>
          <p:cNvGrpSpPr/>
          <p:nvPr/>
        </p:nvGrpSpPr>
        <p:grpSpPr>
          <a:xfrm>
            <a:off x="9893134" y="7941796"/>
            <a:ext cx="270481" cy="2345204"/>
            <a:chOff x="0" y="-57150"/>
            <a:chExt cx="71238" cy="617667"/>
          </a:xfrm>
        </p:grpSpPr>
        <p:sp>
          <p:nvSpPr>
            <p:cNvPr id="318" name="Google Shape;318;p6"/>
            <p:cNvSpPr/>
            <p:nvPr/>
          </p:nvSpPr>
          <p:spPr>
            <a:xfrm>
              <a:off x="0" y="0"/>
              <a:ext cx="71238" cy="560517"/>
            </a:xfrm>
            <a:custGeom>
              <a:avLst/>
              <a:gdLst/>
              <a:ahLst/>
              <a:cxnLst/>
              <a:rect l="l" t="t" r="r" b="b"/>
              <a:pathLst>
                <a:path w="71238" h="560517" extrusionOk="0">
                  <a:moveTo>
                    <a:pt x="0" y="0"/>
                  </a:moveTo>
                  <a:lnTo>
                    <a:pt x="71238" y="0"/>
                  </a:lnTo>
                  <a:lnTo>
                    <a:pt x="71238" y="560517"/>
                  </a:lnTo>
                  <a:lnTo>
                    <a:pt x="0" y="560517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319" name="Google Shape;319;p6"/>
            <p:cNvSpPr txBox="1"/>
            <p:nvPr/>
          </p:nvSpPr>
          <p:spPr>
            <a:xfrm>
              <a:off x="0" y="-57150"/>
              <a:ext cx="71238" cy="617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0" name="Google Shape;320;p6"/>
          <p:cNvPicPr preferRelativeResize="0"/>
          <p:nvPr/>
        </p:nvPicPr>
        <p:blipFill rotWithShape="1">
          <a:blip r:embed="rId3">
            <a:alphaModFix/>
          </a:blip>
          <a:srcRect l="9129" t="230" r="28192" b="38974"/>
          <a:stretch/>
        </p:blipFill>
        <p:spPr>
          <a:xfrm>
            <a:off x="1878573" y="6029795"/>
            <a:ext cx="6587702" cy="425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6"/>
          <p:cNvPicPr preferRelativeResize="0"/>
          <p:nvPr/>
        </p:nvPicPr>
        <p:blipFill rotWithShape="1">
          <a:blip r:embed="rId4">
            <a:alphaModFix/>
          </a:blip>
          <a:srcRect l="9638" b="28713"/>
          <a:stretch/>
        </p:blipFill>
        <p:spPr>
          <a:xfrm>
            <a:off x="10028375" y="6762576"/>
            <a:ext cx="6692875" cy="3524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6"/>
          <p:cNvCxnSpPr/>
          <p:nvPr/>
        </p:nvCxnSpPr>
        <p:spPr>
          <a:xfrm>
            <a:off x="1878573" y="3453894"/>
            <a:ext cx="6346014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6"/>
          <p:cNvSpPr txBox="1"/>
          <p:nvPr/>
        </p:nvSpPr>
        <p:spPr>
          <a:xfrm>
            <a:off x="17345025" y="8649994"/>
            <a:ext cx="857250" cy="4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/>
          </a:p>
        </p:txBody>
      </p:sp>
      <p:sp>
        <p:nvSpPr>
          <p:cNvPr id="324" name="Google Shape;324;p6"/>
          <p:cNvSpPr txBox="1"/>
          <p:nvPr/>
        </p:nvSpPr>
        <p:spPr>
          <a:xfrm>
            <a:off x="1878573" y="1516700"/>
            <a:ext cx="7076380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5271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MERANCANG KONSEP LAYANAN</a:t>
            </a:r>
            <a:endParaRPr/>
          </a:p>
        </p:txBody>
      </p:sp>
      <p:sp>
        <p:nvSpPr>
          <p:cNvPr id="325" name="Google Shape;325;p6"/>
          <p:cNvSpPr txBox="1"/>
          <p:nvPr/>
        </p:nvSpPr>
        <p:spPr>
          <a:xfrm>
            <a:off x="9144000" y="1609084"/>
            <a:ext cx="7999547" cy="471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➜Cara bagaimana berbagai komponen layanan yang dihantarkan kepada pelanggan</a:t>
            </a:r>
            <a:endParaRPr/>
          </a:p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➜Peranan pelanggan dalam proses tersebut</a:t>
            </a:r>
            <a:endParaRPr/>
          </a:p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➜Waktu yang dibutuhkan dalam proses pengantaran</a:t>
            </a:r>
            <a:endParaRPr/>
          </a:p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➜Tingkat dan gaya layanan yang ditawarkan</a:t>
            </a:r>
            <a:endParaRPr/>
          </a:p>
        </p:txBody>
      </p:sp>
      <p:sp>
        <p:nvSpPr>
          <p:cNvPr id="326" name="Google Shape;326;p6"/>
          <p:cNvSpPr txBox="1"/>
          <p:nvPr/>
        </p:nvSpPr>
        <p:spPr>
          <a:xfrm>
            <a:off x="2013813" y="4039948"/>
            <a:ext cx="6452461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Desain konsep layanan harus mengatasi masalah berikut 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1" name="Google Shape;331;p7"/>
          <p:cNvCxnSpPr/>
          <p:nvPr/>
        </p:nvCxnSpPr>
        <p:spPr>
          <a:xfrm rot="10800000">
            <a:off x="1047750" y="632396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2" name="Google Shape;332;p7"/>
          <p:cNvCxnSpPr/>
          <p:nvPr/>
        </p:nvCxnSpPr>
        <p:spPr>
          <a:xfrm rot="10800000">
            <a:off x="1047750" y="102870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3" name="Google Shape;333;p7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334" name="Google Shape;334;p7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35" name="Google Shape;335;p7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7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337" name="Google Shape;337;p7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38" name="Google Shape;338;p7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7"/>
          <p:cNvGrpSpPr/>
          <p:nvPr/>
        </p:nvGrpSpPr>
        <p:grpSpPr>
          <a:xfrm>
            <a:off x="17259300" y="7941796"/>
            <a:ext cx="1028700" cy="462124"/>
            <a:chOff x="0" y="-57150"/>
            <a:chExt cx="270933" cy="121712"/>
          </a:xfrm>
        </p:grpSpPr>
        <p:sp>
          <p:nvSpPr>
            <p:cNvPr id="340" name="Google Shape;340;p7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41" name="Google Shape;341;p7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7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343" name="Google Shape;343;p7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344" name="Google Shape;344;p7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7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346" name="Google Shape;346;p7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47" name="Google Shape;347;p7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48" name="Google Shape;348;p7"/>
          <p:cNvCxnSpPr/>
          <p:nvPr/>
        </p:nvCxnSpPr>
        <p:spPr>
          <a:xfrm>
            <a:off x="5099035" y="2994769"/>
            <a:ext cx="808992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9" name="Google Shape;349;p7"/>
          <p:cNvSpPr/>
          <p:nvPr/>
        </p:nvSpPr>
        <p:spPr>
          <a:xfrm>
            <a:off x="2936524" y="3424946"/>
            <a:ext cx="12414952" cy="6218581"/>
          </a:xfrm>
          <a:custGeom>
            <a:avLst/>
            <a:gdLst/>
            <a:ahLst/>
            <a:cxnLst/>
            <a:rect l="l" t="t" r="r" b="b"/>
            <a:pathLst>
              <a:path w="12414952" h="6218581" extrusionOk="0">
                <a:moveTo>
                  <a:pt x="0" y="0"/>
                </a:moveTo>
                <a:lnTo>
                  <a:pt x="12414952" y="0"/>
                </a:lnTo>
                <a:lnTo>
                  <a:pt x="12414952" y="6218580"/>
                </a:lnTo>
                <a:lnTo>
                  <a:pt x="0" y="6218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7"/>
          <p:cNvSpPr txBox="1"/>
          <p:nvPr/>
        </p:nvSpPr>
        <p:spPr>
          <a:xfrm>
            <a:off x="17345025" y="8649994"/>
            <a:ext cx="857250" cy="4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07</a:t>
            </a:r>
            <a:endParaRPr/>
          </a:p>
        </p:txBody>
      </p:sp>
      <p:sp>
        <p:nvSpPr>
          <p:cNvPr id="351" name="Google Shape;351;p7"/>
          <p:cNvSpPr txBox="1"/>
          <p:nvPr/>
        </p:nvSpPr>
        <p:spPr>
          <a:xfrm>
            <a:off x="5099035" y="1118344"/>
            <a:ext cx="8089929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5271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PRINSIP MEMBANGUN BISNIS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6" name="Google Shape;356;p8"/>
          <p:cNvCxnSpPr/>
          <p:nvPr/>
        </p:nvCxnSpPr>
        <p:spPr>
          <a:xfrm rot="10800000">
            <a:off x="1047750" y="632396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7" name="Google Shape;357;p8"/>
          <p:cNvCxnSpPr/>
          <p:nvPr/>
        </p:nvCxnSpPr>
        <p:spPr>
          <a:xfrm rot="10800000">
            <a:off x="1047750" y="102870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58" name="Google Shape;358;p8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359" name="Google Shape;359;p8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60" name="Google Shape;360;p8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8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362" name="Google Shape;362;p8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63" name="Google Shape;363;p8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8"/>
          <p:cNvGrpSpPr/>
          <p:nvPr/>
        </p:nvGrpSpPr>
        <p:grpSpPr>
          <a:xfrm>
            <a:off x="17259300" y="7941796"/>
            <a:ext cx="1028700" cy="462124"/>
            <a:chOff x="0" y="-57150"/>
            <a:chExt cx="270933" cy="121712"/>
          </a:xfrm>
        </p:grpSpPr>
        <p:sp>
          <p:nvSpPr>
            <p:cNvPr id="365" name="Google Shape;365;p8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66" name="Google Shape;366;p8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8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368" name="Google Shape;368;p8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369" name="Google Shape;369;p8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8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371" name="Google Shape;371;p8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72" name="Google Shape;372;p8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3" name="Google Shape;373;p8"/>
          <p:cNvCxnSpPr/>
          <p:nvPr/>
        </p:nvCxnSpPr>
        <p:spPr>
          <a:xfrm>
            <a:off x="1878573" y="2421575"/>
            <a:ext cx="6346014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4" name="Google Shape;374;p8"/>
          <p:cNvSpPr/>
          <p:nvPr/>
        </p:nvSpPr>
        <p:spPr>
          <a:xfrm>
            <a:off x="6897578" y="3850944"/>
            <a:ext cx="6524106" cy="3773304"/>
          </a:xfrm>
          <a:custGeom>
            <a:avLst/>
            <a:gdLst/>
            <a:ahLst/>
            <a:cxnLst/>
            <a:rect l="l" t="t" r="r" b="b"/>
            <a:pathLst>
              <a:path w="6524106" h="3773304" extrusionOk="0">
                <a:moveTo>
                  <a:pt x="0" y="0"/>
                </a:moveTo>
                <a:lnTo>
                  <a:pt x="6524106" y="0"/>
                </a:lnTo>
                <a:lnTo>
                  <a:pt x="6524106" y="3773304"/>
                </a:lnTo>
                <a:lnTo>
                  <a:pt x="0" y="3773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5" name="Google Shape;375;p8"/>
          <p:cNvSpPr txBox="1"/>
          <p:nvPr/>
        </p:nvSpPr>
        <p:spPr>
          <a:xfrm>
            <a:off x="17345025" y="8649994"/>
            <a:ext cx="857250" cy="4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08</a:t>
            </a:r>
            <a:endParaRPr/>
          </a:p>
        </p:txBody>
      </p:sp>
      <p:sp>
        <p:nvSpPr>
          <p:cNvPr id="376" name="Google Shape;376;p8"/>
          <p:cNvSpPr txBox="1"/>
          <p:nvPr/>
        </p:nvSpPr>
        <p:spPr>
          <a:xfrm>
            <a:off x="1878573" y="1430975"/>
            <a:ext cx="5978472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5271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SIKLUS PRODUK</a:t>
            </a:r>
            <a:endParaRPr/>
          </a:p>
        </p:txBody>
      </p:sp>
      <p:sp>
        <p:nvSpPr>
          <p:cNvPr id="377" name="Google Shape;377;p8"/>
          <p:cNvSpPr txBox="1"/>
          <p:nvPr/>
        </p:nvSpPr>
        <p:spPr>
          <a:xfrm>
            <a:off x="1923487" y="2559033"/>
            <a:ext cx="14797763" cy="108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5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Tiap tahap plc membuka kesempatan baru dan menimbulkan masalah baru bagi manajemen produksi</a:t>
            </a:r>
            <a:endParaRPr/>
          </a:p>
        </p:txBody>
      </p:sp>
      <p:sp>
        <p:nvSpPr>
          <p:cNvPr id="378" name="Google Shape;378;p8"/>
          <p:cNvSpPr txBox="1"/>
          <p:nvPr/>
        </p:nvSpPr>
        <p:spPr>
          <a:xfrm>
            <a:off x="1878573" y="7643834"/>
            <a:ext cx="14842677" cy="16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5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Dengan mengetahui kedudukan produk dalam plc sehingga dapat dirumuskan rencana perbaikan desain &amp; pengembangan produk yg lebih baik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3" name="Google Shape;383;p9"/>
          <p:cNvCxnSpPr/>
          <p:nvPr/>
        </p:nvCxnSpPr>
        <p:spPr>
          <a:xfrm rot="10800000">
            <a:off x="1047750" y="632396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4" name="Google Shape;384;p9"/>
          <p:cNvCxnSpPr/>
          <p:nvPr/>
        </p:nvCxnSpPr>
        <p:spPr>
          <a:xfrm rot="10800000">
            <a:off x="1047750" y="1028700"/>
            <a:ext cx="0" cy="29343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85" name="Google Shape;385;p9"/>
          <p:cNvGrpSpPr/>
          <p:nvPr/>
        </p:nvGrpSpPr>
        <p:grpSpPr>
          <a:xfrm>
            <a:off x="17259300" y="9166954"/>
            <a:ext cx="1028700" cy="1120046"/>
            <a:chOff x="0" y="-57150"/>
            <a:chExt cx="270933" cy="294992"/>
          </a:xfrm>
        </p:grpSpPr>
        <p:sp>
          <p:nvSpPr>
            <p:cNvPr id="386" name="Google Shape;386;p9"/>
            <p:cNvSpPr/>
            <p:nvPr/>
          </p:nvSpPr>
          <p:spPr>
            <a:xfrm>
              <a:off x="0" y="0"/>
              <a:ext cx="270933" cy="237842"/>
            </a:xfrm>
            <a:custGeom>
              <a:avLst/>
              <a:gdLst/>
              <a:ahLst/>
              <a:cxnLst/>
              <a:rect l="l" t="t" r="r" b="b"/>
              <a:pathLst>
                <a:path w="270933" h="23784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37842"/>
                  </a:lnTo>
                  <a:lnTo>
                    <a:pt x="0" y="23784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87" name="Google Shape;387;p9"/>
            <p:cNvSpPr txBox="1"/>
            <p:nvPr/>
          </p:nvSpPr>
          <p:spPr>
            <a:xfrm>
              <a:off x="0" y="-57150"/>
              <a:ext cx="270933" cy="294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9"/>
          <p:cNvGrpSpPr/>
          <p:nvPr/>
        </p:nvGrpSpPr>
        <p:grpSpPr>
          <a:xfrm>
            <a:off x="17259300" y="8350529"/>
            <a:ext cx="1028700" cy="871491"/>
            <a:chOff x="0" y="-57150"/>
            <a:chExt cx="270933" cy="229529"/>
          </a:xfrm>
        </p:grpSpPr>
        <p:sp>
          <p:nvSpPr>
            <p:cNvPr id="389" name="Google Shape;389;p9"/>
            <p:cNvSpPr/>
            <p:nvPr/>
          </p:nvSpPr>
          <p:spPr>
            <a:xfrm>
              <a:off x="0" y="0"/>
              <a:ext cx="270933" cy="172379"/>
            </a:xfrm>
            <a:custGeom>
              <a:avLst/>
              <a:gdLst/>
              <a:ahLst/>
              <a:cxnLst/>
              <a:rect l="l" t="t" r="r" b="b"/>
              <a:pathLst>
                <a:path w="270933" h="172379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172379"/>
                  </a:lnTo>
                  <a:lnTo>
                    <a:pt x="0" y="172379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90" name="Google Shape;390;p9"/>
            <p:cNvSpPr txBox="1"/>
            <p:nvPr/>
          </p:nvSpPr>
          <p:spPr>
            <a:xfrm>
              <a:off x="0" y="-57150"/>
              <a:ext cx="270933" cy="22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9"/>
          <p:cNvGrpSpPr/>
          <p:nvPr/>
        </p:nvGrpSpPr>
        <p:grpSpPr>
          <a:xfrm>
            <a:off x="17259300" y="7941796"/>
            <a:ext cx="1028700" cy="462124"/>
            <a:chOff x="0" y="-57150"/>
            <a:chExt cx="270933" cy="121712"/>
          </a:xfrm>
        </p:grpSpPr>
        <p:sp>
          <p:nvSpPr>
            <p:cNvPr id="392" name="Google Shape;392;p9"/>
            <p:cNvSpPr/>
            <p:nvPr/>
          </p:nvSpPr>
          <p:spPr>
            <a:xfrm>
              <a:off x="0" y="0"/>
              <a:ext cx="270933" cy="64562"/>
            </a:xfrm>
            <a:custGeom>
              <a:avLst/>
              <a:gdLst/>
              <a:ahLst/>
              <a:cxnLst/>
              <a:rect l="l" t="t" r="r" b="b"/>
              <a:pathLst>
                <a:path w="270933" h="64562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4562"/>
                  </a:lnTo>
                  <a:lnTo>
                    <a:pt x="0" y="64562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393" name="Google Shape;393;p9"/>
            <p:cNvSpPr txBox="1"/>
            <p:nvPr/>
          </p:nvSpPr>
          <p:spPr>
            <a:xfrm>
              <a:off x="0" y="-57150"/>
              <a:ext cx="270933" cy="12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9"/>
          <p:cNvSpPr txBox="1"/>
          <p:nvPr/>
        </p:nvSpPr>
        <p:spPr>
          <a:xfrm>
            <a:off x="17345025" y="8649994"/>
            <a:ext cx="857250" cy="4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09</a:t>
            </a:r>
            <a:endParaRPr/>
          </a:p>
        </p:txBody>
      </p:sp>
      <p:grpSp>
        <p:nvGrpSpPr>
          <p:cNvPr id="395" name="Google Shape;395;p9"/>
          <p:cNvGrpSpPr/>
          <p:nvPr/>
        </p:nvGrpSpPr>
        <p:grpSpPr>
          <a:xfrm>
            <a:off x="17259300" y="811709"/>
            <a:ext cx="1028700" cy="458438"/>
            <a:chOff x="0" y="-57150"/>
            <a:chExt cx="270933" cy="120741"/>
          </a:xfrm>
        </p:grpSpPr>
        <p:sp>
          <p:nvSpPr>
            <p:cNvPr id="396" name="Google Shape;396;p9"/>
            <p:cNvSpPr/>
            <p:nvPr/>
          </p:nvSpPr>
          <p:spPr>
            <a:xfrm>
              <a:off x="0" y="0"/>
              <a:ext cx="270933" cy="63591"/>
            </a:xfrm>
            <a:custGeom>
              <a:avLst/>
              <a:gdLst/>
              <a:ahLst/>
              <a:cxnLst/>
              <a:rect l="l" t="t" r="r" b="b"/>
              <a:pathLst>
                <a:path w="270933" h="63591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63591"/>
                  </a:lnTo>
                  <a:lnTo>
                    <a:pt x="0" y="63591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397" name="Google Shape;397;p9"/>
            <p:cNvSpPr txBox="1"/>
            <p:nvPr/>
          </p:nvSpPr>
          <p:spPr>
            <a:xfrm>
              <a:off x="0" y="-57150"/>
              <a:ext cx="270933" cy="12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9"/>
          <p:cNvGrpSpPr/>
          <p:nvPr/>
        </p:nvGrpSpPr>
        <p:grpSpPr>
          <a:xfrm>
            <a:off x="0" y="-216991"/>
            <a:ext cx="316316" cy="10503991"/>
            <a:chOff x="0" y="-57150"/>
            <a:chExt cx="83310" cy="2766483"/>
          </a:xfrm>
        </p:grpSpPr>
        <p:sp>
          <p:nvSpPr>
            <p:cNvPr id="399" name="Google Shape;399;p9"/>
            <p:cNvSpPr/>
            <p:nvPr/>
          </p:nvSpPr>
          <p:spPr>
            <a:xfrm>
              <a:off x="0" y="0"/>
              <a:ext cx="83310" cy="2709333"/>
            </a:xfrm>
            <a:custGeom>
              <a:avLst/>
              <a:gdLst/>
              <a:ahLst/>
              <a:cxnLst/>
              <a:rect l="l" t="t" r="r" b="b"/>
              <a:pathLst>
                <a:path w="83310" h="2709333" extrusionOk="0">
                  <a:moveTo>
                    <a:pt x="0" y="0"/>
                  </a:moveTo>
                  <a:lnTo>
                    <a:pt x="83310" y="0"/>
                  </a:lnTo>
                  <a:lnTo>
                    <a:pt x="833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A4F"/>
            </a:solidFill>
            <a:ln>
              <a:noFill/>
            </a:ln>
          </p:spPr>
        </p:sp>
        <p:sp>
          <p:nvSpPr>
            <p:cNvPr id="400" name="Google Shape;400;p9"/>
            <p:cNvSpPr txBox="1"/>
            <p:nvPr/>
          </p:nvSpPr>
          <p:spPr>
            <a:xfrm>
              <a:off x="0" y="-57150"/>
              <a:ext cx="8331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01" name="Google Shape;401;p9"/>
          <p:cNvCxnSpPr/>
          <p:nvPr/>
        </p:nvCxnSpPr>
        <p:spPr>
          <a:xfrm>
            <a:off x="10936900" y="3418594"/>
            <a:ext cx="560776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2" name="Google Shape;402;p9"/>
          <p:cNvSpPr txBox="1"/>
          <p:nvPr/>
        </p:nvSpPr>
        <p:spPr>
          <a:xfrm>
            <a:off x="10936900" y="2182295"/>
            <a:ext cx="6107057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5271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SIKLUS PRODUK</a:t>
            </a:r>
            <a:endParaRPr/>
          </a:p>
        </p:txBody>
      </p:sp>
      <p:sp>
        <p:nvSpPr>
          <p:cNvPr id="403" name="Google Shape;403;p9"/>
          <p:cNvSpPr txBox="1"/>
          <p:nvPr/>
        </p:nvSpPr>
        <p:spPr>
          <a:xfrm>
            <a:off x="1942069" y="4239390"/>
            <a:ext cx="7362825" cy="573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1. Pengenalan pasar (market introduction)</a:t>
            </a:r>
            <a:endParaRPr/>
          </a:p>
          <a:p>
            <a:pPr marL="539749" marR="0" lvl="1" indent="-26987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lang="en-US" sz="24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Penjualan berada di tingkat rendah karena ide baru dikenalkan</a:t>
            </a:r>
            <a:endParaRPr/>
          </a:p>
          <a:p>
            <a:pPr marL="539749" marR="0" lvl="1" indent="-26987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lang="en-US" sz="24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Pelanggan tidak mencari produk tersebut</a:t>
            </a:r>
            <a:endParaRPr/>
          </a:p>
          <a:p>
            <a:pPr marL="539749" marR="0" lvl="1" indent="-26987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lang="en-US" sz="24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Pelanggan tidak mengetahui produk tersebut</a:t>
            </a:r>
            <a:endParaRPr/>
          </a:p>
          <a:p>
            <a:pPr marL="539749" marR="0" lvl="1" indent="-26987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lang="en-US" sz="24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Promosi yang informatif diperlukan pada tahapan ini</a:t>
            </a:r>
            <a:endParaRPr/>
          </a:p>
          <a:p>
            <a:pPr marL="539749" marR="0" lvl="1" indent="-26987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lang="en-US" sz="24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Diperlukan waktu bagi pelanggan untuk mempelajari produk</a:t>
            </a:r>
            <a:endParaRPr/>
          </a:p>
          <a:p>
            <a:pPr marL="539749" marR="0" lvl="1" indent="-26987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lang="en-US" sz="24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Perusahaan mengalami kerugian selama tahap perkenalan</a:t>
            </a:r>
            <a:endParaRPr/>
          </a:p>
        </p:txBody>
      </p:sp>
      <p:grpSp>
        <p:nvGrpSpPr>
          <p:cNvPr id="404" name="Google Shape;404;p9"/>
          <p:cNvGrpSpPr/>
          <p:nvPr/>
        </p:nvGrpSpPr>
        <p:grpSpPr>
          <a:xfrm>
            <a:off x="3295869" y="101466"/>
            <a:ext cx="5447914" cy="506818"/>
            <a:chOff x="0" y="-57150"/>
            <a:chExt cx="1434842" cy="133482"/>
          </a:xfrm>
        </p:grpSpPr>
        <p:sp>
          <p:nvSpPr>
            <p:cNvPr id="405" name="Google Shape;405;p9"/>
            <p:cNvSpPr/>
            <p:nvPr/>
          </p:nvSpPr>
          <p:spPr>
            <a:xfrm>
              <a:off x="0" y="0"/>
              <a:ext cx="1434842" cy="76332"/>
            </a:xfrm>
            <a:custGeom>
              <a:avLst/>
              <a:gdLst/>
              <a:ahLst/>
              <a:cxnLst/>
              <a:rect l="l" t="t" r="r" b="b"/>
              <a:pathLst>
                <a:path w="1434842" h="76332" extrusionOk="0">
                  <a:moveTo>
                    <a:pt x="0" y="0"/>
                  </a:moveTo>
                  <a:lnTo>
                    <a:pt x="1434842" y="0"/>
                  </a:lnTo>
                  <a:lnTo>
                    <a:pt x="1434842" y="76332"/>
                  </a:lnTo>
                  <a:lnTo>
                    <a:pt x="0" y="76332"/>
                  </a:lnTo>
                  <a:close/>
                </a:path>
              </a:pathLst>
            </a:custGeom>
            <a:solidFill>
              <a:srgbClr val="F76619"/>
            </a:solidFill>
            <a:ln>
              <a:noFill/>
            </a:ln>
          </p:spPr>
        </p:sp>
        <p:sp>
          <p:nvSpPr>
            <p:cNvPr id="406" name="Google Shape;406;p9"/>
            <p:cNvSpPr txBox="1"/>
            <p:nvPr/>
          </p:nvSpPr>
          <p:spPr>
            <a:xfrm>
              <a:off x="0" y="-57150"/>
              <a:ext cx="1434842" cy="13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7" name="Google Shape;407;p9"/>
          <p:cNvPicPr preferRelativeResize="0"/>
          <p:nvPr/>
        </p:nvPicPr>
        <p:blipFill rotWithShape="1">
          <a:blip r:embed="rId3">
            <a:alphaModFix/>
          </a:blip>
          <a:srcRect t="18619" b="18620"/>
          <a:stretch/>
        </p:blipFill>
        <p:spPr>
          <a:xfrm>
            <a:off x="1781175" y="463371"/>
            <a:ext cx="8477301" cy="354466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9"/>
          <p:cNvSpPr txBox="1"/>
          <p:nvPr/>
        </p:nvSpPr>
        <p:spPr>
          <a:xfrm>
            <a:off x="9681131" y="4217581"/>
            <a:ext cx="7362825" cy="502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2. Pertumbuhan pasar (market growth)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/>
              <a:buChar char="•"/>
            </a:pPr>
            <a:r>
              <a:rPr lang="en-US" sz="25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Penjualan industri tumbuh secara pesat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/>
              <a:buChar char="•"/>
            </a:pPr>
            <a:r>
              <a:rPr lang="en-US" sz="25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Variasi produk bertambah banyak karena pendatang baru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/>
              <a:buChar char="•"/>
            </a:pPr>
            <a:r>
              <a:rPr lang="en-US" sz="25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-Lebih banyak pelanggan membeli produk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/>
              <a:buChar char="•"/>
            </a:pPr>
            <a:r>
              <a:rPr lang="en-US" sz="25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Memperbaharui produk untuk dapat berkompetisi dg baik</a:t>
            </a:r>
            <a:endParaRPr/>
          </a:p>
          <a:p>
            <a:pPr marL="561339" marR="0" lvl="1" indent="-280668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/>
              <a:buChar char="•"/>
            </a:pPr>
            <a:r>
              <a:rPr lang="en-US" sz="25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Mencoba memperbaiki penawaran agar dapat menarik target</a:t>
            </a:r>
            <a:endParaRPr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9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Custom</PresentationFormat>
  <Paragraphs>137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Bree Serif</vt:lpstr>
      <vt:lpstr>Poppins SemiBold</vt:lpstr>
      <vt:lpstr>Calibri</vt:lpstr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Ey_Coss</cp:lastModifiedBy>
  <cp:revision>1</cp:revision>
  <dcterms:created xsi:type="dcterms:W3CDTF">2006-08-16T00:00:00Z</dcterms:created>
  <dcterms:modified xsi:type="dcterms:W3CDTF">2024-10-01T12:14:12Z</dcterms:modified>
</cp:coreProperties>
</file>