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599" r:id="rId2"/>
    <p:sldId id="517" r:id="rId3"/>
    <p:sldId id="548" r:id="rId4"/>
    <p:sldId id="570" r:id="rId5"/>
    <p:sldId id="518" r:id="rId6"/>
    <p:sldId id="525" r:id="rId7"/>
    <p:sldId id="604" r:id="rId8"/>
    <p:sldId id="605" r:id="rId9"/>
    <p:sldId id="606" r:id="rId10"/>
    <p:sldId id="526" r:id="rId11"/>
    <p:sldId id="600" r:id="rId12"/>
    <p:sldId id="624" r:id="rId13"/>
    <p:sldId id="625" r:id="rId14"/>
    <p:sldId id="572" r:id="rId15"/>
    <p:sldId id="663" r:id="rId16"/>
    <p:sldId id="521" r:id="rId17"/>
    <p:sldId id="520" r:id="rId18"/>
    <p:sldId id="522" r:id="rId19"/>
    <p:sldId id="523" r:id="rId20"/>
    <p:sldId id="527" r:id="rId21"/>
    <p:sldId id="528" r:id="rId22"/>
    <p:sldId id="531" r:id="rId23"/>
    <p:sldId id="529" r:id="rId24"/>
    <p:sldId id="607" r:id="rId25"/>
    <p:sldId id="532" r:id="rId26"/>
    <p:sldId id="678" r:id="rId27"/>
    <p:sldId id="550" r:id="rId28"/>
    <p:sldId id="534" r:id="rId29"/>
    <p:sldId id="552" r:id="rId30"/>
    <p:sldId id="629" r:id="rId31"/>
    <p:sldId id="662" r:id="rId32"/>
    <p:sldId id="631" r:id="rId33"/>
    <p:sldId id="632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41" r:id="rId43"/>
    <p:sldId id="642" r:id="rId44"/>
    <p:sldId id="644" r:id="rId45"/>
    <p:sldId id="645" r:id="rId46"/>
    <p:sldId id="646" r:id="rId47"/>
    <p:sldId id="676" r:id="rId48"/>
    <p:sldId id="677" r:id="rId49"/>
    <p:sldId id="652" r:id="rId50"/>
    <p:sldId id="653" r:id="rId51"/>
    <p:sldId id="654" r:id="rId52"/>
    <p:sldId id="655" r:id="rId53"/>
    <p:sldId id="656" r:id="rId54"/>
    <p:sldId id="657" r:id="rId55"/>
    <p:sldId id="658" r:id="rId56"/>
    <p:sldId id="659" r:id="rId57"/>
    <p:sldId id="660" r:id="rId58"/>
    <p:sldId id="661" r:id="rId59"/>
    <p:sldId id="647" r:id="rId60"/>
    <p:sldId id="648" r:id="rId61"/>
    <p:sldId id="551" r:id="rId62"/>
    <p:sldId id="553" r:id="rId63"/>
    <p:sldId id="608" r:id="rId64"/>
    <p:sldId id="560" r:id="rId65"/>
    <p:sldId id="573" r:id="rId66"/>
    <p:sldId id="538" r:id="rId67"/>
    <p:sldId id="540" r:id="rId68"/>
    <p:sldId id="539" r:id="rId69"/>
    <p:sldId id="541" r:id="rId70"/>
    <p:sldId id="601" r:id="rId71"/>
    <p:sldId id="612" r:id="rId72"/>
    <p:sldId id="575" r:id="rId73"/>
    <p:sldId id="613" r:id="rId74"/>
    <p:sldId id="614" r:id="rId75"/>
    <p:sldId id="671" r:id="rId76"/>
    <p:sldId id="609" r:id="rId77"/>
    <p:sldId id="565" r:id="rId78"/>
    <p:sldId id="616" r:id="rId79"/>
    <p:sldId id="617" r:id="rId80"/>
    <p:sldId id="670" r:id="rId81"/>
    <p:sldId id="664" r:id="rId82"/>
    <p:sldId id="665" r:id="rId83"/>
    <p:sldId id="666" r:id="rId84"/>
    <p:sldId id="667" r:id="rId85"/>
    <p:sldId id="668" r:id="rId86"/>
    <p:sldId id="669" r:id="rId8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2" autoAdjust="0"/>
    <p:restoredTop sz="94541" autoAdjust="0"/>
  </p:normalViewPr>
  <p:slideViewPr>
    <p:cSldViewPr>
      <p:cViewPr varScale="1">
        <p:scale>
          <a:sx n="106" d="100"/>
          <a:sy n="106" d="100"/>
        </p:scale>
        <p:origin x="304" y="18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4592"/>
    </p:cViewPr>
  </p:sorterViewPr>
  <p:notesViewPr>
    <p:cSldViewPr>
      <p:cViewPr varScale="1">
        <p:scale>
          <a:sx n="82" d="100"/>
          <a:sy n="82" d="100"/>
        </p:scale>
        <p:origin x="-3060" y="-7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13" Type="http://schemas.openxmlformats.org/officeDocument/2006/relationships/slide" Target="slides/slide45.xml"/><Relationship Id="rId3" Type="http://schemas.openxmlformats.org/officeDocument/2006/relationships/slide" Target="slides/slide33.xml"/><Relationship Id="rId7" Type="http://schemas.openxmlformats.org/officeDocument/2006/relationships/slide" Target="slides/slide39.xml"/><Relationship Id="rId12" Type="http://schemas.openxmlformats.org/officeDocument/2006/relationships/slide" Target="slides/slide44.xml"/><Relationship Id="rId17" Type="http://schemas.openxmlformats.org/officeDocument/2006/relationships/slide" Target="slides/slide83.xml"/><Relationship Id="rId2" Type="http://schemas.openxmlformats.org/officeDocument/2006/relationships/slide" Target="slides/slide32.xml"/><Relationship Id="rId16" Type="http://schemas.openxmlformats.org/officeDocument/2006/relationships/slide" Target="slides/slide82.xml"/><Relationship Id="rId1" Type="http://schemas.openxmlformats.org/officeDocument/2006/relationships/slide" Target="slides/slide30.xml"/><Relationship Id="rId6" Type="http://schemas.openxmlformats.org/officeDocument/2006/relationships/slide" Target="slides/slide36.xml"/><Relationship Id="rId11" Type="http://schemas.openxmlformats.org/officeDocument/2006/relationships/slide" Target="slides/slide43.xml"/><Relationship Id="rId5" Type="http://schemas.openxmlformats.org/officeDocument/2006/relationships/slide" Target="slides/slide35.xml"/><Relationship Id="rId15" Type="http://schemas.openxmlformats.org/officeDocument/2006/relationships/slide" Target="slides/slide60.xml"/><Relationship Id="rId10" Type="http://schemas.openxmlformats.org/officeDocument/2006/relationships/slide" Target="slides/slide42.xml"/><Relationship Id="rId4" Type="http://schemas.openxmlformats.org/officeDocument/2006/relationships/slide" Target="slides/slide34.xml"/><Relationship Id="rId9" Type="http://schemas.openxmlformats.org/officeDocument/2006/relationships/slide" Target="slides/slide41.xml"/><Relationship Id="rId14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016" y="4560901"/>
            <a:ext cx="5367494" cy="4317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20" tIns="50212" rIns="100420" bIns="50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140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23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6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6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3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5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4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2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3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7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0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1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7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7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8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3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7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01/27/2021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and Objects</a:t>
            </a:r>
          </a:p>
          <a:p>
            <a:endParaRPr lang="en-US" dirty="0"/>
          </a:p>
          <a:p>
            <a:r>
              <a:rPr lang="en-US" dirty="0"/>
              <a:t>Types of Data</a:t>
            </a:r>
          </a:p>
          <a:p>
            <a:endParaRPr lang="en-US" dirty="0"/>
          </a:p>
          <a:p>
            <a:r>
              <a:rPr lang="en-US" dirty="0"/>
              <a:t>Data Quality</a:t>
            </a:r>
          </a:p>
          <a:p>
            <a:endParaRPr lang="en-US" dirty="0"/>
          </a:p>
          <a:p>
            <a:r>
              <a:rPr lang="en-US" dirty="0"/>
              <a:t>Similarity and Distance</a:t>
            </a:r>
          </a:p>
          <a:p>
            <a:endParaRPr lang="en-US" dirty="0"/>
          </a:p>
          <a:p>
            <a:r>
              <a:rPr lang="en-US" dirty="0"/>
              <a:t>Data Preprocessing</a:t>
            </a:r>
          </a:p>
          <a:p>
            <a:pPr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and Continuous Attributes 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Has only a finite or </a:t>
            </a:r>
            <a:r>
              <a:rPr lang="en-US" sz="2200" dirty="0" err="1"/>
              <a:t>countably</a:t>
            </a:r>
            <a:r>
              <a:rPr lang="en-US" sz="2200" dirty="0"/>
              <a:t> infinite set of values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Note: </a:t>
            </a:r>
            <a:r>
              <a:rPr lang="en-US" sz="2200" dirty="0">
                <a:solidFill>
                  <a:srgbClr val="CC3300"/>
                </a:solidFill>
              </a:rPr>
              <a:t>binary attributes</a:t>
            </a:r>
            <a:r>
              <a:rPr lang="en-US" sz="2200" dirty="0"/>
              <a:t> are a special case of discrete attributes </a:t>
            </a:r>
          </a:p>
          <a:p>
            <a:pPr>
              <a:lnSpc>
                <a:spcPct val="90000"/>
              </a:lnSpc>
            </a:pPr>
            <a:r>
              <a:rPr lang="en-US" dirty="0"/>
              <a:t>Continuous Attribute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Continuous attributes are typically represented as floating-point variables.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 Attributes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/>
              <a:t>Only presence (a non-zero attribute value) is regarded as important</a:t>
            </a:r>
          </a:p>
          <a:p>
            <a:pPr marL="1311275" lvl="2" indent="-396875"/>
            <a:r>
              <a:rPr lang="en-US" sz="1800" dirty="0"/>
              <a:t>Words present in documents</a:t>
            </a:r>
          </a:p>
          <a:p>
            <a:pPr marL="1311275" lvl="2" indent="-396875"/>
            <a:r>
              <a:rPr lang="en-US" sz="1800" dirty="0"/>
              <a:t>Items present in customer transactions</a:t>
            </a:r>
          </a:p>
          <a:p>
            <a:pPr marL="1311275" lvl="2" indent="-396875"/>
            <a:endParaRPr lang="en-US" sz="1800" dirty="0"/>
          </a:p>
          <a:p>
            <a:r>
              <a:rPr lang="en-US" sz="2400" dirty="0"/>
              <a:t>If we met a friend in the grocery store would we ever say the following?</a:t>
            </a:r>
            <a:br>
              <a:rPr lang="en-US" sz="2400" dirty="0"/>
            </a:br>
            <a:br>
              <a:rPr lang="en-US" sz="1000" dirty="0"/>
            </a:br>
            <a:r>
              <a:rPr lang="en-US" sz="2400" i="1" dirty="0">
                <a:latin typeface="Times New Roman" pitchFamily="18" charset="0"/>
              </a:rPr>
              <a:t>“I see our purchases are very similar since we didn’t buy most of the same things.” </a:t>
            </a:r>
          </a:p>
          <a:p>
            <a:endParaRPr lang="en-US" sz="2400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Critiques of the attribute categorization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/>
              <a:t>Incomplete </a:t>
            </a:r>
          </a:p>
          <a:p>
            <a:pPr lvl="1"/>
            <a:r>
              <a:rPr lang="en-US" sz="2000" dirty="0"/>
              <a:t>Asymmetric binary</a:t>
            </a:r>
          </a:p>
          <a:p>
            <a:pPr lvl="1"/>
            <a:r>
              <a:rPr lang="en-US" sz="2000" dirty="0"/>
              <a:t>Cyclical</a:t>
            </a:r>
          </a:p>
          <a:p>
            <a:pPr lvl="1"/>
            <a:r>
              <a:rPr lang="en-US" sz="2000" dirty="0"/>
              <a:t>Multivariate</a:t>
            </a:r>
          </a:p>
          <a:p>
            <a:pPr lvl="1"/>
            <a:r>
              <a:rPr lang="en-US" sz="2000" dirty="0"/>
              <a:t>Partially ordered</a:t>
            </a:r>
          </a:p>
          <a:p>
            <a:pPr lvl="1"/>
            <a:r>
              <a:rPr lang="en-US" sz="2000" dirty="0"/>
              <a:t>Partial membership</a:t>
            </a:r>
          </a:p>
          <a:p>
            <a:pPr lvl="1"/>
            <a:r>
              <a:rPr lang="en-US" sz="2000" dirty="0"/>
              <a:t>Relationships between the data</a:t>
            </a:r>
          </a:p>
          <a:p>
            <a:pPr lvl="1"/>
            <a:endParaRPr lang="en-US" sz="2000" dirty="0"/>
          </a:p>
          <a:p>
            <a:r>
              <a:rPr lang="en-US" sz="2400" dirty="0"/>
              <a:t>Real data is approximate and noisy</a:t>
            </a:r>
          </a:p>
          <a:p>
            <a:pPr lvl="1"/>
            <a:r>
              <a:rPr lang="en-US" sz="2000" dirty="0"/>
              <a:t>This can complicate recognition of the proper attribute type</a:t>
            </a:r>
          </a:p>
          <a:p>
            <a:pPr lvl="1"/>
            <a:r>
              <a:rPr lang="en-US" sz="2000" dirty="0"/>
              <a:t>Treating one attribute type as another may be approximately correct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2" indent="233363"/>
            <a:endParaRPr lang="en-US" sz="1600" dirty="0"/>
          </a:p>
          <a:p>
            <a:pPr lvl="2" indent="233363"/>
            <a:endParaRPr lang="en-US" sz="1600" dirty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for Attribute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r>
              <a:rPr lang="en-US" dirty="0"/>
              <a:t>The types of operations you choose should be “meaningful” for the type of data you have</a:t>
            </a:r>
          </a:p>
          <a:p>
            <a:pPr lvl="1"/>
            <a:r>
              <a:rPr lang="en-US" dirty="0"/>
              <a:t>Distinctness, order, meaningful intervals, and meaningful ratios are only four (among </a:t>
            </a:r>
            <a:r>
              <a:rPr lang="en-US"/>
              <a:t>many possible) </a:t>
            </a:r>
            <a:r>
              <a:rPr lang="en-US" dirty="0"/>
              <a:t>properties of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data type you see – often numbers or strings – may not capture all the properties or may suggest properties that are not present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Analysis may depend on these other properties of the data</a:t>
            </a:r>
          </a:p>
          <a:p>
            <a:pPr lvl="2" indent="233363"/>
            <a:r>
              <a:rPr lang="en-US" dirty="0"/>
              <a:t>Many statistical analyses depend only on the distribution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the end, what is meaningful can be specific to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7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z="2800"/>
              <a:t>Important Characteristics of 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>
            <a:normAutofit fontScale="92500" lnSpcReduction="10000"/>
          </a:bodyPr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Dimensionality (number of attributes)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/>
              <a:t> High dimensional data brings a number </a:t>
            </a:r>
            <a:r>
              <a:rPr lang="en-US" sz="2400"/>
              <a:t>of challenges</a:t>
            </a:r>
            <a:endParaRPr lang="en-US" sz="2400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err="1"/>
              <a:t>Sparsity</a:t>
            </a:r>
            <a:endParaRPr lang="en-US" sz="2800" dirty="0"/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Resolution</a:t>
            </a:r>
          </a:p>
          <a:p>
            <a:pPr lvl="2" indent="-342900">
              <a:lnSpc>
                <a:spcPct val="105000"/>
              </a:lnSpc>
              <a:spcBef>
                <a:spcPct val="20000"/>
              </a:spcBef>
            </a:pPr>
            <a:r>
              <a:rPr lang="en-US" sz="2400" dirty="0"/>
              <a:t> Patterns depend on the scale 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endParaRPr lang="en-US" sz="2400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Size</a:t>
            </a:r>
          </a:p>
          <a:p>
            <a:pPr lvl="2" indent="-342900">
              <a:lnSpc>
                <a:spcPct val="115000"/>
              </a:lnSpc>
              <a:spcBef>
                <a:spcPct val="20000"/>
              </a:spcBef>
            </a:pPr>
            <a:r>
              <a:rPr lang="en-US" sz="2400" dirty="0"/>
              <a:t>Type of analysis may depend on size of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Types of data sets 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Transaction Data</a:t>
            </a:r>
            <a:endParaRPr lang="en-US" dirty="0"/>
          </a:p>
          <a:p>
            <a:pPr marL="285750" indent="-285750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Graph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Ordered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7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Data 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that consists of a collection of records, each of which consists of a fixed set of attributes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09800" y="2209800"/>
          <a:ext cx="3848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05628" imgH="5779008" progId="Word.Document.8">
                  <p:embed/>
                </p:oleObj>
              </mc:Choice>
              <mc:Fallback>
                <p:oleObj name="Document" r:id="rId3" imgW="5405628" imgH="57790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9800"/>
                        <a:ext cx="3848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Matrix 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 dirty="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pPr lvl="4"/>
            <a:endParaRPr lang="en-US" sz="1800" dirty="0"/>
          </a:p>
          <a:p>
            <a:r>
              <a:rPr lang="en-US" sz="2400" dirty="0"/>
              <a:t>Such a data set can be represented by an </a:t>
            </a:r>
            <a:r>
              <a:rPr lang="en-US" sz="2400" i="1" dirty="0"/>
              <a:t>m</a:t>
            </a:r>
            <a:r>
              <a:rPr lang="en-US" sz="2400" dirty="0"/>
              <a:t> by </a:t>
            </a:r>
            <a:r>
              <a:rPr lang="en-US" sz="2400" i="1" dirty="0"/>
              <a:t>n</a:t>
            </a:r>
            <a:r>
              <a:rPr lang="en-US" sz="2400" dirty="0"/>
              <a:t> matrix, where there are </a:t>
            </a:r>
            <a:r>
              <a:rPr lang="en-US" sz="2400" i="1" dirty="0"/>
              <a:t>m</a:t>
            </a:r>
            <a:r>
              <a:rPr lang="en-US" sz="2400" dirty="0"/>
              <a:t> rows, one for each object, and </a:t>
            </a:r>
            <a:r>
              <a:rPr lang="en-US" sz="2400" i="1" dirty="0"/>
              <a:t>n</a:t>
            </a:r>
            <a:r>
              <a:rPr lang="en-US" sz="2400" dirty="0"/>
              <a:t> columns, one for each attribute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62000" y="4314825"/>
          <a:ext cx="77612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06222" imgH="1480748" progId="Visio.Drawing.6">
                  <p:embed/>
                </p:oleObj>
              </mc:Choice>
              <mc:Fallback>
                <p:oleObj name="VISIO" r:id="rId3" imgW="5706222" imgH="148074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4825"/>
                        <a:ext cx="776128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Data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document becomes a ‘term’ vector </a:t>
            </a:r>
          </a:p>
          <a:p>
            <a:pPr lvl="1"/>
            <a:r>
              <a:rPr lang="en-US" dirty="0"/>
              <a:t>Each term is a component (attribute) of the vector</a:t>
            </a:r>
          </a:p>
          <a:p>
            <a:pPr lvl="1"/>
            <a:r>
              <a:rPr lang="en-US" dirty="0"/>
              <a:t>The value of each component is the number of times the corresponding term occurs in the document.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685800" y="3048000"/>
          <a:ext cx="7038975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25718" imgH="2693902" progId="Visio.Drawing.6">
                  <p:embed/>
                </p:oleObj>
              </mc:Choice>
              <mc:Fallback>
                <p:oleObj name="Visio" r:id="rId3" imgW="5925718" imgH="2693902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7038975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Data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2362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special type of data, where </a:t>
            </a:r>
          </a:p>
          <a:p>
            <a:pPr lvl="1"/>
            <a:r>
              <a:rPr lang="en-US" sz="2000" dirty="0"/>
              <a:t>Each transaction involves a set of items.  </a:t>
            </a:r>
          </a:p>
          <a:p>
            <a:pPr lvl="1"/>
            <a:r>
              <a:rPr lang="en-US" sz="2000" dirty="0"/>
              <a:t>For example, consider a grocery store.  The set of products purchased by a customer during one shopping trip constitute a transaction, while the individual products that were purchased are the items.</a:t>
            </a:r>
          </a:p>
          <a:p>
            <a:pPr lvl="1"/>
            <a:r>
              <a:rPr lang="en-US" sz="2000" dirty="0"/>
              <a:t>Can represent transaction data as record data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1752600" y="3641725"/>
          <a:ext cx="54213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41725"/>
                        <a:ext cx="5421313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2672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Collection of </a:t>
            </a:r>
            <a:r>
              <a:rPr lang="en-US" sz="2400" b="1" i="1" dirty="0">
                <a:solidFill>
                  <a:srgbClr val="CC6600"/>
                </a:solidFill>
              </a:rPr>
              <a:t>data objects </a:t>
            </a:r>
            <a:r>
              <a:rPr lang="en-US" sz="2400" dirty="0"/>
              <a:t>and their </a:t>
            </a:r>
            <a:r>
              <a:rPr lang="en-US" sz="2400" b="1" i="1" dirty="0">
                <a:solidFill>
                  <a:srgbClr val="CC6600"/>
                </a:solidFill>
              </a:rPr>
              <a:t>attributes</a:t>
            </a:r>
          </a:p>
          <a:p>
            <a:pPr lvl="4"/>
            <a:endParaRPr lang="en-US" sz="600" dirty="0"/>
          </a:p>
          <a:p>
            <a:r>
              <a:rPr lang="en-US" sz="2400" dirty="0"/>
              <a:t>An </a:t>
            </a:r>
            <a:r>
              <a:rPr lang="en-US" sz="2400" b="1" i="1" dirty="0">
                <a:solidFill>
                  <a:srgbClr val="CC6600"/>
                </a:solidFill>
              </a:rPr>
              <a:t>attribute</a:t>
            </a:r>
            <a:r>
              <a:rPr lang="en-US" sz="2400" dirty="0"/>
              <a:t> is a property or characteristic of an object</a:t>
            </a:r>
          </a:p>
          <a:p>
            <a:pPr lvl="1"/>
            <a:r>
              <a:rPr lang="en-US" sz="2000" dirty="0"/>
              <a:t>Examples: eye color of a person, temperature, etc.</a:t>
            </a:r>
          </a:p>
          <a:p>
            <a:pPr lvl="1"/>
            <a:r>
              <a:rPr lang="en-US" sz="2000" dirty="0"/>
              <a:t>Attribute is also known as variable, field, characteristic, dimension, or feature</a:t>
            </a:r>
          </a:p>
          <a:p>
            <a:r>
              <a:rPr lang="en-US" sz="2400" dirty="0"/>
              <a:t>A collection of attributes describe an </a:t>
            </a:r>
            <a:r>
              <a:rPr lang="en-US" sz="2400" b="1" i="1" dirty="0">
                <a:solidFill>
                  <a:srgbClr val="CC6600"/>
                </a:solidFill>
              </a:rPr>
              <a:t>object</a:t>
            </a:r>
          </a:p>
          <a:p>
            <a:pPr lvl="1"/>
            <a:r>
              <a:rPr lang="en-US" sz="2000" dirty="0"/>
              <a:t>Object is also known as record, point, case, sample, entity, or instance</a:t>
            </a:r>
          </a:p>
          <a:p>
            <a:pPr lvl="4"/>
            <a:endParaRPr lang="en-US" dirty="0"/>
          </a:p>
        </p:txBody>
      </p:sp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5630863" y="1601788"/>
            <a:ext cx="3513137" cy="5027612"/>
            <a:chOff x="3403" y="1104"/>
            <a:chExt cx="2213" cy="2640"/>
          </a:xfrm>
        </p:grpSpPr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405628" imgH="5779008" progId="Word.Document.8">
                    <p:embed/>
                  </p:oleObj>
                </mc:Choice>
                <mc:Fallback>
                  <p:oleObj name="Document" r:id="rId3" imgW="5405628" imgH="5779008" progId="Word.Document.8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6477000" y="10699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4102" name="AutoShape 15"/>
          <p:cNvSpPr>
            <a:spLocks/>
          </p:cNvSpPr>
          <p:nvPr/>
        </p:nvSpPr>
        <p:spPr bwMode="auto">
          <a:xfrm>
            <a:off x="5257800" y="2517775"/>
            <a:ext cx="381000" cy="3808413"/>
          </a:xfrm>
          <a:prstGeom prst="leftBrace">
            <a:avLst>
              <a:gd name="adj1" fmla="val 832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 rot="16200000">
            <a:off x="4335463" y="38893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  <p:grpSp>
        <p:nvGrpSpPr>
          <p:cNvPr id="4104" name="Group 19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21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 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sz="2500" dirty="0"/>
              <a:t>Examples: Generic graph, a molecule, and webpages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52400" y="1676400"/>
          <a:ext cx="29797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39724" imgH="646176" progId="Visio.Drawing.6">
                  <p:embed/>
                </p:oleObj>
              </mc:Choice>
              <mc:Fallback>
                <p:oleObj name="VISIO" r:id="rId3" imgW="839724" imgH="64617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29797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9594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10"/>
          <p:cNvGraphicFramePr>
            <a:graphicFrameLocks noChangeAspect="1"/>
          </p:cNvGraphicFramePr>
          <p:nvPr/>
        </p:nvGraphicFramePr>
        <p:xfrm>
          <a:off x="381000" y="4191000"/>
          <a:ext cx="19653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792724" imgH="5411724" progId="Visio.Drawing.6">
                  <p:embed/>
                </p:oleObj>
              </mc:Choice>
              <mc:Fallback>
                <p:oleObj name="VISIO" r:id="rId6" imgW="5792724" imgH="5411724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9653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5943600"/>
            <a:ext cx="306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None/>
            </a:pPr>
            <a:r>
              <a:rPr lang="en-US" sz="2000" b="0"/>
              <a:t>Benzene Molecule: C6H6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Ordered Data </a:t>
            </a: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Sequences of transactions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68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An element of the sequence</a:t>
            </a:r>
          </a:p>
        </p:txBody>
      </p:sp>
      <p:sp>
        <p:nvSpPr>
          <p:cNvPr id="21510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Items/Events</a:t>
            </a: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Ordered Data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Genomic sequence data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600200" y="1676400"/>
          <a:ext cx="5356225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330196" imgH="1991868" progId="Visio.Drawing.6">
                  <p:embed/>
                </p:oleObj>
              </mc:Choice>
              <mc:Fallback>
                <p:oleObj name="VISIO" r:id="rId3" imgW="2330196" imgH="199186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5356225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27163"/>
            <a:ext cx="6629400" cy="4973637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Ordered Data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Spatio-Temporal Data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57200" y="2955925"/>
            <a:ext cx="266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Average Monthly Temperature of land and ocean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Poor data quality negatively affects many data processing efforts</a:t>
            </a:r>
          </a:p>
          <a:p>
            <a:pPr>
              <a:buFont typeface="Monotype Sorts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 typeface="Monotype Sorts" charset="2"/>
              <a:buNone/>
            </a:pPr>
            <a:endParaRPr lang="en-US" sz="900" dirty="0">
              <a:latin typeface="Times New Roman" pitchFamily="18" charset="0"/>
            </a:endParaRPr>
          </a:p>
          <a:p>
            <a:r>
              <a:rPr lang="en-US" sz="2400" dirty="0"/>
              <a:t>Data mining example: a classification model for detecting people who are loan risks is built using poor data</a:t>
            </a:r>
          </a:p>
          <a:p>
            <a:pPr lvl="1"/>
            <a:r>
              <a:rPr lang="en-US" sz="2200" dirty="0"/>
              <a:t>Some credit-worthy candidates are denied loans</a:t>
            </a:r>
          </a:p>
          <a:p>
            <a:pPr lvl="1"/>
            <a:r>
              <a:rPr lang="en-US" sz="2200" dirty="0"/>
              <a:t>More loans are given to individuals that default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 …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kinds of data quality problems?</a:t>
            </a:r>
          </a:p>
          <a:p>
            <a:r>
              <a:rPr lang="en-US" dirty="0"/>
              <a:t>How can we detect problems with the data? </a:t>
            </a:r>
          </a:p>
          <a:p>
            <a:r>
              <a:rPr lang="en-US" dirty="0"/>
              <a:t>What can we do about these problems? 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Examples of data quality problems: </a:t>
            </a:r>
          </a:p>
          <a:p>
            <a:pPr lvl="1"/>
            <a:r>
              <a:rPr lang="en-US" dirty="0"/>
              <a:t>Noise and outliers </a:t>
            </a:r>
          </a:p>
          <a:p>
            <a:pPr lvl="1"/>
            <a:r>
              <a:rPr lang="en-US" dirty="0"/>
              <a:t>Wrong data </a:t>
            </a:r>
          </a:p>
          <a:p>
            <a:pPr lvl="1"/>
            <a:r>
              <a:rPr lang="en-US" dirty="0"/>
              <a:t>Fake data </a:t>
            </a:r>
          </a:p>
          <a:p>
            <a:pPr lvl="1"/>
            <a:r>
              <a:rPr lang="en-US" dirty="0"/>
              <a:t>Missing values </a:t>
            </a:r>
          </a:p>
          <a:p>
            <a:pPr lvl="1"/>
            <a:r>
              <a:rPr lang="en-US" dirty="0"/>
              <a:t>Duplicate data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+mj-lt"/>
              </a:rPr>
              <a:t>For objects, noise is an extraneous object</a:t>
            </a:r>
          </a:p>
          <a:p>
            <a:r>
              <a:rPr lang="en-US" sz="2600" dirty="0">
                <a:latin typeface="+mj-lt"/>
              </a:rPr>
              <a:t>For attributes, noise refers to modification of original values</a:t>
            </a:r>
          </a:p>
          <a:p>
            <a:pPr lvl="1"/>
            <a:r>
              <a:rPr lang="en-US" sz="2100" dirty="0">
                <a:latin typeface="+mj-lt"/>
              </a:rPr>
              <a:t>Examples: distortion of a person’s voice when talking on a poor phone and “snow” on television screen</a:t>
            </a:r>
          </a:p>
          <a:p>
            <a:pPr lvl="1"/>
            <a:r>
              <a:rPr lang="en-US" sz="2100" dirty="0">
                <a:latin typeface="+mj-lt"/>
              </a:rPr>
              <a:t>The figures below show two sine waves of the same magnitude and different frequencies, the waves combined, and the two sine waves with random noise</a:t>
            </a:r>
          </a:p>
          <a:p>
            <a:pPr lvl="2"/>
            <a:r>
              <a:rPr lang="en-US" sz="1700" dirty="0">
                <a:latin typeface="+mj-lt"/>
              </a:rPr>
              <a:t> The magnitude and shape of the original signal is distorted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54409-6EE6-4A1C-9D0B-7CD3AF6E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3045649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AF5E1-14E2-4B56-A568-ADB4A465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81" y="3733800"/>
            <a:ext cx="3045649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86DA59-19B3-4F8E-A616-32746CC70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881" y="3733800"/>
            <a:ext cx="304564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C6600"/>
                </a:solidFill>
              </a:rPr>
              <a:t>Outliers</a:t>
            </a:r>
            <a:r>
              <a:rPr lang="en-US" dirty="0"/>
              <a:t> are data objects with characteristics that are considerably different than most of the other data objects in the data set</a:t>
            </a:r>
          </a:p>
          <a:p>
            <a:pPr lvl="1"/>
            <a:r>
              <a:rPr lang="en-US" b="1" dirty="0"/>
              <a:t>Case 1:</a:t>
            </a:r>
            <a:r>
              <a:rPr lang="en-US" dirty="0"/>
              <a:t> Outliers are </a:t>
            </a:r>
            <a:br>
              <a:rPr lang="en-US" dirty="0"/>
            </a:br>
            <a:r>
              <a:rPr lang="en-US" dirty="0"/>
              <a:t>noise that interferes</a:t>
            </a:r>
            <a:br>
              <a:rPr lang="en-US" dirty="0"/>
            </a:br>
            <a:r>
              <a:rPr lang="en-US" dirty="0"/>
              <a:t>with data analysis 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b="1" dirty="0"/>
              <a:t>Case 2: </a:t>
            </a:r>
            <a:r>
              <a:rPr lang="en-US" dirty="0"/>
              <a:t>Outliers are </a:t>
            </a:r>
            <a:br>
              <a:rPr lang="en-US" dirty="0"/>
            </a:br>
            <a:r>
              <a:rPr lang="en-US" dirty="0"/>
              <a:t>the goal of our analysis</a:t>
            </a:r>
          </a:p>
          <a:p>
            <a:pPr lvl="2"/>
            <a:r>
              <a:rPr lang="en-US" dirty="0"/>
              <a:t> </a:t>
            </a:r>
            <a:r>
              <a:rPr lang="en-US" sz="2200" dirty="0"/>
              <a:t>Credit card fraud</a:t>
            </a:r>
          </a:p>
          <a:p>
            <a:pPr lvl="2"/>
            <a:r>
              <a:rPr lang="en-US" sz="2200" dirty="0"/>
              <a:t> Intrusion detection</a:t>
            </a:r>
            <a:r>
              <a:rPr lang="en-US" dirty="0"/>
              <a:t> </a:t>
            </a:r>
          </a:p>
          <a:p>
            <a:pPr lvl="2"/>
            <a:endParaRPr lang="en-US" sz="1200" dirty="0"/>
          </a:p>
          <a:p>
            <a:r>
              <a:rPr lang="en-US" dirty="0"/>
              <a:t>Causes?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4495800" y="2439988"/>
            <a:ext cx="4267200" cy="3884612"/>
            <a:chOff x="3648" y="2448"/>
            <a:chExt cx="2112" cy="1872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Reasons for missing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Information is not collected </a:t>
            </a:r>
            <a:br>
              <a:rPr lang="en-US" dirty="0"/>
            </a:br>
            <a:r>
              <a:rPr lang="en-US" dirty="0"/>
              <a:t>(e.g., people decline to give their age and weight)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Attributes may not be applicable to all cases </a:t>
            </a:r>
            <a:br>
              <a:rPr lang="en-US" dirty="0"/>
            </a:br>
            <a:r>
              <a:rPr lang="en-US" dirty="0"/>
              <a:t>(e.g., annual income is not applicable to children)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Handling missing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Eliminate data objects or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Estimate missing values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/>
              <a:t>Example: time series of temperature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/>
              <a:t>Example: census results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Ignore the missing value during analysis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Duplicate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set may include data objects that are duplicates, or almost duplicates of one another</a:t>
            </a:r>
          </a:p>
          <a:p>
            <a:pPr lvl="1"/>
            <a:r>
              <a:rPr lang="en-US" dirty="0"/>
              <a:t>Major issue when merging data from heterogeneous sources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Same person with multiple email addresses</a:t>
            </a:r>
          </a:p>
          <a:p>
            <a:pPr lvl="1"/>
            <a:endParaRPr lang="en-US" dirty="0"/>
          </a:p>
          <a:p>
            <a:r>
              <a:rPr lang="en-US" dirty="0"/>
              <a:t>Data cleaning</a:t>
            </a:r>
          </a:p>
          <a:p>
            <a:pPr lvl="1"/>
            <a:r>
              <a:rPr lang="en-US" dirty="0"/>
              <a:t>Process of dealing with duplicate data issues</a:t>
            </a:r>
          </a:p>
          <a:p>
            <a:pPr lvl="1"/>
            <a:endParaRPr lang="en-US" dirty="0"/>
          </a:p>
          <a:p>
            <a:r>
              <a:rPr lang="en-US" dirty="0"/>
              <a:t>When should duplicate data not be removed?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Values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C6600"/>
                </a:solidFill>
              </a:rPr>
              <a:t>Attribute values</a:t>
            </a:r>
            <a:r>
              <a:rPr lang="en-US" b="1" i="1" dirty="0"/>
              <a:t> </a:t>
            </a:r>
            <a:r>
              <a:rPr lang="en-US" dirty="0"/>
              <a:t>are numbers or symbols assigned to an attribute for a particular object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  <a:r>
              <a:rPr lang="en-US" sz="2200" dirty="0"/>
              <a:t>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dirty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  <a:r>
              <a:rPr lang="en-US" sz="2200" dirty="0"/>
              <a:t>Example: Attribute values for ID and age are integers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 But properties of attribute can be different than the properties of the values used to represent the attribute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and Dissimilarity Measures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Similarity measure</a:t>
            </a:r>
          </a:p>
          <a:p>
            <a:pPr lvl="1"/>
            <a:r>
              <a:rPr lang="en-US" dirty="0"/>
              <a:t>Numerical measure of how alike two data objects are.</a:t>
            </a:r>
          </a:p>
          <a:p>
            <a:pPr lvl="1"/>
            <a:r>
              <a:rPr lang="en-US" dirty="0"/>
              <a:t>Is higher when objects are more alike.</a:t>
            </a:r>
          </a:p>
          <a:p>
            <a:pPr lvl="1"/>
            <a:r>
              <a:rPr lang="en-US" dirty="0"/>
              <a:t>Often falls in the range [0,1]</a:t>
            </a:r>
          </a:p>
          <a:p>
            <a:r>
              <a:rPr lang="en-US" dirty="0"/>
              <a:t>Dissimilarity measure</a:t>
            </a:r>
          </a:p>
          <a:p>
            <a:pPr lvl="1"/>
            <a:r>
              <a:rPr lang="en-US" dirty="0"/>
              <a:t>Numerical measure of how different two data objects are 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Minimum dissimilarity is often 0</a:t>
            </a:r>
          </a:p>
          <a:p>
            <a:pPr lvl="1"/>
            <a:r>
              <a:rPr lang="en-US" dirty="0"/>
              <a:t>Upper limit varies</a:t>
            </a:r>
          </a:p>
          <a:p>
            <a:r>
              <a:rPr lang="en-US" dirty="0">
                <a:solidFill>
                  <a:srgbClr val="CC6600"/>
                </a:solidFill>
              </a:rPr>
              <a:t>Proximity</a:t>
            </a:r>
            <a:r>
              <a:rPr lang="en-US" dirty="0"/>
              <a:t> refers to a 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382303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Similarity/Dissimilarity for Simple Attributes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/>
              <a:t>The following table shows the similarity and dissimilarity between two objects,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/>
              <a:t> and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n-US" sz="2400" b="0" dirty="0"/>
              <a:t> with respect to a single, simple attribute.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750"/>
            <a:ext cx="9144000" cy="27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8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Euclidean 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8351837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800" dirty="0"/>
              <a:t>   </a:t>
            </a:r>
          </a:p>
          <a:p>
            <a:pPr marL="742950" lvl="1"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number of dimensions (attributes) and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</a:rPr>
              <a:t>k</a:t>
            </a:r>
            <a:r>
              <a:rPr lang="en-US" dirty="0"/>
              <a:t> and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</a:rPr>
              <a:t> </a:t>
            </a:r>
            <a:r>
              <a:rPr lang="en-US" dirty="0"/>
              <a:t> are, respectively,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attributes (components) or data objects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762000" y="5522913"/>
            <a:ext cx="6456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</a:pPr>
            <a:r>
              <a:rPr lang="en-US" sz="2400" b="0"/>
              <a:t> Standardization is necessary, if scales differ.</a:t>
            </a:r>
          </a:p>
        </p:txBody>
      </p:sp>
      <p:pic>
        <p:nvPicPr>
          <p:cNvPr id="788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8" y="1600200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Euclidean Distance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" y="1143000"/>
          <a:ext cx="43783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31692" imgH="2656332" progId="Visio.Drawing.6">
                  <p:embed/>
                </p:oleObj>
              </mc:Choice>
              <mc:Fallback>
                <p:oleObj name="VISIO" r:id="rId2" imgW="3631692" imgH="26563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378325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862513" y="1674813"/>
          <a:ext cx="3976687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836725" imgH="846287" progId="Excel.Sheet.8">
                  <p:embed/>
                </p:oleObj>
              </mc:Choice>
              <mc:Fallback>
                <p:oleObj name="Worksheet" r:id="rId4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674813"/>
                        <a:ext cx="3976687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0" y="5973763"/>
            <a:ext cx="281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Distance Matrix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371600" y="4114800"/>
          <a:ext cx="65992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55925" imgH="846287" progId="Excel.Sheet.8">
                  <p:embed/>
                </p:oleObj>
              </mc:Choice>
              <mc:Fallback>
                <p:oleObj name="Worksheet" r:id="rId6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5992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32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Minkowski Distance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7508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/>
              <a:t>Minkowski</a:t>
            </a:r>
            <a:r>
              <a:rPr lang="en-US" sz="2400" dirty="0"/>
              <a:t> Distance is a generalization of 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/>
              <a:t> 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/>
              <a:t>   </a:t>
            </a:r>
            <a:r>
              <a:rPr lang="en-US" sz="2200" dirty="0"/>
              <a:t>Where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/>
              <a:t> is a parameter, </a:t>
            </a:r>
            <a:r>
              <a:rPr lang="en-US" sz="2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/>
              <a:t> is the number of dimensions (attributes)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/>
              <a:t> and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/>
              <a:t> are, respectively, the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/>
              <a:t> attributes (components) or data objects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/>
              <a:t> and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200" dirty="0"/>
          </a:p>
        </p:txBody>
      </p:sp>
      <p:pic>
        <p:nvPicPr>
          <p:cNvPr id="80944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7" y="1981200"/>
            <a:ext cx="51094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8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Minkowski Distance: Examples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8768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= 1.  City block (Manhattan, taxicab, L</a:t>
            </a:r>
            <a:r>
              <a:rPr lang="en-US" sz="2400" baseline="-30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cs typeface="Times New Roman" pitchFamily="18" charset="0"/>
              </a:rPr>
              <a:t>A common example of this for binary vectors is the Hamming distance, which is just the number of bits that are different between two binary vectors</a:t>
            </a:r>
          </a:p>
          <a:p>
            <a:pPr lvl="4">
              <a:lnSpc>
                <a:spcPct val="90000"/>
              </a:lnSpc>
            </a:pPr>
            <a:endParaRPr lang="en-US" sz="2200" b="1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= 2.  Euclidean distance</a:t>
            </a:r>
          </a:p>
          <a:p>
            <a:pPr lvl="4">
              <a:lnSpc>
                <a:spcPct val="90000"/>
              </a:lnSpc>
            </a:pPr>
            <a:endParaRPr lang="en-US" sz="18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dirty="0">
                <a:cs typeface="Times New Roman" pitchFamily="18" charset="0"/>
              </a:rPr>
              <a:t>.  “</a:t>
            </a:r>
            <a:r>
              <a:rPr lang="en-US" sz="2400" dirty="0" err="1">
                <a:cs typeface="Times New Roman" pitchFamily="18" charset="0"/>
              </a:rPr>
              <a:t>supremum</a:t>
            </a:r>
            <a:r>
              <a:rPr lang="en-US" sz="2400" dirty="0">
                <a:cs typeface="Times New Roman" pitchFamily="18" charset="0"/>
              </a:rPr>
              <a:t>” (</a:t>
            </a:r>
            <a:r>
              <a:rPr lang="en-US" sz="2400" dirty="0" err="1">
                <a:cs typeface="Times New Roman" pitchFamily="18" charset="0"/>
              </a:rPr>
              <a:t>L</a:t>
            </a:r>
            <a:r>
              <a:rPr lang="en-US" sz="2400" baseline="-30000" dirty="0" err="1">
                <a:cs typeface="Times New Roman" pitchFamily="18" charset="0"/>
              </a:rPr>
              <a:t>max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norm, L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cs typeface="Times New Roman" pitchFamily="18" charset="0"/>
              </a:rPr>
              <a:t>This is the maximum difference between any component of the vectors</a:t>
            </a:r>
          </a:p>
          <a:p>
            <a:pPr lvl="4">
              <a:lnSpc>
                <a:spcPct val="90000"/>
              </a:lnSpc>
            </a:pPr>
            <a:endParaRPr lang="en-US" sz="22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Do not confuse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with 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, i.e., all these distances are defined for all numbers of dimensions.</a:t>
            </a:r>
            <a:endParaRPr lang="en-US" sz="2400" i="1" dirty="0"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5001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Distance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876800" y="5867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Distance Matrix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04800" y="2587625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6725" imgH="846287" progId="Excel.Sheet.8">
                  <p:embed/>
                </p:oleObj>
              </mc:Choice>
              <mc:Fallback>
                <p:oleObj name="Worksheet" r:id="rId2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87625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810000" y="1292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55925" imgH="846287" progId="Excel.Sheet.8">
                  <p:embed/>
                </p:oleObj>
              </mc:Choice>
              <mc:Fallback>
                <p:oleObj name="Worksheet" r:id="rId4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2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810000" y="2816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55925" imgH="846287" progId="Excel.Sheet.8">
                  <p:embed/>
                </p:oleObj>
              </mc:Choice>
              <mc:Fallback>
                <p:oleObj name="Worksheet" r:id="rId6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6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3810000" y="43402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055925" imgH="861243" progId="Excel.Sheet.8">
                  <p:embed/>
                </p:oleObj>
              </mc:Choice>
              <mc:Fallback>
                <p:oleObj name="Worksheet" r:id="rId8" imgW="3055925" imgH="86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02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967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Mahalanobis</a:t>
            </a:r>
            <a:r>
              <a:rPr lang="en-US" sz="2800" dirty="0"/>
              <a:t> Distance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334" r="7321"/>
          <a:stretch>
            <a:fillRect/>
          </a:stretch>
        </p:blipFill>
        <p:spPr>
          <a:xfrm>
            <a:off x="0" y="1981200"/>
            <a:ext cx="5502275" cy="3879850"/>
          </a:xfr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58816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For red points, the Euclidean distance is 14.7, Mahalanobis distance is 6.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217805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 is the </a:t>
            </a:r>
            <a:r>
              <a:rPr lang="en-US" sz="2000" dirty="0"/>
              <a:t>covariance matrix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219200"/>
                <a:ext cx="7400231" cy="5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𝐦𝐚𝐡𝐚𝐥𝐚𝐧𝐨𝐛𝐢𝐬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aseline="30000" dirty="0"/>
                  <a:t>-0.5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7400231" cy="522194"/>
              </a:xfrm>
              <a:prstGeom prst="rect">
                <a:avLst/>
              </a:prstGeom>
              <a:blipFill>
                <a:blip r:embed="rId3"/>
                <a:stretch>
                  <a:fillRect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7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Mahalanobis Distance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6400800" y="1143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Covariance Matrix:</a:t>
            </a:r>
          </a:p>
        </p:txBody>
      </p:sp>
      <p:graphicFrame>
        <p:nvGraphicFramePr>
          <p:cNvPr id="69636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77000" y="1905000"/>
          <a:ext cx="2349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457200" progId="Equation.3">
                  <p:embed/>
                </p:oleObj>
              </mc:Choice>
              <mc:Fallback>
                <p:oleObj name="Equation" r:id="rId2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2349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12"/>
          <p:cNvSpPr txBox="1">
            <a:spLocks noChangeArrowheads="1"/>
          </p:cNvSpPr>
          <p:nvPr/>
        </p:nvSpPr>
        <p:spPr bwMode="auto">
          <a:xfrm>
            <a:off x="6629400" y="3200400"/>
            <a:ext cx="2286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A: (0.5, 0.5)</a:t>
            </a:r>
          </a:p>
          <a:p>
            <a:pPr>
              <a:spcBef>
                <a:spcPct val="50000"/>
              </a:spcBef>
            </a:pPr>
            <a:r>
              <a:rPr lang="en-US" sz="2200"/>
              <a:t>B: (0, 1)</a:t>
            </a:r>
          </a:p>
          <a:p>
            <a:pPr>
              <a:spcBef>
                <a:spcPct val="50000"/>
              </a:spcBef>
            </a:pPr>
            <a:r>
              <a:rPr lang="en-US" sz="2200"/>
              <a:t>C: (1.5, 1.5)</a:t>
            </a:r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r>
              <a:rPr lang="en-US" sz="2200"/>
              <a:t>Mahal(A,B) = 5</a:t>
            </a:r>
          </a:p>
          <a:p>
            <a:pPr>
              <a:spcBef>
                <a:spcPct val="50000"/>
              </a:spcBef>
            </a:pPr>
            <a:r>
              <a:rPr lang="en-US" sz="2200"/>
              <a:t>Mahal(A,C) = 4 </a:t>
            </a:r>
          </a:p>
        </p:txBody>
      </p:sp>
      <p:grpSp>
        <p:nvGrpSpPr>
          <p:cNvPr id="69638" name="Group 13"/>
          <p:cNvGrpSpPr>
            <a:grpSpLocks/>
          </p:cNvGrpSpPr>
          <p:nvPr/>
        </p:nvGrpSpPr>
        <p:grpSpPr bwMode="auto">
          <a:xfrm>
            <a:off x="0" y="1143000"/>
            <a:ext cx="6477000" cy="4857750"/>
            <a:chOff x="144" y="768"/>
            <a:chExt cx="4080" cy="3060"/>
          </a:xfrm>
        </p:grpSpPr>
        <p:pic>
          <p:nvPicPr>
            <p:cNvPr id="6964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4398" r="6593" b="4733"/>
            <a:stretch>
              <a:fillRect/>
            </a:stretch>
          </p:blipFill>
          <p:spPr bwMode="auto">
            <a:xfrm>
              <a:off x="144" y="76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3" name="Line 15"/>
            <p:cNvSpPr>
              <a:spLocks noChangeShapeType="1"/>
            </p:cNvSpPr>
            <p:nvPr/>
          </p:nvSpPr>
          <p:spPr bwMode="auto">
            <a:xfrm flipV="1">
              <a:off x="1632" y="1872"/>
              <a:ext cx="120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6"/>
            <p:cNvSpPr>
              <a:spLocks noChangeShapeType="1"/>
            </p:cNvSpPr>
            <p:nvPr/>
          </p:nvSpPr>
          <p:spPr bwMode="auto">
            <a:xfrm flipH="1" flipV="1">
              <a:off x="1104" y="225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1219200" y="3276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2209800" y="3976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69641" name="Text Box 19"/>
          <p:cNvSpPr txBox="1">
            <a:spLocks noChangeArrowheads="1"/>
          </p:cNvSpPr>
          <p:nvPr/>
        </p:nvSpPr>
        <p:spPr bwMode="auto">
          <a:xfrm>
            <a:off x="4114800" y="251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4403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Common Properties of a Distance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Distances, such as the Euclidean distance, have some well known properties.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en-US" dirty="0"/>
              <a:t>for all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en-US" dirty="0">
                <a:cs typeface="Times New Roman" panose="02020603050405020304" pitchFamily="18" charset="0"/>
              </a:rPr>
              <a:t>if and </a:t>
            </a:r>
            <a:r>
              <a:rPr lang="en-US" dirty="0"/>
              <a:t>only if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dirty="0"/>
              <a:t>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(Symmetry)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  for all points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(Triangle Inequality)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/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is the distance (dissimilarity)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A distance that satisfies these properties is a </a:t>
            </a:r>
            <a:r>
              <a:rPr lang="en-US" dirty="0">
                <a:solidFill>
                  <a:srgbClr val="FF0000"/>
                </a:solidFill>
              </a:rPr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6616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Measurement of Length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/>
              <a:t>The way you measure an attribute may not match the attributes properties.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38275" y="1679575"/>
          <a:ext cx="610552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82412" imgH="4442460" progId="Visio.Drawing.6">
                  <p:embed/>
                </p:oleObj>
              </mc:Choice>
              <mc:Fallback>
                <p:oleObj name="VISIO" r:id="rId3" imgW="5582412" imgH="44424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679575"/>
                        <a:ext cx="6105525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543800" y="2984500"/>
            <a:ext cx="1600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This scale preserves  the ordering  and additvity properties of length.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0" y="2984500"/>
            <a:ext cx="1676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This scale preserves  only the ordering property of  length.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Common Properties of a Similarity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Similarities, also have some well known properties.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 </a:t>
            </a:r>
            <a:r>
              <a:rPr lang="en-US" dirty="0"/>
              <a:t>(or maximum similarity) only 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</a:t>
            </a:r>
            <a:br>
              <a:rPr lang="en-US" dirty="0"/>
            </a:br>
            <a:r>
              <a:rPr lang="en-US" sz="1800" dirty="0"/>
              <a:t>(does not always hold, e.g., cosine)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  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(Symmetry)</a:t>
            </a:r>
            <a:br>
              <a:rPr lang="en-US" dirty="0"/>
            </a:br>
            <a:endParaRPr lang="en-US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2400" dirty="0"/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is the similarity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65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Similarity Between Binary Vectors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Common situation is that objects,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/>
              <a:t>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, have only binary attributes</a:t>
            </a:r>
          </a:p>
          <a:p>
            <a:pPr marL="2171700" lvl="4" indent="-342900">
              <a:lnSpc>
                <a:spcPct val="80000"/>
              </a:lnSpc>
              <a:tabLst>
                <a:tab pos="914400" algn="l"/>
                <a:tab pos="1371600" algn="l"/>
              </a:tabLst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cmmi10" pitchFamily="34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0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-25000" dirty="0"/>
              <a:t> </a:t>
            </a:r>
            <a:r>
              <a:rPr lang="en-US" sz="2000" dirty="0"/>
              <a:t>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1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dirty="0"/>
              <a:t> </a:t>
            </a:r>
            <a:r>
              <a:rPr lang="en-US" sz="2000" dirty="0"/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0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1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20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/>
              <a:t>Simple Matching and </a:t>
            </a:r>
            <a:r>
              <a:rPr lang="en-US" sz="2000" dirty="0" err="1"/>
              <a:t>Jaccard</a:t>
            </a:r>
            <a:r>
              <a:rPr lang="en-US" sz="2000" dirty="0"/>
              <a:t> Coefficients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SMC 	=  number of matches / number of attributes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              	=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J 	= number of 11 matches / number of non-zero attributes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	  	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4975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SMC versus Jaccard: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275637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1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/ (2 + 1 + 0) = 0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Cosine Similarity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400"/>
              </a:spcBef>
            </a:pPr>
            <a:r>
              <a:rPr lang="en-US" sz="2400" dirty="0">
                <a:cs typeface="Times New Roman" pitchFamily="18" charset="0"/>
              </a:rPr>
              <a:t> If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 are two document vectors, then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Font typeface="Monotype Sorts" charset="2"/>
              <a:buNone/>
            </a:pPr>
            <a:r>
              <a:rPr lang="en-US" sz="2400" dirty="0">
                <a:cs typeface="Times New Roman" pitchFamily="18" charset="0"/>
              </a:rPr>
              <a:t>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 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/ ||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||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en-US" sz="24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2400" dirty="0">
                <a:cs typeface="Times New Roman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cs typeface="Times New Roman" pitchFamily="18" charset="0"/>
              </a:rPr>
              <a:t> indicates inner product or vector dot product of vectors,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dirty="0">
                <a:cs typeface="Times New Roman" pitchFamily="18" charset="0"/>
              </a:rPr>
              <a:t> 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d ||</a:t>
            </a:r>
            <a:r>
              <a:rPr lang="en-US" sz="2400" dirty="0">
                <a:cs typeface="Times New Roman" pitchFamily="18" charset="0"/>
              </a:rPr>
              <a:t> is the   length of vector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.  </a:t>
            </a:r>
          </a:p>
          <a:p>
            <a:pPr marL="0" indent="0" algn="just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Example: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2 0 5 0 0 0 2 0 0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1 0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d2&gt;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3*1 + 2*0 + 0*0 + 5*0 + 0*0 + 0*0 + 0*0 + 2*1 + 0*0 + 0*2 = 5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(3*3+2*2+0*0+5*5+0*0+0*0+0*0+2*2+0*0+0*0)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(42)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6.481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(1*1+0*0+0*0+0*0+0*0+0*0+0*0+1*1+0*0+2*2)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(6)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2.449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0.3150</a:t>
            </a:r>
          </a:p>
          <a:p>
            <a:pPr marL="0" indent="0">
              <a:spcBef>
                <a:spcPct val="20000"/>
              </a:spcBef>
              <a:buFont typeface="Monotype Sorts" charset="2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3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Correlation measures the linear relationship between objects</a:t>
            </a:r>
          </a:p>
        </p:txBody>
      </p:sp>
      <p:pic>
        <p:nvPicPr>
          <p:cNvPr id="85160" name="Picture 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990600"/>
            <a:ext cx="725199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70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Visually Evaluating Correlation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28600" y="990600"/>
          <a:ext cx="59150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542857" imgH="7228571" progId="Paint.Picture">
                  <p:embed/>
                </p:oleObj>
              </mc:Choice>
              <mc:Fallback>
                <p:oleObj name="Bitmap Image" r:id="rId2" imgW="7542857" imgH="7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43" t="1854" r="5334" b="10373"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59150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629400" y="2971800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Scatter plots showing the similarity from –1 to 1.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553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 of Correlation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(-3, -2, -1, 0, 1, 2, 3)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(9, 4, 1, 0, 1, 4, 9)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mean(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4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2.16,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3.74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(-3)(5)+(-2)(0)+(-1)(-3)+(0)(-4)+(1)(-3)+(2)(0)+3(5) / ( 6 * 2.16 * 3.74 )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B0043-3522-4C58-AFFA-73F19119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3665"/>
            <a:ext cx="3612000" cy="2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3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Correlation vs Cosine vs 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r>
              <a:rPr lang="en-US" sz="1800" dirty="0"/>
              <a:t>Compare the three proximity measures according to their behavior under variable transformation</a:t>
            </a:r>
          </a:p>
          <a:p>
            <a:pPr lvl="1"/>
            <a:r>
              <a:rPr lang="en-US" sz="1800" dirty="0"/>
              <a:t>scaling: multiplication by a value</a:t>
            </a:r>
          </a:p>
          <a:p>
            <a:pPr lvl="1"/>
            <a:r>
              <a:rPr lang="en-US" sz="1800" dirty="0"/>
              <a:t>translation: adding a constant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Consider the example</a:t>
            </a:r>
          </a:p>
          <a:p>
            <a:pPr lvl="1"/>
            <a:r>
              <a:rPr lang="en-US" sz="1600" b="1" dirty="0"/>
              <a:t>x </a:t>
            </a:r>
            <a:r>
              <a:rPr lang="en-US" sz="1600" dirty="0"/>
              <a:t>= (1</a:t>
            </a:r>
            <a:r>
              <a:rPr lang="en-US" sz="1600" i="1" dirty="0"/>
              <a:t>, </a:t>
            </a:r>
            <a:r>
              <a:rPr lang="en-US" sz="1600" dirty="0"/>
              <a:t>2</a:t>
            </a:r>
            <a:r>
              <a:rPr lang="en-US" sz="1600" i="1" dirty="0"/>
              <a:t>, </a:t>
            </a:r>
            <a:r>
              <a:rPr lang="en-US" sz="1600" dirty="0"/>
              <a:t>4</a:t>
            </a:r>
            <a:r>
              <a:rPr lang="en-US" sz="1600" i="1" dirty="0"/>
              <a:t>, </a:t>
            </a:r>
            <a:r>
              <a:rPr lang="en-US" sz="1600" dirty="0"/>
              <a:t>3</a:t>
            </a:r>
            <a:r>
              <a:rPr lang="en-US" sz="1600" i="1" dirty="0"/>
              <a:t>, </a:t>
            </a:r>
            <a:r>
              <a:rPr lang="en-US" sz="1600" dirty="0"/>
              <a:t>0</a:t>
            </a:r>
            <a:r>
              <a:rPr lang="en-US" sz="1600" i="1" dirty="0"/>
              <a:t>, </a:t>
            </a:r>
            <a:r>
              <a:rPr lang="en-US" sz="1600" dirty="0"/>
              <a:t>0</a:t>
            </a:r>
            <a:r>
              <a:rPr lang="en-US" sz="1600" i="1" dirty="0"/>
              <a:t>, </a:t>
            </a:r>
            <a:r>
              <a:rPr lang="en-US" sz="1600" dirty="0"/>
              <a:t>0), </a:t>
            </a:r>
            <a:r>
              <a:rPr lang="es-ES" sz="1600" b="1" dirty="0"/>
              <a:t>y </a:t>
            </a:r>
            <a:r>
              <a:rPr lang="es-ES" sz="1600" dirty="0"/>
              <a:t>= (1</a:t>
            </a:r>
            <a:r>
              <a:rPr lang="es-ES" sz="1600" i="1" dirty="0"/>
              <a:t>, </a:t>
            </a:r>
            <a:r>
              <a:rPr lang="es-ES" sz="1600" dirty="0"/>
              <a:t>2</a:t>
            </a:r>
            <a:r>
              <a:rPr lang="es-ES" sz="1600" i="1" dirty="0"/>
              <a:t>, </a:t>
            </a:r>
            <a:r>
              <a:rPr lang="es-ES" sz="1600" dirty="0"/>
              <a:t>3</a:t>
            </a:r>
            <a:r>
              <a:rPr lang="es-ES" sz="1600" i="1" dirty="0"/>
              <a:t>, </a:t>
            </a:r>
            <a:r>
              <a:rPr lang="es-ES" sz="1600" dirty="0"/>
              <a:t>4</a:t>
            </a:r>
            <a:r>
              <a:rPr lang="es-ES" sz="1600" i="1" dirty="0"/>
              <a:t>, </a:t>
            </a:r>
            <a:r>
              <a:rPr lang="es-ES" sz="1600" dirty="0"/>
              <a:t>0</a:t>
            </a:r>
            <a:r>
              <a:rPr lang="es-ES" sz="1600" i="1" dirty="0"/>
              <a:t>, </a:t>
            </a:r>
            <a:r>
              <a:rPr lang="es-ES" sz="1600" dirty="0"/>
              <a:t>0</a:t>
            </a:r>
            <a:r>
              <a:rPr lang="es-ES" sz="1600" i="1" dirty="0"/>
              <a:t>, </a:t>
            </a:r>
            <a:r>
              <a:rPr lang="es-ES" sz="1600" dirty="0"/>
              <a:t>0)</a:t>
            </a:r>
          </a:p>
          <a:p>
            <a:pPr lvl="1"/>
            <a:r>
              <a:rPr lang="en-US" sz="1600" b="1" dirty="0" err="1"/>
              <a:t>y</a:t>
            </a:r>
            <a:r>
              <a:rPr lang="en-US" sz="1600" b="1" baseline="-25000" dirty="0" err="1"/>
              <a:t>s</a:t>
            </a:r>
            <a:r>
              <a:rPr lang="en-US" sz="1600" b="1" baseline="-25000" dirty="0"/>
              <a:t>  </a:t>
            </a:r>
            <a:r>
              <a:rPr lang="en-US" sz="1600" b="1" dirty="0"/>
              <a:t>= y * 2 </a:t>
            </a:r>
            <a:r>
              <a:rPr lang="en-US" sz="1600" dirty="0"/>
              <a:t>(scaled version of y),  </a:t>
            </a:r>
            <a:r>
              <a:rPr lang="en-US" sz="1600" b="1" dirty="0" err="1"/>
              <a:t>y</a:t>
            </a:r>
            <a:r>
              <a:rPr lang="en-US" sz="1600" b="1" baseline="-25000" dirty="0" err="1"/>
              <a:t>t</a:t>
            </a:r>
            <a:r>
              <a:rPr lang="en-US" sz="1600" b="1" baseline="-25000" dirty="0"/>
              <a:t>  </a:t>
            </a:r>
            <a:r>
              <a:rPr lang="en-US" sz="1600" b="1" dirty="0"/>
              <a:t>= y + 5 </a:t>
            </a:r>
            <a:r>
              <a:rPr lang="en-US" sz="1600" dirty="0"/>
              <a:t>(translated version)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7BA8C3-7A0B-42B0-8D26-79BB9CEC2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72512"/>
              </p:ext>
            </p:extLst>
          </p:nvPr>
        </p:nvGraphicFramePr>
        <p:xfrm>
          <a:off x="609600" y="2438400"/>
          <a:ext cx="6248399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1687">
                  <a:extLst>
                    <a:ext uri="{9D8B030D-6E8A-4147-A177-3AD203B41FA5}">
                      <a16:colId xmlns:a16="http://schemas.microsoft.com/office/drawing/2014/main" val="3517952728"/>
                    </a:ext>
                  </a:extLst>
                </a:gridCol>
                <a:gridCol w="950843">
                  <a:extLst>
                    <a:ext uri="{9D8B030D-6E8A-4147-A177-3AD203B41FA5}">
                      <a16:colId xmlns:a16="http://schemas.microsoft.com/office/drawing/2014/main" val="922929771"/>
                    </a:ext>
                  </a:extLst>
                </a:gridCol>
                <a:gridCol w="1290430">
                  <a:extLst>
                    <a:ext uri="{9D8B030D-6E8A-4147-A177-3AD203B41FA5}">
                      <a16:colId xmlns:a16="http://schemas.microsoft.com/office/drawing/2014/main" val="2543322620"/>
                    </a:ext>
                  </a:extLst>
                </a:gridCol>
                <a:gridCol w="2105439">
                  <a:extLst>
                    <a:ext uri="{9D8B030D-6E8A-4147-A177-3AD203B41FA5}">
                      <a16:colId xmlns:a16="http://schemas.microsoft.com/office/drawing/2014/main" val="3777021973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r>
                        <a:rPr lang="en-US" sz="12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Euclidean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Invariant to scaling (multiplication)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62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Invariant to translation (addition)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08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6869856-363E-4731-BC31-A8F9D81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64103"/>
              </p:ext>
            </p:extLst>
          </p:nvPr>
        </p:nvGraphicFramePr>
        <p:xfrm>
          <a:off x="609600" y="4881880"/>
          <a:ext cx="5638800" cy="129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6157">
                  <a:extLst>
                    <a:ext uri="{9D8B030D-6E8A-4147-A177-3AD203B41FA5}">
                      <a16:colId xmlns:a16="http://schemas.microsoft.com/office/drawing/2014/main" val="3517952728"/>
                    </a:ext>
                  </a:extLst>
                </a:gridCol>
                <a:gridCol w="858078">
                  <a:extLst>
                    <a:ext uri="{9D8B030D-6E8A-4147-A177-3AD203B41FA5}">
                      <a16:colId xmlns:a16="http://schemas.microsoft.com/office/drawing/2014/main" val="922929771"/>
                    </a:ext>
                  </a:extLst>
                </a:gridCol>
                <a:gridCol w="1164535">
                  <a:extLst>
                    <a:ext uri="{9D8B030D-6E8A-4147-A177-3AD203B41FA5}">
                      <a16:colId xmlns:a16="http://schemas.microsoft.com/office/drawing/2014/main" val="2543322620"/>
                    </a:ext>
                  </a:extLst>
                </a:gridCol>
                <a:gridCol w="1900030">
                  <a:extLst>
                    <a:ext uri="{9D8B030D-6E8A-4147-A177-3AD203B41FA5}">
                      <a16:colId xmlns:a16="http://schemas.microsoft.com/office/drawing/2014/main" val="377702197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2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y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</a:t>
                      </a:r>
                      <a:r>
                        <a:rPr lang="en-US" sz="1200" b="1" dirty="0" err="1"/>
                        <a:t>y</a:t>
                      </a:r>
                      <a:r>
                        <a:rPr lang="en-US" sz="1200" b="1" baseline="-25000" dirty="0" err="1"/>
                        <a:t>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</a:t>
                      </a:r>
                      <a:r>
                        <a:rPr lang="en-US" sz="1200" b="1" dirty="0" err="1"/>
                        <a:t>y</a:t>
                      </a:r>
                      <a:r>
                        <a:rPr lang="en-US" sz="1200" b="1" baseline="-25000" dirty="0" err="1"/>
                        <a:t>t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0.7940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08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/>
                        <a:t>Euclidean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14.2127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9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23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43DC-A7A2-4E7B-8F27-16423F4B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Correlation vs cosine vs Euclidean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03CF-33BF-477C-AFA5-11242FC5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Choice of the right proximity measure depends on the domain</a:t>
            </a:r>
          </a:p>
          <a:p>
            <a:r>
              <a:rPr lang="en-US" sz="2200" dirty="0"/>
              <a:t>What is the correct choice of proximity measure for the following situations?</a:t>
            </a:r>
          </a:p>
          <a:p>
            <a:pPr lvl="1"/>
            <a:r>
              <a:rPr lang="en-US" sz="2000" dirty="0"/>
              <a:t>Comparing documents using the frequencies of words</a:t>
            </a:r>
          </a:p>
          <a:p>
            <a:pPr marL="1147763" lvl="2" indent="-233363"/>
            <a:r>
              <a:rPr lang="en-US" sz="1600" dirty="0"/>
              <a:t>Documents are considered similar if the word frequencies are similar</a:t>
            </a:r>
          </a:p>
          <a:p>
            <a:pPr marL="1147763" lvl="2" indent="-233363"/>
            <a:endParaRPr lang="en-US" sz="1600" dirty="0"/>
          </a:p>
          <a:p>
            <a:pPr lvl="1"/>
            <a:r>
              <a:rPr lang="en-US" sz="2000" dirty="0"/>
              <a:t>Comparing the temperature in Celsius of two locations</a:t>
            </a:r>
          </a:p>
          <a:p>
            <a:pPr marL="1147763" lvl="2" indent="-233363"/>
            <a:r>
              <a:rPr lang="en-US" sz="1600" dirty="0"/>
              <a:t>Two locations are considered similar if the temperatures are similar in magnitude</a:t>
            </a:r>
          </a:p>
          <a:p>
            <a:pPr marL="1147763" lvl="2" indent="-233363"/>
            <a:endParaRPr lang="en-US" sz="1600" dirty="0"/>
          </a:p>
          <a:p>
            <a:pPr lvl="1"/>
            <a:r>
              <a:rPr lang="en-US" sz="2000" dirty="0"/>
              <a:t>Comparing two time series of temperature measured in Celsius</a:t>
            </a:r>
          </a:p>
          <a:p>
            <a:pPr marL="1147763" lvl="2" indent="-233363"/>
            <a:r>
              <a:rPr lang="en-US" sz="1600" dirty="0"/>
              <a:t>Two time series are considered similar if their “shape” is similar, i.e., they vary in the same way over time, achieving minimums and maximums at similar times, etc. </a:t>
            </a:r>
          </a:p>
          <a:p>
            <a:pPr lvl="1"/>
            <a:endParaRPr 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4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Proximity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Domain of application</a:t>
            </a:r>
          </a:p>
          <a:p>
            <a:pPr lvl="1"/>
            <a:r>
              <a:rPr lang="en-US" dirty="0"/>
              <a:t>Similarity measures tend to be specific to the type of attribute and data </a:t>
            </a:r>
          </a:p>
          <a:p>
            <a:pPr lvl="1"/>
            <a:r>
              <a:rPr lang="en-US" dirty="0"/>
              <a:t>Record data, images, graphs, sequences, 3D-protein structure, etc. tend to have different measures</a:t>
            </a:r>
          </a:p>
          <a:p>
            <a:r>
              <a:rPr lang="en-US" dirty="0"/>
              <a:t>However, one can talk about various properties that you would like a proximity measure to have</a:t>
            </a:r>
          </a:p>
          <a:p>
            <a:pPr lvl="1"/>
            <a:r>
              <a:rPr lang="en-US" dirty="0"/>
              <a:t>Symmetry is a common one</a:t>
            </a:r>
          </a:p>
          <a:p>
            <a:pPr lvl="1"/>
            <a:r>
              <a:rPr lang="en-US" dirty="0"/>
              <a:t>Tolerance to noise and outliers is another</a:t>
            </a:r>
          </a:p>
          <a:p>
            <a:pPr lvl="1"/>
            <a:r>
              <a:rPr lang="en-US" dirty="0"/>
              <a:t>Ability to find more types of patterns? </a:t>
            </a:r>
          </a:p>
          <a:p>
            <a:pPr lvl="1"/>
            <a:r>
              <a:rPr lang="en-US" dirty="0"/>
              <a:t>Many others possible</a:t>
            </a:r>
          </a:p>
          <a:p>
            <a:r>
              <a:rPr lang="en-US" dirty="0"/>
              <a:t>The measure must be applicable to the data and produce results that agree with domain knowledge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Attributes 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There are different types of attributes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Nominal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ID numbers, eye color, zip codes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Ordinal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rankings (e.g., taste of potato chips on a scale from 1-10), grades, height {tall, medium, short}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Interval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calendar dates, temperatures in Celsius or Fahrenheit.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Ratio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temperature in Kelvin, length, counts, elapsed time (e.g., time to run a race)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Based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theory is a well-developed and fundamental disciple with broad applications</a:t>
            </a:r>
          </a:p>
          <a:p>
            <a:endParaRPr lang="en-US" dirty="0"/>
          </a:p>
          <a:p>
            <a:r>
              <a:rPr lang="en-US" dirty="0"/>
              <a:t>Some similarity measures are based on information theory </a:t>
            </a:r>
          </a:p>
          <a:p>
            <a:pPr lvl="1"/>
            <a:r>
              <a:rPr lang="en-US" dirty="0"/>
              <a:t>Mutual information in various versions</a:t>
            </a:r>
          </a:p>
          <a:p>
            <a:pPr lvl="1"/>
            <a:r>
              <a:rPr lang="en-US" dirty="0"/>
              <a:t>Maximal Information Coefficient (MIC) and related measures</a:t>
            </a:r>
          </a:p>
          <a:p>
            <a:pPr lvl="1"/>
            <a:r>
              <a:rPr lang="en-US" dirty="0"/>
              <a:t>General and can handle non-linear relationships</a:t>
            </a:r>
          </a:p>
          <a:p>
            <a:pPr lvl="1"/>
            <a:r>
              <a:rPr lang="en-US" dirty="0"/>
              <a:t>Can be complicated and time intensive to compute</a:t>
            </a:r>
          </a:p>
        </p:txBody>
      </p:sp>
    </p:spTree>
    <p:extLst>
      <p:ext uri="{BB962C8B-B14F-4D97-AF65-F5344CB8AC3E}">
        <p14:creationId xmlns:p14="http://schemas.microsoft.com/office/powerpoint/2010/main" val="405353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 relates to possible outcomes of an event </a:t>
            </a:r>
          </a:p>
          <a:p>
            <a:pPr lvl="1"/>
            <a:r>
              <a:rPr lang="en-US" dirty="0"/>
              <a:t>transmission of a message, flip of a coin, or measurement of a piece of data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more certain an outcome, the less information that it contains and vice-versa</a:t>
            </a:r>
          </a:p>
          <a:p>
            <a:pPr lvl="1"/>
            <a:r>
              <a:rPr lang="en-US" dirty="0"/>
              <a:t>For example, if a coin has two heads, then an outcome of heads provides no information</a:t>
            </a:r>
          </a:p>
          <a:p>
            <a:pPr lvl="1"/>
            <a:r>
              <a:rPr lang="en-US" dirty="0"/>
              <a:t>More quantitatively, the information is related the probability of an outcome</a:t>
            </a:r>
          </a:p>
          <a:p>
            <a:pPr marL="1147763" lvl="2" indent="-233363"/>
            <a:r>
              <a:rPr lang="en-US" dirty="0"/>
              <a:t>The smaller the probability of an outcome, the more information it provides and vice-versa</a:t>
            </a:r>
          </a:p>
          <a:p>
            <a:pPr lvl="1"/>
            <a:r>
              <a:rPr lang="en-US" dirty="0"/>
              <a:t>Entropy is the commonly used measure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934001" y="2133600"/>
            <a:ext cx="1371600" cy="685800"/>
            <a:chOff x="2514600" y="2895600"/>
            <a:chExt cx="3810000" cy="1905000"/>
          </a:xfrm>
        </p:grpSpPr>
        <p:pic>
          <p:nvPicPr>
            <p:cNvPr id="87044" name="Picture 4" descr="2012 Lincoln One-Cent Obver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46" name="Picture 6" descr="2012 Lincoln One-Cent Rever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2133600"/>
            <a:ext cx="9125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0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</a:t>
                </a:r>
              </a:p>
              <a:p>
                <a:pPr lvl="1"/>
                <a:r>
                  <a:rPr lang="en-US" dirty="0"/>
                  <a:t>a variable (event),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with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 possible values (outcomes),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x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/>
                  <a:t>each outcome having probability,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p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entropy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/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H(X)</a:t>
                </a:r>
                <a:r>
                  <a:rPr lang="en-US" dirty="0"/>
                  <a:t>, is given by</a:t>
                </a:r>
                <a:endParaRPr lang="en-US" i="1" baseline="-25000" dirty="0"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Entropy is between 0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/>
                  <a:t>and is measured in bits</a:t>
                </a:r>
              </a:p>
              <a:p>
                <a:pPr lvl="1"/>
                <a:r>
                  <a:rPr lang="en-US" dirty="0"/>
                  <a:t>Thus, entropy is a measure of how many bits it takes to represent an observation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on average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6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715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coin with probability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 of heads and probability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 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– p </a:t>
                </a:r>
                <a:r>
                  <a:rPr lang="en-US" dirty="0"/>
                  <a:t>of tails</a:t>
                </a:r>
              </a:p>
              <a:p>
                <a:endParaRPr lang="en-US" sz="1000" dirty="0"/>
              </a:p>
              <a:p>
                <a:pPr marL="1028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02870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0.5,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0.5 </a:t>
                </a:r>
                <a:r>
                  <a:rPr lang="en-US" dirty="0"/>
                  <a:t>(fair coin)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1 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US" dirty="0"/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is the entropy of a fair four-sided die? </a:t>
                </a:r>
              </a:p>
              <a:p>
                <a:pPr lvl="1"/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254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Sample Data: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Maximum entropy is log</a:t>
            </a:r>
            <a:r>
              <a:rPr lang="en-US" baseline="-25000" dirty="0"/>
              <a:t>2</a:t>
            </a:r>
            <a:r>
              <a:rPr lang="en-US" dirty="0"/>
              <a:t>5 = 2.3219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4711"/>
              </p:ext>
            </p:extLst>
          </p:nvPr>
        </p:nvGraphicFramePr>
        <p:xfrm>
          <a:off x="762000" y="1295400"/>
          <a:ext cx="60960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Hair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6622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Sample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we have </a:t>
                </a:r>
              </a:p>
              <a:p>
                <a:pPr lvl="1"/>
                <a:r>
                  <a:rPr lang="en-US" dirty="0"/>
                  <a:t>a number of observations (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/>
                  <a:t>) of some attribute,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, e.g., the hair color of students in the class, </a:t>
                </a:r>
              </a:p>
              <a:p>
                <a:pPr lvl="1"/>
                <a:r>
                  <a:rPr lang="en-US" dirty="0"/>
                  <a:t>where there are </a:t>
                </a:r>
                <a:r>
                  <a:rPr lang="en-US" i="1" dirty="0">
                    <a:latin typeface="Cambria" pitchFamily="18" charset="0"/>
                  </a:rPr>
                  <a:t>n</a:t>
                </a:r>
                <a:r>
                  <a:rPr lang="en-US" dirty="0"/>
                  <a:t> different possible values</a:t>
                </a:r>
              </a:p>
              <a:p>
                <a:pPr lvl="1"/>
                <a:r>
                  <a:rPr lang="en-US" dirty="0"/>
                  <a:t>And the number of observation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category is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baseline="-25000" dirty="0"/>
              </a:p>
              <a:p>
                <a:pPr lvl="1"/>
                <a:r>
                  <a:rPr lang="en-US" dirty="0"/>
                  <a:t>Then, for this sample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dirty="0"/>
                  <a:t>For continuous data, the calculation is harder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186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Information one variable provides about another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H(X,Y)</a:t>
                </a:r>
                <a:r>
                  <a:rPr lang="en-US" dirty="0"/>
                  <a:t> is the joint entropy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Y,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 baseline="-25000">
                                          <a:latin typeface="Cambria Math"/>
                                        </a:rPr>
                                        <m:t>𝑖𝑗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𝑖𝑗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900" dirty="0"/>
                  <a:t>Where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en-US" dirty="0"/>
                  <a:t> is the probability that the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value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and the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value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/>
                  <a:t> occur together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/>
                  <a:t>For discrete variables, this is easy to compute</a:t>
                </a:r>
              </a:p>
              <a:p>
                <a:endParaRPr lang="en-US" dirty="0"/>
              </a:p>
              <a:p>
                <a:r>
                  <a:rPr lang="en-US" dirty="0"/>
                  <a:t>Maximum mutual information for discrete variables is </a:t>
                </a:r>
                <a:br>
                  <a:rPr lang="en-US" dirty="0"/>
                </a:br>
                <a:r>
                  <a:rPr lang="en-US" dirty="0"/>
                  <a:t>log</a:t>
                </a:r>
                <a:r>
                  <a:rPr lang="en-US" baseline="-25000" dirty="0"/>
                  <a:t>2</a:t>
                </a:r>
                <a:r>
                  <a:rPr lang="en-US" dirty="0"/>
                  <a:t>(min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), where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) is the number of values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3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13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83945"/>
              </p:ext>
            </p:extLst>
          </p:nvPr>
        </p:nvGraphicFramePr>
        <p:xfrm>
          <a:off x="152400" y="1219200"/>
          <a:ext cx="37338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Student Status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8903"/>
              </p:ext>
            </p:extLst>
          </p:nvPr>
        </p:nvGraphicFramePr>
        <p:xfrm>
          <a:off x="152400" y="3276600"/>
          <a:ext cx="37338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56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48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96470"/>
              </p:ext>
            </p:extLst>
          </p:nvPr>
        </p:nvGraphicFramePr>
        <p:xfrm>
          <a:off x="4267200" y="1219201"/>
          <a:ext cx="4724400" cy="3528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570">
                <a:tc>
                  <a:txBody>
                    <a:bodyPr/>
                    <a:lstStyle/>
                    <a:p>
                      <a:r>
                        <a:rPr lang="en-US" dirty="0"/>
                        <a:t>Student Status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48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86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0.4644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2.2710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4864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Mutual information of Student Status and Grade =  0.9928 + 1.4406 - 2.2710 = 0.1624</a:t>
            </a:r>
          </a:p>
        </p:txBody>
      </p:sp>
    </p:spTree>
    <p:extLst>
      <p:ext uri="{BB962C8B-B14F-4D97-AF65-F5344CB8AC3E}">
        <p14:creationId xmlns:p14="http://schemas.microsoft.com/office/powerpoint/2010/main" val="34899299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Information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 err="1"/>
              <a:t>Reshef</a:t>
            </a:r>
            <a:r>
              <a:rPr lang="en-US" sz="1500" dirty="0"/>
              <a:t>, David N., </a:t>
            </a:r>
            <a:r>
              <a:rPr lang="en-US" sz="1500" dirty="0" err="1"/>
              <a:t>Yakir</a:t>
            </a:r>
            <a:r>
              <a:rPr lang="en-US" sz="1500" dirty="0"/>
              <a:t> A. </a:t>
            </a:r>
            <a:r>
              <a:rPr lang="en-US" sz="1500" dirty="0" err="1"/>
              <a:t>Reshef</a:t>
            </a:r>
            <a:r>
              <a:rPr lang="en-US" sz="1500" dirty="0"/>
              <a:t>, Hilary K. </a:t>
            </a:r>
            <a:r>
              <a:rPr lang="en-US" sz="1500" dirty="0" err="1"/>
              <a:t>Finucane</a:t>
            </a:r>
            <a:r>
              <a:rPr lang="en-US" sz="1500" dirty="0"/>
              <a:t>, Sharon R. Grossman, </a:t>
            </a:r>
            <a:r>
              <a:rPr lang="en-US" sz="1500" dirty="0" err="1"/>
              <a:t>Gilean</a:t>
            </a:r>
            <a:r>
              <a:rPr lang="en-US" sz="1500" dirty="0"/>
              <a:t> </a:t>
            </a:r>
            <a:r>
              <a:rPr lang="en-US" sz="1500" dirty="0" err="1"/>
              <a:t>McVean</a:t>
            </a:r>
            <a:r>
              <a:rPr lang="en-US" sz="1500" dirty="0"/>
              <a:t>, Peter J. </a:t>
            </a:r>
            <a:r>
              <a:rPr lang="en-US" sz="1500" dirty="0" err="1"/>
              <a:t>Turnbaugh</a:t>
            </a:r>
            <a:r>
              <a:rPr lang="en-US" sz="1500" dirty="0"/>
              <a:t>, Eric S. Lander, Michael </a:t>
            </a:r>
            <a:r>
              <a:rPr lang="en-US" sz="1500" dirty="0" err="1"/>
              <a:t>Mitzenmacher</a:t>
            </a:r>
            <a:r>
              <a:rPr lang="en-US" sz="1500" dirty="0"/>
              <a:t>, and </a:t>
            </a:r>
            <a:r>
              <a:rPr lang="en-US" sz="1500" dirty="0" err="1"/>
              <a:t>Pardis</a:t>
            </a:r>
            <a:r>
              <a:rPr lang="en-US" sz="1500" dirty="0"/>
              <a:t> C. </a:t>
            </a:r>
            <a:r>
              <a:rPr lang="en-US" sz="1500" dirty="0" err="1"/>
              <a:t>Sabeti</a:t>
            </a:r>
            <a:r>
              <a:rPr lang="en-US" sz="1500" dirty="0"/>
              <a:t>. "Detecting novel associations in large data sets." </a:t>
            </a:r>
            <a:r>
              <a:rPr lang="en-US" sz="1500" i="1" dirty="0"/>
              <a:t>science</a:t>
            </a:r>
            <a:r>
              <a:rPr lang="en-US" sz="1500" dirty="0"/>
              <a:t> 334, no. 6062 (2011): 1518-1524.</a:t>
            </a:r>
          </a:p>
          <a:p>
            <a:r>
              <a:rPr lang="en-US" dirty="0"/>
              <a:t>Applies mutual information to two continuous variables</a:t>
            </a:r>
          </a:p>
          <a:p>
            <a:r>
              <a:rPr lang="en-US" dirty="0"/>
              <a:t>Consider the possible </a:t>
            </a:r>
            <a:r>
              <a:rPr lang="en-US" dirty="0" err="1"/>
              <a:t>binnings</a:t>
            </a:r>
            <a:r>
              <a:rPr lang="en-US" dirty="0"/>
              <a:t> of the variables into discrete categories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 N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+mn-ea"/>
                <a:cs typeface="+mn-cs"/>
              </a:rPr>
              <a:t>where 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lvl="2" indent="347663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samples (observations, data objects)</a:t>
            </a:r>
            <a:endParaRPr lang="en-US" dirty="0"/>
          </a:p>
          <a:p>
            <a:r>
              <a:rPr lang="en-US" dirty="0"/>
              <a:t>Compute the mutual information</a:t>
            </a:r>
          </a:p>
          <a:p>
            <a:pPr lvl="1"/>
            <a:r>
              <a:rPr lang="en-US" dirty="0"/>
              <a:t>Normalized by log</a:t>
            </a:r>
            <a:r>
              <a:rPr lang="en-US" baseline="-25000" dirty="0"/>
              <a:t>2</a:t>
            </a:r>
            <a:r>
              <a:rPr lang="en-US" dirty="0"/>
              <a:t>(min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)</a:t>
            </a:r>
          </a:p>
          <a:p>
            <a:r>
              <a:rPr lang="en-US" dirty="0"/>
              <a:t>Take the highest value</a:t>
            </a:r>
          </a:p>
        </p:txBody>
      </p:sp>
    </p:spTree>
    <p:extLst>
      <p:ext uri="{BB962C8B-B14F-4D97-AF65-F5344CB8AC3E}">
        <p14:creationId xmlns:p14="http://schemas.microsoft.com/office/powerpoint/2010/main" val="2317275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921250"/>
            <a:ext cx="5530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General Approach for Combining Similarities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351837" cy="4800600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SzPct val="85000"/>
            </a:pPr>
            <a:r>
              <a:rPr lang="en-US" sz="2400" dirty="0"/>
              <a:t>Sometimes attributes are of many different types, but an overall similarity is needed.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/>
              <a:t>1: For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/>
              <a:t> attribute, compute a similarity, </a:t>
            </a:r>
            <a:r>
              <a:rPr lang="en-US" sz="2400" i="1" dirty="0" err="1">
                <a:latin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, in the range [0, 1].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/>
              <a:t>2: Define an indicator variable, </a:t>
            </a:r>
            <a:r>
              <a:rPr lang="en-US" sz="2400" dirty="0">
                <a:sym typeface="Symbol" pitchFamily="18" charset="2"/>
              </a:rPr>
              <a:t></a:t>
            </a:r>
            <a:r>
              <a:rPr lang="en-US" sz="2400" i="1" baseline="-25000" dirty="0">
                <a:latin typeface="Times New Roman" pitchFamily="18" charset="0"/>
              </a:rPr>
              <a:t>k</a:t>
            </a:r>
            <a:r>
              <a:rPr lang="en-US" sz="2400" dirty="0"/>
              <a:t>, for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/>
              <a:t> attribute as follows:</a:t>
            </a:r>
          </a:p>
          <a:p>
            <a:pPr marL="990600" lvl="1" indent="-533400">
              <a:buNone/>
            </a:pPr>
            <a:r>
              <a:rPr lang="en-US" sz="2200" dirty="0">
                <a:sym typeface="Symbol" pitchFamily="18" charset="2"/>
              </a:rPr>
              <a:t></a:t>
            </a:r>
            <a:r>
              <a:rPr lang="en-US" sz="2200" i="1" baseline="-25000" dirty="0">
                <a:latin typeface="Times New Roman" pitchFamily="18" charset="0"/>
              </a:rPr>
              <a:t>k</a:t>
            </a:r>
            <a:r>
              <a:rPr lang="en-US" sz="2200" dirty="0"/>
              <a:t> = 0 if the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/>
              <a:t> </a:t>
            </a:r>
            <a:r>
              <a:rPr lang="en-US" sz="2200" dirty="0"/>
              <a:t>attribute is an asymmetric attribute and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/>
              <a:t>       both objects have a value of 0, or if one of the objects   has a missing value for the </a:t>
            </a:r>
            <a:r>
              <a:rPr lang="en-US" sz="2200" dirty="0" err="1"/>
              <a:t>kth</a:t>
            </a:r>
            <a:r>
              <a:rPr lang="en-US" sz="2200" dirty="0"/>
              <a:t> attribute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>
                <a:sym typeface="Symbol" pitchFamily="18" charset="2"/>
              </a:rPr>
              <a:t></a:t>
            </a:r>
            <a:r>
              <a:rPr lang="en-US" sz="2200" i="1" baseline="-25000" dirty="0">
                <a:latin typeface="Times New Roman" pitchFamily="18" charset="0"/>
              </a:rPr>
              <a:t>k</a:t>
            </a:r>
            <a:r>
              <a:rPr lang="en-US" sz="2200" dirty="0"/>
              <a:t> = 1 otherwise</a:t>
            </a:r>
          </a:p>
          <a:p>
            <a:pPr marL="533400" indent="-533400">
              <a:buFont typeface="Monotype Sorts" charset="2"/>
              <a:buNone/>
            </a:pPr>
            <a:r>
              <a:rPr lang="en-US" sz="2400" dirty="0"/>
              <a:t>3. Compute</a:t>
            </a:r>
          </a:p>
        </p:txBody>
      </p:sp>
    </p:spTree>
    <p:extLst>
      <p:ext uri="{BB962C8B-B14F-4D97-AF65-F5344CB8AC3E}">
        <p14:creationId xmlns:p14="http://schemas.microsoft.com/office/powerpoint/2010/main" val="96924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Attribute Values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type of an attribute depends on which of the following properties/operations it possesses:</a:t>
            </a:r>
          </a:p>
          <a:p>
            <a:pPr lvl="1"/>
            <a:r>
              <a:rPr lang="en-US" dirty="0"/>
              <a:t>Distinctness:  		</a:t>
            </a:r>
            <a:r>
              <a:rPr lang="en-US" sz="2800" dirty="0"/>
              <a:t>=  </a:t>
            </a:r>
            <a:r>
              <a:rPr lang="en-US" sz="2800" dirty="0">
                <a:sym typeface="Symbol" pitchFamily="18" charset="2"/>
              </a:rPr>
              <a:t></a:t>
            </a:r>
            <a:r>
              <a:rPr lang="en-US" dirty="0">
                <a:sym typeface="Symbol" pitchFamily="18" charset="2"/>
              </a:rPr>
              <a:t>		</a:t>
            </a:r>
            <a:endParaRPr lang="en-US" dirty="0"/>
          </a:p>
          <a:p>
            <a:pPr lvl="1"/>
            <a:r>
              <a:rPr lang="en-US" dirty="0"/>
              <a:t>Order:  			</a:t>
            </a:r>
            <a:r>
              <a:rPr lang="en-US" sz="2800" dirty="0"/>
              <a:t>&lt;  &gt;</a:t>
            </a:r>
            <a:r>
              <a:rPr lang="en-US" dirty="0"/>
              <a:t>  		</a:t>
            </a:r>
          </a:p>
          <a:p>
            <a:pPr lvl="1"/>
            <a:r>
              <a:rPr lang="en-US" dirty="0"/>
              <a:t>Differences are		</a:t>
            </a:r>
            <a:r>
              <a:rPr lang="en-US" sz="2800" dirty="0"/>
              <a:t>+  -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meaningful : 		</a:t>
            </a:r>
          </a:p>
          <a:p>
            <a:pPr lvl="1"/>
            <a:r>
              <a:rPr lang="en-US" dirty="0"/>
              <a:t>Ratios are  		 </a:t>
            </a:r>
            <a:r>
              <a:rPr lang="en-US" sz="2800" dirty="0"/>
              <a:t>*  /</a:t>
            </a:r>
            <a:br>
              <a:rPr lang="en-US" sz="2800" dirty="0"/>
            </a:br>
            <a:r>
              <a:rPr lang="en-US" dirty="0"/>
              <a:t>meaningful</a:t>
            </a:r>
          </a:p>
          <a:p>
            <a:pPr lvl="4"/>
            <a:endParaRPr lang="en-US" sz="1400" dirty="0"/>
          </a:p>
          <a:p>
            <a:pPr lvl="1"/>
            <a:r>
              <a:rPr lang="en-US" dirty="0"/>
              <a:t>Nominal attribute: distinctness</a:t>
            </a:r>
          </a:p>
          <a:p>
            <a:pPr lvl="1"/>
            <a:r>
              <a:rPr lang="en-US" dirty="0"/>
              <a:t>Ordinal attribute: distinctness &amp; order</a:t>
            </a:r>
          </a:p>
          <a:p>
            <a:pPr lvl="1"/>
            <a:r>
              <a:rPr lang="en-US" dirty="0"/>
              <a:t>Interval attribute: distinctness, order &amp; meaningful differences</a:t>
            </a:r>
          </a:p>
          <a:p>
            <a:pPr lvl="1"/>
            <a:r>
              <a:rPr lang="en-US" dirty="0"/>
              <a:t>Ratio attribute: all 4 properties/operations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Weights to Combine Similarities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May not want to treat all attributes the same.</a:t>
                </a:r>
              </a:p>
              <a:p>
                <a:pPr lvl="1"/>
                <a:r>
                  <a:rPr lang="en-US" dirty="0"/>
                  <a:t>Use non-negative weights </a:t>
                </a:r>
                <a:r>
                  <a:rPr lang="en-US" dirty="0">
                    <a:sym typeface="Symbol"/>
                  </a:rPr>
                  <a:t>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>
                                <a:latin typeface="Cambria Math"/>
                              </a:rPr>
                              <m:t>𝐲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Can also define a weighted form of distance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1196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9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Preprocessing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Aggregation</a:t>
            </a:r>
          </a:p>
          <a:p>
            <a:pPr>
              <a:lnSpc>
                <a:spcPct val="120000"/>
              </a:lnSpc>
            </a:pPr>
            <a:r>
              <a:rPr lang="en-US" dirty="0"/>
              <a:t>Sampling</a:t>
            </a:r>
          </a:p>
          <a:p>
            <a:pPr>
              <a:lnSpc>
                <a:spcPct val="120000"/>
              </a:lnSpc>
            </a:pPr>
            <a:r>
              <a:rPr lang="en-US" dirty="0"/>
              <a:t>Discretization and </a:t>
            </a:r>
            <a:r>
              <a:rPr lang="en-US" dirty="0" err="1"/>
              <a:t>Binarization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Attribute Transformation</a:t>
            </a:r>
          </a:p>
          <a:p>
            <a:pPr>
              <a:lnSpc>
                <a:spcPct val="120000"/>
              </a:lnSpc>
            </a:pPr>
            <a:r>
              <a:rPr lang="en-US" dirty="0"/>
              <a:t>Dimensionality Reduction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Feature subset selection</a:t>
            </a:r>
          </a:p>
          <a:p>
            <a:pPr>
              <a:lnSpc>
                <a:spcPct val="120000"/>
              </a:lnSpc>
            </a:pPr>
            <a:r>
              <a:rPr lang="en-US" dirty="0"/>
              <a:t>Feature creation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372" y="1143000"/>
            <a:ext cx="8318500" cy="3124200"/>
          </a:xfrm>
        </p:spPr>
        <p:txBody>
          <a:bodyPr/>
          <a:lstStyle/>
          <a:p>
            <a:r>
              <a:rPr lang="en-US" sz="2200" dirty="0"/>
              <a:t>Combining two or more attributes (or objects) into a single attribute (or object)</a:t>
            </a:r>
          </a:p>
          <a:p>
            <a:r>
              <a:rPr lang="en-US" sz="2200" dirty="0"/>
              <a:t>Purpose</a:t>
            </a:r>
          </a:p>
          <a:p>
            <a:pPr lvl="1"/>
            <a:r>
              <a:rPr lang="en-US" sz="1600" dirty="0"/>
              <a:t>Data reduction -  reduce the number of attributes or objects</a:t>
            </a:r>
          </a:p>
          <a:p>
            <a:pPr lvl="1"/>
            <a:r>
              <a:rPr lang="en-US" sz="1600" dirty="0"/>
              <a:t>Change of scale</a:t>
            </a:r>
          </a:p>
          <a:p>
            <a:pPr lvl="2"/>
            <a:r>
              <a:rPr lang="en-US" sz="1600" dirty="0"/>
              <a:t> Cities aggregated into regions, states, countries, etc.</a:t>
            </a:r>
          </a:p>
          <a:p>
            <a:pPr lvl="2"/>
            <a:r>
              <a:rPr lang="en-US" sz="1600" dirty="0"/>
              <a:t> Days aggregated into weeks, months, or years</a:t>
            </a:r>
          </a:p>
          <a:p>
            <a:pPr lvl="1"/>
            <a:r>
              <a:rPr lang="en-US" sz="1600" dirty="0"/>
              <a:t>More “stable” data -  aggregated data tends to have less variability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508B9-B245-40B3-9120-1E4CFDB8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72537"/>
            <a:ext cx="6400800" cy="2175863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Precipitation in Australia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example is based on precipitation in Australia from the period 1982 to 1993. </a:t>
            </a:r>
          </a:p>
          <a:p>
            <a:pPr lvl="1">
              <a:buFont typeface="Arial" pitchFamily="34" charset="0"/>
              <a:buNone/>
            </a:pPr>
            <a:r>
              <a:rPr lang="en-US"/>
              <a:t>The next slide shows </a:t>
            </a:r>
          </a:p>
          <a:p>
            <a:pPr lvl="1"/>
            <a:r>
              <a:rPr lang="en-US"/>
              <a:t>A histogram for the standard deviation of average monthly precipitation for 3,030 0.5◦ by 0.5◦ grid cells in Australia, and</a:t>
            </a:r>
          </a:p>
          <a:p>
            <a:pPr lvl="1"/>
            <a:r>
              <a:rPr lang="en-US"/>
              <a:t>A histogram for the standard deviation of the average yearly precipitation for the same locations.</a:t>
            </a:r>
          </a:p>
          <a:p>
            <a:r>
              <a:rPr lang="en-US"/>
              <a:t>The average yearly precipitation has less variability than the average monthly precipitation. </a:t>
            </a:r>
          </a:p>
          <a:p>
            <a:r>
              <a:rPr lang="en-US"/>
              <a:t>All precipitation measurements (and their standard deviations) are in centimeters.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Precipitation in Australia …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654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Standard Deviation of Average Monthly Precipitation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876800" y="5654675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Standard Deviation of Average Yearly Precipitation</a:t>
            </a: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8164" b="5911"/>
          <a:stretch/>
        </p:blipFill>
        <p:spPr bwMode="auto">
          <a:xfrm>
            <a:off x="152400" y="1768475"/>
            <a:ext cx="40386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r="5850" b="6668"/>
          <a:stretch/>
        </p:blipFill>
        <p:spPr bwMode="auto">
          <a:xfrm>
            <a:off x="4648200" y="1768476"/>
            <a:ext cx="4495800" cy="35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Variation of Precipitation in Australia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Sampling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ea typeface="MS Mincho" pitchFamily="49" charset="-128"/>
              </a:rPr>
              <a:t>Sampling is the main technique employed for data reduction.</a:t>
            </a:r>
          </a:p>
          <a:p>
            <a:pPr lvl="1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ea typeface="MS Mincho" pitchFamily="49" charset="-128"/>
              </a:rPr>
              <a:t>It is often used for both the preliminary investigation of the data and the final data analysis.</a:t>
            </a:r>
          </a:p>
          <a:p>
            <a:pPr lvl="1" algn="just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ea typeface="MS Mincho" pitchFamily="49" charset="-128"/>
              </a:rPr>
              <a:t> </a:t>
            </a:r>
            <a:endParaRPr lang="en-US" sz="2000" dirty="0"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</a:rPr>
              <a:t>Statisticians often sample because </a:t>
            </a:r>
            <a:r>
              <a:rPr lang="en-US" dirty="0">
                <a:solidFill>
                  <a:srgbClr val="CC6600"/>
                </a:solidFill>
                <a:cs typeface="Times New Roman" pitchFamily="18" charset="0"/>
              </a:rPr>
              <a:t>obtaining</a:t>
            </a:r>
            <a:r>
              <a:rPr lang="en-US" dirty="0">
                <a:cs typeface="Times New Roman" pitchFamily="18" charset="0"/>
              </a:rPr>
              <a:t> the entire set of data of interest is too expensive or time consuming.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</a:rPr>
              <a:t>Sampling is typically used in data mining because </a:t>
            </a:r>
            <a:r>
              <a:rPr lang="en-US" dirty="0">
                <a:solidFill>
                  <a:srgbClr val="CC6600"/>
                </a:solidFill>
                <a:cs typeface="Times New Roman" pitchFamily="18" charset="0"/>
              </a:rPr>
              <a:t>processing</a:t>
            </a:r>
            <a:r>
              <a:rPr lang="en-US" dirty="0">
                <a:cs typeface="Times New Roman" pitchFamily="18" charset="0"/>
              </a:rPr>
              <a:t> the entire set of data of interest is too expensive or time consuming.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… </a:t>
            </a:r>
          </a:p>
        </p:txBody>
      </p:sp>
      <p:sp>
        <p:nvSpPr>
          <p:cNvPr id="3584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principle for effective sampling is the following: </a:t>
            </a:r>
          </a:p>
          <a:p>
            <a:endParaRPr lang="en-US" dirty="0"/>
          </a:p>
          <a:p>
            <a:pPr lvl="1"/>
            <a:r>
              <a:rPr lang="en-US" dirty="0"/>
              <a:t>Using a sample will work almost as well as using the entire data set, if the sample is </a:t>
            </a:r>
            <a:r>
              <a:rPr lang="en-US" dirty="0">
                <a:solidFill>
                  <a:srgbClr val="CC6600"/>
                </a:solidFill>
              </a:rPr>
              <a:t>representative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 sample is </a:t>
            </a:r>
            <a:r>
              <a:rPr lang="en-US" dirty="0">
                <a:solidFill>
                  <a:srgbClr val="CC6600"/>
                </a:solidFill>
              </a:rPr>
              <a:t>representative</a:t>
            </a:r>
            <a:r>
              <a:rPr lang="en-US" dirty="0"/>
              <a:t> if it has approximately the same properties (of interest) as the original set of data 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Sample Size</a:t>
            </a:r>
          </a:p>
        </p:txBody>
      </p:sp>
      <p:sp>
        <p:nvSpPr>
          <p:cNvPr id="368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8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2498"/>
          <a:stretch>
            <a:fillRect/>
          </a:stretch>
        </p:blipFill>
        <p:spPr bwMode="auto">
          <a:xfrm>
            <a:off x="52388" y="1844675"/>
            <a:ext cx="3198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3811" r="14642" b="10954"/>
          <a:stretch>
            <a:fillRect/>
          </a:stretch>
        </p:blipFill>
        <p:spPr bwMode="auto">
          <a:xfrm>
            <a:off x="3048000" y="2206625"/>
            <a:ext cx="31988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r="13213"/>
          <a:stretch>
            <a:fillRect/>
          </a:stretch>
        </p:blipFill>
        <p:spPr bwMode="auto">
          <a:xfrm>
            <a:off x="5943600" y="1828800"/>
            <a:ext cx="31988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2055"/>
          <p:cNvSpPr txBox="1">
            <a:spLocks noChangeArrowheads="1"/>
          </p:cNvSpPr>
          <p:nvPr/>
        </p:nvSpPr>
        <p:spPr bwMode="auto">
          <a:xfrm>
            <a:off x="914400" y="4495800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8000 points		         2000 Points			500 Points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Sampling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5804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Simple Random Sampling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There is an equal probability of selecting any particular item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Sampling without replacement</a:t>
            </a:r>
          </a:p>
          <a:p>
            <a:pPr marL="1147763" lvl="2" indent="-284163">
              <a:lnSpc>
                <a:spcPct val="90000"/>
              </a:lnSpc>
            </a:pPr>
            <a:r>
              <a:rPr lang="en-US" sz="2400" dirty="0"/>
              <a:t>As each item is selected, it is removed from the population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Sampling with replacement</a:t>
            </a:r>
          </a:p>
          <a:p>
            <a:pPr marL="1147763" lvl="2" indent="-284163">
              <a:lnSpc>
                <a:spcPct val="90000"/>
              </a:lnSpc>
            </a:pPr>
            <a:r>
              <a:rPr lang="en-US" sz="2400" dirty="0"/>
              <a:t>Objects are not removed from the population as they are selected for the sample.   </a:t>
            </a:r>
          </a:p>
          <a:p>
            <a:pPr marL="1147763" lvl="2" indent="-284163"/>
            <a:r>
              <a:rPr lang="en-US" sz="2400" dirty="0"/>
              <a:t>In sampling with replacement, the same object can be picked up more than once</a:t>
            </a:r>
          </a:p>
          <a:p>
            <a:pPr>
              <a:lnSpc>
                <a:spcPct val="90000"/>
              </a:lnSpc>
            </a:pPr>
            <a:r>
              <a:rPr lang="en-US" dirty="0"/>
              <a:t>Stratified sampling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Split the data into several partitions; then draw random samples from each partition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Sample Size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What sample size is necessary to get at least one object from each of 10 equal-sized groups.</a:t>
            </a:r>
          </a:p>
        </p:txBody>
      </p:sp>
      <p:pic>
        <p:nvPicPr>
          <p:cNvPr id="81203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864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 Between Ratio and Interval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dirty="0"/>
              <a:t>Is it physically meaningful to say that a temperature of 10 </a:t>
            </a:r>
            <a:r>
              <a:rPr lang="en-US" dirty="0">
                <a:latin typeface="Sylfaen" pitchFamily="18" charset="0"/>
              </a:rPr>
              <a:t>°</a:t>
            </a:r>
            <a:r>
              <a:rPr lang="en-US" dirty="0"/>
              <a:t> is twice that of 5</a:t>
            </a:r>
            <a:r>
              <a:rPr lang="en-US" dirty="0">
                <a:latin typeface="Sylfaen" pitchFamily="18" charset="0"/>
              </a:rPr>
              <a:t>° </a:t>
            </a:r>
            <a:r>
              <a:rPr lang="en-US" dirty="0"/>
              <a:t>on </a:t>
            </a:r>
          </a:p>
          <a:p>
            <a:pPr lvl="1"/>
            <a:r>
              <a:rPr lang="en-US" dirty="0"/>
              <a:t>the Celsius scale?</a:t>
            </a:r>
          </a:p>
          <a:p>
            <a:pPr lvl="1"/>
            <a:r>
              <a:rPr lang="en-US" dirty="0"/>
              <a:t>the Fahrenheit scale?</a:t>
            </a:r>
          </a:p>
          <a:p>
            <a:pPr lvl="1"/>
            <a:r>
              <a:rPr lang="en-US" dirty="0"/>
              <a:t>the Kelvin scale?</a:t>
            </a:r>
          </a:p>
          <a:p>
            <a:pPr lvl="1"/>
            <a:endParaRPr lang="en-US" dirty="0"/>
          </a:p>
          <a:p>
            <a:r>
              <a:rPr lang="en-US" dirty="0"/>
              <a:t>Consider measuring the height above average</a:t>
            </a:r>
          </a:p>
          <a:p>
            <a:pPr lvl="1"/>
            <a:r>
              <a:rPr lang="en-US" dirty="0"/>
              <a:t>If Bill’s height is three inches above average and Bob’s height is six inches above average, then would we say that Bob is twice as tall as Bill?</a:t>
            </a:r>
          </a:p>
          <a:p>
            <a:pPr lvl="1"/>
            <a:r>
              <a:rPr lang="en-US" dirty="0"/>
              <a:t>Is this situation analogous to that of temperature?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Discretization</a:t>
            </a:r>
            <a:r>
              <a:rPr lang="en-US" dirty="0"/>
              <a:t> is the process of converting a continuous attribute into an ordinal attribute</a:t>
            </a:r>
          </a:p>
          <a:p>
            <a:pPr lvl="1"/>
            <a:r>
              <a:rPr lang="en-US" dirty="0"/>
              <a:t>A potentially infinite number of values are mapped into  a small number of categories</a:t>
            </a:r>
          </a:p>
          <a:p>
            <a:pPr lvl="1"/>
            <a:r>
              <a:rPr lang="en-US" dirty="0"/>
              <a:t>Discretization is  used in both unsupervised and supervised settings</a:t>
            </a:r>
            <a:endParaRPr lang="en-US" sz="26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28600" y="54705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Data consists of four groups of points and two outliers. Data is one-dimensional, but a random y component is added to reduce overlap.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313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Equal interval width</a:t>
            </a:r>
            <a:r>
              <a:rPr lang="en-US" sz="2400"/>
              <a:t> approach used to obtain 4 values.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611188" y="5638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Equal frequency</a:t>
            </a:r>
            <a:r>
              <a:rPr lang="en-US" sz="2400"/>
              <a:t> approach used to obtain 4 values.</a:t>
            </a:r>
          </a:p>
        </p:txBody>
      </p:sp>
      <p:pic>
        <p:nvPicPr>
          <p:cNvPr id="53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76338"/>
            <a:ext cx="90868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sp>
        <p:nvSpPr>
          <p:cNvPr id="54275" name="Text Box 9"/>
          <p:cNvSpPr txBox="1">
            <a:spLocks noChangeArrowheads="1"/>
          </p:cNvSpPr>
          <p:nvPr/>
        </p:nvSpPr>
        <p:spPr bwMode="auto">
          <a:xfrm>
            <a:off x="611188" y="5638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K-means</a:t>
            </a:r>
            <a:r>
              <a:rPr lang="en-US" sz="2400"/>
              <a:t> approach to obtain 4 values.</a:t>
            </a:r>
          </a:p>
        </p:txBody>
      </p:sp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in Supervised Settings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1"/>
            <a:ext cx="8318500" cy="1371600"/>
          </a:xfrm>
        </p:spPr>
        <p:txBody>
          <a:bodyPr/>
          <a:lstStyle/>
          <a:p>
            <a:pPr lvl="1"/>
            <a:r>
              <a:rPr lang="en-US" sz="2000" dirty="0"/>
              <a:t>Many classification algorithms work best if both the independent and dependent variables have only a few values</a:t>
            </a:r>
          </a:p>
          <a:p>
            <a:pPr lvl="1"/>
            <a:r>
              <a:rPr lang="en-US" sz="2000" dirty="0"/>
              <a:t>We give an illustration of the usefulness of discretization using the following example.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689ED-8C4F-4D09-A88B-4B06DB7B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9361"/>
            <a:ext cx="6400800" cy="34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530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Binarization maps a continuous or categorical attribute into one or more binary variables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88A01-8704-4203-9A16-AB2253E8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3200"/>
            <a:ext cx="8229600" cy="253083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Transformation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C6600"/>
                </a:solidFill>
              </a:rPr>
              <a:t>attribute transform</a:t>
            </a:r>
            <a:r>
              <a:rPr lang="en-US" dirty="0"/>
              <a:t> is a function that maps the entire set of values of a given attribute to a new set of replacement values such that each old value can be identified with one of the new values</a:t>
            </a:r>
          </a:p>
          <a:p>
            <a:pPr lvl="1"/>
            <a:r>
              <a:rPr lang="en-US" sz="2600" dirty="0"/>
              <a:t>Simple functions: x</a:t>
            </a:r>
            <a:r>
              <a:rPr lang="en-US" sz="2600" baseline="30000" dirty="0"/>
              <a:t>k</a:t>
            </a:r>
            <a:r>
              <a:rPr lang="en-US" sz="2600" dirty="0"/>
              <a:t>, log(x), e</a:t>
            </a:r>
            <a:r>
              <a:rPr lang="en-US" sz="2600" baseline="30000" dirty="0"/>
              <a:t>x</a:t>
            </a:r>
            <a:r>
              <a:rPr lang="en-US" sz="2600" dirty="0"/>
              <a:t>, |x|</a:t>
            </a:r>
          </a:p>
          <a:p>
            <a:pPr lvl="1"/>
            <a:r>
              <a:rPr lang="en-US" sz="2600" dirty="0">
                <a:solidFill>
                  <a:srgbClr val="CC6600"/>
                </a:solidFill>
              </a:rPr>
              <a:t>Normalization</a:t>
            </a:r>
          </a:p>
          <a:p>
            <a:pPr marL="1257300" lvl="2" indent="-279400"/>
            <a:r>
              <a:rPr lang="en-US" sz="2400" dirty="0"/>
              <a:t>Refers to various techniques to adjust to differences among attributes in terms of frequency of occurrence, mean, variance, range</a:t>
            </a:r>
          </a:p>
          <a:p>
            <a:pPr marL="1257300" lvl="2" indent="-279400"/>
            <a:r>
              <a:rPr lang="en-US" sz="2400" dirty="0"/>
              <a:t>Take out unwanted, common signal, e.g., seasonality  </a:t>
            </a:r>
          </a:p>
          <a:p>
            <a:pPr lvl="1"/>
            <a:r>
              <a:rPr lang="en-US" dirty="0"/>
              <a:t>In statistics, </a:t>
            </a:r>
            <a:r>
              <a:rPr lang="en-US" dirty="0">
                <a:solidFill>
                  <a:srgbClr val="CC6600"/>
                </a:solidFill>
              </a:rPr>
              <a:t>standardization</a:t>
            </a:r>
            <a:r>
              <a:rPr lang="en-US" dirty="0"/>
              <a:t> refers to subtracting off the means and dividing by the standard deviation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Example: Sample Time Series of Plant Growth</a:t>
            </a:r>
          </a:p>
        </p:txBody>
      </p:sp>
      <p:sp>
        <p:nvSpPr>
          <p:cNvPr id="57347" name="Text Box 54"/>
          <p:cNvSpPr txBox="1">
            <a:spLocks noChangeArrowheads="1"/>
          </p:cNvSpPr>
          <p:nvPr/>
        </p:nvSpPr>
        <p:spPr bwMode="auto">
          <a:xfrm>
            <a:off x="3200400" y="45720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0">
                <a:latin typeface="Times New Roman" pitchFamily="18" charset="0"/>
              </a:rPr>
              <a:t>Correlations between time series</a:t>
            </a:r>
          </a:p>
        </p:txBody>
      </p:sp>
      <p:grpSp>
        <p:nvGrpSpPr>
          <p:cNvPr id="57348" name="Group 55"/>
          <p:cNvGrpSpPr>
            <a:grpSpLocks/>
          </p:cNvGrpSpPr>
          <p:nvPr/>
        </p:nvGrpSpPr>
        <p:grpSpPr bwMode="auto">
          <a:xfrm>
            <a:off x="0" y="990600"/>
            <a:ext cx="7011988" cy="3654425"/>
            <a:chOff x="624" y="624"/>
            <a:chExt cx="4417" cy="2302"/>
          </a:xfrm>
        </p:grpSpPr>
        <p:pic>
          <p:nvPicPr>
            <p:cNvPr id="57352" name="Picture 56" descr="npp_seri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b="23555"/>
            <a:stretch>
              <a:fillRect/>
            </a:stretch>
          </p:blipFill>
          <p:spPr bwMode="auto">
            <a:xfrm>
              <a:off x="624" y="816"/>
              <a:ext cx="441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Text Box 57"/>
            <p:cNvSpPr txBox="1">
              <a:spLocks noChangeArrowheads="1"/>
            </p:cNvSpPr>
            <p:nvPr/>
          </p:nvSpPr>
          <p:spPr bwMode="auto">
            <a:xfrm>
              <a:off x="2592" y="624"/>
              <a:ext cx="8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Minneapolis</a:t>
              </a:r>
            </a:p>
          </p:txBody>
        </p:sp>
      </p:grpSp>
      <p:graphicFrame>
        <p:nvGraphicFramePr>
          <p:cNvPr id="57349" name="Object 265"/>
          <p:cNvGraphicFramePr>
            <a:graphicFrameLocks noChangeAspect="1"/>
          </p:cNvGraphicFramePr>
          <p:nvPr/>
        </p:nvGraphicFramePr>
        <p:xfrm>
          <a:off x="1066800" y="5118100"/>
          <a:ext cx="5613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17358" imgH="1290648" progId="Word.Document.8">
                  <p:embed/>
                </p:oleObj>
              </mc:Choice>
              <mc:Fallback>
                <p:oleObj name="Document" r:id="rId3" imgW="5617358" imgH="1290648" progId="Word.Document.8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18100"/>
                        <a:ext cx="5613400" cy="1282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266"/>
          <p:cNvSpPr>
            <a:spLocks noChangeArrowheads="1"/>
          </p:cNvSpPr>
          <p:nvPr/>
        </p:nvSpPr>
        <p:spPr bwMode="auto">
          <a:xfrm>
            <a:off x="914400" y="46482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Correlations between time series</a:t>
            </a:r>
          </a:p>
        </p:txBody>
      </p:sp>
      <p:sp>
        <p:nvSpPr>
          <p:cNvPr id="57351" name="Text Box 267"/>
          <p:cNvSpPr txBox="1">
            <a:spLocks noChangeArrowheads="1"/>
          </p:cNvSpPr>
          <p:nvPr/>
        </p:nvSpPr>
        <p:spPr bwMode="auto">
          <a:xfrm>
            <a:off x="6553200" y="1371600"/>
            <a:ext cx="2438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Net Primary Production (NPP) is a measure of plant growth used by ecosystem scientists.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Seasonality Accounts for Much Correlation</a:t>
            </a:r>
          </a:p>
        </p:txBody>
      </p:sp>
      <p:sp>
        <p:nvSpPr>
          <p:cNvPr id="58371" name="Text Box 54"/>
          <p:cNvSpPr txBox="1">
            <a:spLocks noChangeArrowheads="1"/>
          </p:cNvSpPr>
          <p:nvPr/>
        </p:nvSpPr>
        <p:spPr bwMode="auto">
          <a:xfrm>
            <a:off x="3200400" y="45720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0">
                <a:latin typeface="Times New Roman" pitchFamily="18" charset="0"/>
              </a:rPr>
              <a:t>Correlations between time series</a:t>
            </a:r>
          </a:p>
        </p:txBody>
      </p:sp>
      <p:grpSp>
        <p:nvGrpSpPr>
          <p:cNvPr id="58372" name="Group 55"/>
          <p:cNvGrpSpPr>
            <a:grpSpLocks/>
          </p:cNvGrpSpPr>
          <p:nvPr/>
        </p:nvGrpSpPr>
        <p:grpSpPr bwMode="auto">
          <a:xfrm>
            <a:off x="0" y="990600"/>
            <a:ext cx="7011988" cy="3654425"/>
            <a:chOff x="576" y="624"/>
            <a:chExt cx="4417" cy="2302"/>
          </a:xfrm>
        </p:grpSpPr>
        <p:pic>
          <p:nvPicPr>
            <p:cNvPr id="58376" name="Picture 56" descr="npp_an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b="23555"/>
            <a:stretch>
              <a:fillRect/>
            </a:stretch>
          </p:blipFill>
          <p:spPr bwMode="auto">
            <a:xfrm>
              <a:off x="576" y="816"/>
              <a:ext cx="441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Text Box 57"/>
            <p:cNvSpPr txBox="1">
              <a:spLocks noChangeArrowheads="1"/>
            </p:cNvSpPr>
            <p:nvPr/>
          </p:nvSpPr>
          <p:spPr bwMode="auto">
            <a:xfrm>
              <a:off x="2592" y="624"/>
              <a:ext cx="8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Minneapolis</a:t>
              </a:r>
            </a:p>
          </p:txBody>
        </p:sp>
      </p:grpSp>
      <p:sp>
        <p:nvSpPr>
          <p:cNvPr id="58373" name="Rectangle 58"/>
          <p:cNvSpPr>
            <a:spLocks noChangeArrowheads="1"/>
          </p:cNvSpPr>
          <p:nvPr/>
        </p:nvSpPr>
        <p:spPr bwMode="auto">
          <a:xfrm>
            <a:off x="6553200" y="12954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19063" lvl="1" indent="-4763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Font typeface="Arial" pitchFamily="34" charset="0"/>
              <a:buNone/>
            </a:pPr>
            <a:r>
              <a:rPr lang="en-US" sz="2000" b="0"/>
              <a:t>Normalized using monthly Z Score:</a:t>
            </a:r>
          </a:p>
          <a:p>
            <a:pPr marL="119063" lvl="1" indent="-4763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Font typeface="Arial" pitchFamily="34" charset="0"/>
              <a:buNone/>
            </a:pPr>
            <a:r>
              <a:rPr lang="en-US" sz="2000" b="0"/>
              <a:t>Subtract off monthly mean and divide by monthly standard deviation</a:t>
            </a:r>
          </a:p>
        </p:txBody>
      </p:sp>
      <p:graphicFrame>
        <p:nvGraphicFramePr>
          <p:cNvPr id="58374" name="Object 59"/>
          <p:cNvGraphicFramePr>
            <a:graphicFrameLocks noChangeAspect="1"/>
          </p:cNvGraphicFramePr>
          <p:nvPr/>
        </p:nvGraphicFramePr>
        <p:xfrm>
          <a:off x="1077913" y="5111750"/>
          <a:ext cx="562768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7074" imgH="1289206" progId="Word.Document.8">
                  <p:embed/>
                </p:oleObj>
              </mc:Choice>
              <mc:Fallback>
                <p:oleObj name="Document" r:id="rId3" imgW="5627074" imgH="1289206" progId="Word.Documen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111750"/>
                        <a:ext cx="562768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60"/>
          <p:cNvSpPr>
            <a:spLocks noChangeArrowheads="1"/>
          </p:cNvSpPr>
          <p:nvPr/>
        </p:nvSpPr>
        <p:spPr bwMode="auto">
          <a:xfrm>
            <a:off x="914400" y="46482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Correlations between time series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33"/>
          <p:cNvGraphicFramePr>
            <a:graphicFrameLocks noChangeAspect="1"/>
          </p:cNvGraphicFramePr>
          <p:nvPr/>
        </p:nvGraphicFramePr>
        <p:xfrm>
          <a:off x="284163" y="538163"/>
          <a:ext cx="8585200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72080" imgH="5375817" progId="Word.Document.8">
                  <p:embed/>
                </p:oleObj>
              </mc:Choice>
              <mc:Fallback>
                <p:oleObj name="Document" r:id="rId2" imgW="8572080" imgH="5375817" progId="Word.Document.8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38163"/>
                        <a:ext cx="8585200" cy="536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1034"/>
          <p:cNvSpPr txBox="1">
            <a:spLocks noChangeArrowheads="1"/>
          </p:cNvSpPr>
          <p:nvPr/>
        </p:nvSpPr>
        <p:spPr bwMode="auto">
          <a:xfrm>
            <a:off x="1066800" y="62484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This categorization of attributes is due to S. S. Stevens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Dimensionality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4083050" cy="5181600"/>
          </a:xfrm>
        </p:spPr>
        <p:txBody>
          <a:bodyPr/>
          <a:lstStyle/>
          <a:p>
            <a:r>
              <a:rPr lang="en-US" sz="2400" dirty="0"/>
              <a:t>When dimensionality increases, data becomes increasingly sparse in the space that it occupies</a:t>
            </a:r>
          </a:p>
          <a:p>
            <a:endParaRPr lang="en-US" sz="2400" dirty="0"/>
          </a:p>
          <a:p>
            <a:r>
              <a:rPr lang="en-US" sz="2400" dirty="0"/>
              <a:t>Definitions of density and distance between points, which are critical for clustering and outlier detection, become less meaningful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4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8356"/>
          <a:stretch>
            <a:fillRect/>
          </a:stretch>
        </p:blipFill>
        <p:spPr>
          <a:xfrm>
            <a:off x="4114800" y="1066800"/>
            <a:ext cx="5029200" cy="3963988"/>
          </a:xfrm>
          <a:noFill/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3733800" y="5105400"/>
            <a:ext cx="533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Randomly generate 500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Compute difference between max and min distance between any pair of points</a:t>
            </a:r>
          </a:p>
        </p:txBody>
      </p:sp>
    </p:spTree>
    <p:extLst>
      <p:ext uri="{BB962C8B-B14F-4D97-AF65-F5344CB8AC3E}">
        <p14:creationId xmlns:p14="http://schemas.microsoft.com/office/powerpoint/2010/main" val="24046863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Dimensionality Reduction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Purpose:</a:t>
            </a:r>
          </a:p>
          <a:p>
            <a:pPr lvl="1">
              <a:lnSpc>
                <a:spcPct val="90000"/>
              </a:lnSpc>
            </a:pPr>
            <a:r>
              <a:rPr lang="en-US"/>
              <a:t>Avoid curse of dimensionality</a:t>
            </a:r>
          </a:p>
          <a:p>
            <a:pPr lvl="1">
              <a:lnSpc>
                <a:spcPct val="90000"/>
              </a:lnSpc>
            </a:pPr>
            <a:r>
              <a:rPr lang="en-US"/>
              <a:t>Reduce amount of time and memory required by data mining algorithms</a:t>
            </a:r>
          </a:p>
          <a:p>
            <a:pPr lvl="1">
              <a:lnSpc>
                <a:spcPct val="90000"/>
              </a:lnSpc>
            </a:pPr>
            <a:r>
              <a:rPr lang="en-US"/>
              <a:t>Allow data to be more easily visualized</a:t>
            </a:r>
          </a:p>
          <a:p>
            <a:pPr lvl="1">
              <a:lnSpc>
                <a:spcPct val="90000"/>
              </a:lnSpc>
            </a:pPr>
            <a:r>
              <a:rPr lang="en-US"/>
              <a:t>May help to eliminate irrelevant features or reduce noise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Techniques</a:t>
            </a:r>
          </a:p>
          <a:p>
            <a:pPr lvl="1">
              <a:lnSpc>
                <a:spcPct val="90000"/>
              </a:lnSpc>
            </a:pPr>
            <a:r>
              <a:rPr lang="en-US"/>
              <a:t>Principal Components Analysis (PCA)</a:t>
            </a:r>
          </a:p>
          <a:p>
            <a:pPr lvl="1">
              <a:lnSpc>
                <a:spcPct val="90000"/>
              </a:lnSpc>
            </a:pPr>
            <a:r>
              <a:rPr lang="en-US"/>
              <a:t>Singular Value Decomposition</a:t>
            </a:r>
          </a:p>
          <a:p>
            <a:pPr lvl="1">
              <a:lnSpc>
                <a:spcPct val="90000"/>
              </a:lnSpc>
            </a:pPr>
            <a:r>
              <a:rPr lang="en-US"/>
              <a:t>Others: supervised and non-linear techniques</a:t>
            </a:r>
          </a:p>
        </p:txBody>
      </p:sp>
    </p:spTree>
    <p:extLst>
      <p:ext uri="{BB962C8B-B14F-4D97-AF65-F5344CB8AC3E}">
        <p14:creationId xmlns:p14="http://schemas.microsoft.com/office/powerpoint/2010/main" val="2690872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Dimensionality Reduction: PCA</a:t>
            </a:r>
          </a:p>
        </p:txBody>
      </p:sp>
      <p:sp>
        <p:nvSpPr>
          <p:cNvPr id="41987" name="Rectangle 105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 is to find a projection that captures the largest  amount of variation in data</a:t>
            </a:r>
          </a:p>
          <a:p>
            <a:endParaRPr lang="en-US"/>
          </a:p>
        </p:txBody>
      </p:sp>
      <p:grpSp>
        <p:nvGrpSpPr>
          <p:cNvPr id="41988" name="Group 1088"/>
          <p:cNvGrpSpPr>
            <a:grpSpLocks/>
          </p:cNvGrpSpPr>
          <p:nvPr/>
        </p:nvGrpSpPr>
        <p:grpSpPr bwMode="auto">
          <a:xfrm>
            <a:off x="2057400" y="2286000"/>
            <a:ext cx="3546475" cy="4051300"/>
            <a:chOff x="1498" y="1664"/>
            <a:chExt cx="2234" cy="1950"/>
          </a:xfrm>
        </p:grpSpPr>
        <p:sp>
          <p:nvSpPr>
            <p:cNvPr id="41989" name="Line 1059"/>
            <p:cNvSpPr>
              <a:spLocks noChangeShapeType="1"/>
            </p:cNvSpPr>
            <p:nvPr/>
          </p:nvSpPr>
          <p:spPr bwMode="auto">
            <a:xfrm flipV="1">
              <a:off x="1820" y="1664"/>
              <a:ext cx="0" cy="16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Line 1060"/>
            <p:cNvSpPr>
              <a:spLocks noChangeShapeType="1"/>
            </p:cNvSpPr>
            <p:nvPr/>
          </p:nvSpPr>
          <p:spPr bwMode="auto">
            <a:xfrm>
              <a:off x="1820" y="3320"/>
              <a:ext cx="1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Line 1061"/>
            <p:cNvSpPr>
              <a:spLocks noChangeShapeType="1"/>
            </p:cNvSpPr>
            <p:nvPr/>
          </p:nvSpPr>
          <p:spPr bwMode="auto">
            <a:xfrm flipV="1">
              <a:off x="1828" y="2429"/>
              <a:ext cx="1632" cy="8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1063"/>
            <p:cNvSpPr>
              <a:spLocks noChangeArrowheads="1"/>
            </p:cNvSpPr>
            <p:nvPr/>
          </p:nvSpPr>
          <p:spPr bwMode="auto">
            <a:xfrm>
              <a:off x="2164" y="2946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1064"/>
            <p:cNvSpPr>
              <a:spLocks noChangeArrowheads="1"/>
            </p:cNvSpPr>
            <p:nvPr/>
          </p:nvSpPr>
          <p:spPr bwMode="auto">
            <a:xfrm>
              <a:off x="2340" y="280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65"/>
            <p:cNvSpPr>
              <a:spLocks noChangeArrowheads="1"/>
            </p:cNvSpPr>
            <p:nvPr/>
          </p:nvSpPr>
          <p:spPr bwMode="auto">
            <a:xfrm>
              <a:off x="2044" y="3129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66"/>
            <p:cNvSpPr>
              <a:spLocks noChangeArrowheads="1"/>
            </p:cNvSpPr>
            <p:nvPr/>
          </p:nvSpPr>
          <p:spPr bwMode="auto">
            <a:xfrm>
              <a:off x="2428" y="2872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67"/>
            <p:cNvSpPr>
              <a:spLocks noChangeArrowheads="1"/>
            </p:cNvSpPr>
            <p:nvPr/>
          </p:nvSpPr>
          <p:spPr bwMode="auto">
            <a:xfrm>
              <a:off x="2332" y="29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68"/>
            <p:cNvSpPr>
              <a:spLocks noChangeArrowheads="1"/>
            </p:cNvSpPr>
            <p:nvPr/>
          </p:nvSpPr>
          <p:spPr bwMode="auto">
            <a:xfrm>
              <a:off x="2692" y="29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69"/>
            <p:cNvSpPr>
              <a:spLocks noChangeArrowheads="1"/>
            </p:cNvSpPr>
            <p:nvPr/>
          </p:nvSpPr>
          <p:spPr bwMode="auto">
            <a:xfrm>
              <a:off x="2612" y="31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70"/>
            <p:cNvSpPr>
              <a:spLocks noChangeArrowheads="1"/>
            </p:cNvSpPr>
            <p:nvPr/>
          </p:nvSpPr>
          <p:spPr bwMode="auto">
            <a:xfrm>
              <a:off x="2468" y="307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71"/>
            <p:cNvSpPr>
              <a:spLocks noChangeArrowheads="1"/>
            </p:cNvSpPr>
            <p:nvPr/>
          </p:nvSpPr>
          <p:spPr bwMode="auto">
            <a:xfrm>
              <a:off x="2588" y="27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072"/>
            <p:cNvSpPr>
              <a:spLocks noChangeArrowheads="1"/>
            </p:cNvSpPr>
            <p:nvPr/>
          </p:nvSpPr>
          <p:spPr bwMode="auto">
            <a:xfrm>
              <a:off x="2964" y="280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073"/>
            <p:cNvSpPr>
              <a:spLocks noChangeArrowheads="1"/>
            </p:cNvSpPr>
            <p:nvPr/>
          </p:nvSpPr>
          <p:spPr bwMode="auto">
            <a:xfrm>
              <a:off x="3204" y="248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074"/>
            <p:cNvSpPr>
              <a:spLocks noChangeArrowheads="1"/>
            </p:cNvSpPr>
            <p:nvPr/>
          </p:nvSpPr>
          <p:spPr bwMode="auto">
            <a:xfrm>
              <a:off x="2236" y="3154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Oval 1075"/>
            <p:cNvSpPr>
              <a:spLocks noChangeArrowheads="1"/>
            </p:cNvSpPr>
            <p:nvPr/>
          </p:nvSpPr>
          <p:spPr bwMode="auto">
            <a:xfrm>
              <a:off x="2756" y="271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1076"/>
            <p:cNvSpPr>
              <a:spLocks noChangeArrowheads="1"/>
            </p:cNvSpPr>
            <p:nvPr/>
          </p:nvSpPr>
          <p:spPr bwMode="auto">
            <a:xfrm>
              <a:off x="2932" y="25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Oval 1077"/>
            <p:cNvSpPr>
              <a:spLocks noChangeArrowheads="1"/>
            </p:cNvSpPr>
            <p:nvPr/>
          </p:nvSpPr>
          <p:spPr bwMode="auto">
            <a:xfrm>
              <a:off x="2452" y="27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Oval 1078"/>
            <p:cNvSpPr>
              <a:spLocks noChangeArrowheads="1"/>
            </p:cNvSpPr>
            <p:nvPr/>
          </p:nvSpPr>
          <p:spPr bwMode="auto">
            <a:xfrm>
              <a:off x="2836" y="2614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Oval 1079"/>
            <p:cNvSpPr>
              <a:spLocks noChangeArrowheads="1"/>
            </p:cNvSpPr>
            <p:nvPr/>
          </p:nvSpPr>
          <p:spPr bwMode="auto">
            <a:xfrm>
              <a:off x="2908" y="295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Freeform 1080"/>
            <p:cNvSpPr>
              <a:spLocks/>
            </p:cNvSpPr>
            <p:nvPr/>
          </p:nvSpPr>
          <p:spPr bwMode="auto">
            <a:xfrm>
              <a:off x="1928" y="2409"/>
              <a:ext cx="1457" cy="1006"/>
            </a:xfrm>
            <a:custGeom>
              <a:avLst/>
              <a:gdLst>
                <a:gd name="T0" fmla="*/ 4 w 1457"/>
                <a:gd name="T1" fmla="*/ 1002 h 968"/>
                <a:gd name="T2" fmla="*/ 212 w 1457"/>
                <a:gd name="T3" fmla="*/ 488 h 968"/>
                <a:gd name="T4" fmla="*/ 716 w 1457"/>
                <a:gd name="T5" fmla="*/ 166 h 968"/>
                <a:gd name="T6" fmla="*/ 1356 w 1457"/>
                <a:gd name="T7" fmla="*/ 26 h 968"/>
                <a:gd name="T8" fmla="*/ 1324 w 1457"/>
                <a:gd name="T9" fmla="*/ 318 h 968"/>
                <a:gd name="T10" fmla="*/ 940 w 1457"/>
                <a:gd name="T11" fmla="*/ 882 h 968"/>
                <a:gd name="T12" fmla="*/ 188 w 1457"/>
                <a:gd name="T13" fmla="*/ 1194 h 968"/>
                <a:gd name="T14" fmla="*/ 4 w 1457"/>
                <a:gd name="T15" fmla="*/ 1002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7"/>
                <a:gd name="T25" fmla="*/ 0 h 968"/>
                <a:gd name="T26" fmla="*/ 1457 w 1457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7" h="968">
                  <a:moveTo>
                    <a:pt x="4" y="796"/>
                  </a:moveTo>
                  <a:cubicBezTo>
                    <a:pt x="8" y="703"/>
                    <a:pt x="93" y="499"/>
                    <a:pt x="212" y="388"/>
                  </a:cubicBezTo>
                  <a:cubicBezTo>
                    <a:pt x="331" y="277"/>
                    <a:pt x="525" y="193"/>
                    <a:pt x="716" y="132"/>
                  </a:cubicBezTo>
                  <a:cubicBezTo>
                    <a:pt x="907" y="71"/>
                    <a:pt x="1255" y="0"/>
                    <a:pt x="1356" y="20"/>
                  </a:cubicBezTo>
                  <a:cubicBezTo>
                    <a:pt x="1457" y="40"/>
                    <a:pt x="1393" y="139"/>
                    <a:pt x="1324" y="252"/>
                  </a:cubicBezTo>
                  <a:cubicBezTo>
                    <a:pt x="1255" y="365"/>
                    <a:pt x="1129" y="584"/>
                    <a:pt x="940" y="700"/>
                  </a:cubicBezTo>
                  <a:cubicBezTo>
                    <a:pt x="751" y="816"/>
                    <a:pt x="344" y="928"/>
                    <a:pt x="188" y="948"/>
                  </a:cubicBezTo>
                  <a:cubicBezTo>
                    <a:pt x="32" y="968"/>
                    <a:pt x="0" y="889"/>
                    <a:pt x="4" y="796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Oval 1081"/>
            <p:cNvSpPr>
              <a:spLocks noChangeArrowheads="1"/>
            </p:cNvSpPr>
            <p:nvPr/>
          </p:nvSpPr>
          <p:spPr bwMode="auto">
            <a:xfrm>
              <a:off x="2124" y="327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1085"/>
            <p:cNvSpPr txBox="1">
              <a:spLocks noChangeArrowheads="1"/>
            </p:cNvSpPr>
            <p:nvPr/>
          </p:nvSpPr>
          <p:spPr bwMode="auto">
            <a:xfrm>
              <a:off x="1498" y="1666"/>
              <a:ext cx="27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x</a:t>
              </a:r>
              <a:r>
                <a:rPr lang="en-US" sz="2400" b="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2012" name="Text Box 1086"/>
            <p:cNvSpPr txBox="1">
              <a:spLocks noChangeArrowheads="1"/>
            </p:cNvSpPr>
            <p:nvPr/>
          </p:nvSpPr>
          <p:spPr bwMode="auto">
            <a:xfrm>
              <a:off x="3456" y="3394"/>
              <a:ext cx="27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x</a:t>
              </a:r>
              <a:r>
                <a:rPr lang="en-US" sz="2400" b="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13" name="Text Box 1087"/>
            <p:cNvSpPr txBox="1">
              <a:spLocks noChangeArrowheads="1"/>
            </p:cNvSpPr>
            <p:nvPr/>
          </p:nvSpPr>
          <p:spPr bwMode="auto">
            <a:xfrm>
              <a:off x="3504" y="2242"/>
              <a:ext cx="20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e</a:t>
              </a:r>
              <a:endParaRPr lang="en-US" sz="2400" b="0" baseline="-250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769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7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Dimensionality Reduction: PCA</a:t>
            </a:r>
          </a:p>
        </p:txBody>
      </p:sp>
    </p:spTree>
    <p:extLst>
      <p:ext uri="{BB962C8B-B14F-4D97-AF65-F5344CB8AC3E}">
        <p14:creationId xmlns:p14="http://schemas.microsoft.com/office/powerpoint/2010/main" val="17118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Subset Selection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Another way to reduce dimensionality of data</a:t>
            </a:r>
          </a:p>
          <a:p>
            <a:pPr>
              <a:lnSpc>
                <a:spcPct val="90000"/>
              </a:lnSpc>
            </a:pPr>
            <a:r>
              <a:rPr lang="en-US"/>
              <a:t>Redundant features </a:t>
            </a:r>
          </a:p>
          <a:p>
            <a:pPr lvl="1">
              <a:lnSpc>
                <a:spcPct val="90000"/>
              </a:lnSpc>
            </a:pPr>
            <a:r>
              <a:rPr lang="en-US"/>
              <a:t>Duplicate much or all of the information contained in one or more other attributes</a:t>
            </a:r>
          </a:p>
          <a:p>
            <a:pPr lvl="1">
              <a:lnSpc>
                <a:spcPct val="90000"/>
              </a:lnSpc>
            </a:pPr>
            <a:r>
              <a:rPr lang="en-US"/>
              <a:t>Example: purchase price of a product and the amount of sales tax paid</a:t>
            </a:r>
          </a:p>
          <a:p>
            <a:pPr>
              <a:lnSpc>
                <a:spcPct val="90000"/>
              </a:lnSpc>
            </a:pPr>
            <a:r>
              <a:rPr lang="en-US"/>
              <a:t>Irrelevant features</a:t>
            </a:r>
          </a:p>
          <a:p>
            <a:pPr lvl="1">
              <a:lnSpc>
                <a:spcPct val="90000"/>
              </a:lnSpc>
            </a:pPr>
            <a:r>
              <a:rPr lang="en-US"/>
              <a:t>Contain no information that is useful for the data mining task at hand</a:t>
            </a:r>
          </a:p>
          <a:p>
            <a:pPr lvl="1">
              <a:lnSpc>
                <a:spcPct val="90000"/>
              </a:lnSpc>
            </a:pPr>
            <a:r>
              <a:rPr lang="en-US"/>
              <a:t>Example: students' ID is often irrelevant to the task of predicting students' GPA</a:t>
            </a:r>
          </a:p>
          <a:p>
            <a:pPr>
              <a:lnSpc>
                <a:spcPct val="90000"/>
              </a:lnSpc>
            </a:pPr>
            <a:r>
              <a:rPr lang="en-US"/>
              <a:t>Many techniques developed, especially for classification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50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Creation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new attributes that can capture the important information in a data set much more efficiently than the original attributes</a:t>
            </a:r>
          </a:p>
          <a:p>
            <a:pPr lvl="4"/>
            <a:endParaRPr lang="en-US"/>
          </a:p>
          <a:p>
            <a:r>
              <a:rPr lang="en-US"/>
              <a:t>Three general methodologies:</a:t>
            </a:r>
          </a:p>
          <a:p>
            <a:pPr lvl="1"/>
            <a:r>
              <a:rPr lang="en-US"/>
              <a:t>Feature extraction</a:t>
            </a:r>
          </a:p>
          <a:p>
            <a:pPr marL="1147763" lvl="2" indent="-233363"/>
            <a:r>
              <a:rPr lang="en-US" sz="2400"/>
              <a:t> </a:t>
            </a:r>
            <a:r>
              <a:rPr lang="en-US" sz="2200"/>
              <a:t>Example: extracting edges from images</a:t>
            </a:r>
          </a:p>
          <a:p>
            <a:pPr lvl="1"/>
            <a:r>
              <a:rPr lang="en-US"/>
              <a:t>Feature construction</a:t>
            </a:r>
          </a:p>
          <a:p>
            <a:pPr marL="1147763" lvl="2" indent="-233363"/>
            <a:r>
              <a:rPr lang="en-US" sz="2200"/>
              <a:t> Example: dividing mass by volume to get density</a:t>
            </a:r>
            <a:r>
              <a:rPr lang="en-US" sz="2400"/>
              <a:t> </a:t>
            </a:r>
          </a:p>
          <a:p>
            <a:pPr lvl="1"/>
            <a:r>
              <a:rPr lang="en-US"/>
              <a:t>Mapping data to new space</a:t>
            </a:r>
          </a:p>
          <a:p>
            <a:pPr marL="1147763" lvl="2" indent="-233363"/>
            <a:r>
              <a:rPr lang="en-US" sz="2200"/>
              <a:t> Example: Fourier and wavelet analysis </a:t>
            </a:r>
          </a:p>
        </p:txBody>
      </p:sp>
    </p:spTree>
    <p:extLst>
      <p:ext uri="{BB962C8B-B14F-4D97-AF65-F5344CB8AC3E}">
        <p14:creationId xmlns:p14="http://schemas.microsoft.com/office/powerpoint/2010/main" val="31882422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Mapping Data to a New Space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"/>
          <a:stretch>
            <a:fillRect/>
          </a:stretch>
        </p:blipFill>
        <p:spPr bwMode="auto">
          <a:xfrm>
            <a:off x="4419600" y="1524000"/>
            <a:ext cx="4699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6250"/>
          <a:stretch>
            <a:fillRect/>
          </a:stretch>
        </p:blipFill>
        <p:spPr bwMode="auto">
          <a:xfrm>
            <a:off x="76200" y="1366838"/>
            <a:ext cx="46894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914400" y="5715000"/>
            <a:ext cx="388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Two Sine Waves + Noise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5867400" y="5715000"/>
            <a:ext cx="251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Frequency</a:t>
            </a: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298450" y="1143000"/>
            <a:ext cx="8394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tabLst>
                <a:tab pos="1198563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Fourier and wavelet transform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5562600" y="5257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26093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82"/>
          <p:cNvGraphicFramePr>
            <a:graphicFrameLocks noChangeAspect="1"/>
          </p:cNvGraphicFramePr>
          <p:nvPr/>
        </p:nvGraphicFramePr>
        <p:xfrm>
          <a:off x="342900" y="533400"/>
          <a:ext cx="81280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464646" imgH="5274525" progId="Word.Document.8">
                  <p:embed/>
                </p:oleObj>
              </mc:Choice>
              <mc:Fallback>
                <p:oleObj name="Document" r:id="rId2" imgW="8464646" imgH="5274525" progId="Word.Document.8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33400"/>
                        <a:ext cx="81280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83"/>
          <p:cNvSpPr txBox="1">
            <a:spLocks noChangeArrowheads="1"/>
          </p:cNvSpPr>
          <p:nvPr/>
        </p:nvSpPr>
        <p:spPr bwMode="auto">
          <a:xfrm>
            <a:off x="1066800" y="62484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This categorization of attributes is due to S. S. Stevens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146482630</TotalTime>
  <Pages>3</Pages>
  <Words>4881</Words>
  <Application>Microsoft Macintosh PowerPoint</Application>
  <PresentationFormat>On-screen Show (4:3)</PresentationFormat>
  <Paragraphs>759</Paragraphs>
  <Slides>86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Arial</vt:lpstr>
      <vt:lpstr>Cambria</vt:lpstr>
      <vt:lpstr>Cambria Math</vt:lpstr>
      <vt:lpstr>cmmi10</vt:lpstr>
      <vt:lpstr>Monotype Sorts</vt:lpstr>
      <vt:lpstr>Sylfaen</vt:lpstr>
      <vt:lpstr>Tahoma</vt:lpstr>
      <vt:lpstr>Times New Roman</vt:lpstr>
      <vt:lpstr>Wingdings</vt:lpstr>
      <vt:lpstr>LC.BRev.FY97</vt:lpstr>
      <vt:lpstr>VISIO</vt:lpstr>
      <vt:lpstr>Document</vt:lpstr>
      <vt:lpstr>Visio</vt:lpstr>
      <vt:lpstr>Worksheet</vt:lpstr>
      <vt:lpstr>Equation</vt:lpstr>
      <vt:lpstr>Bitmap Image</vt:lpstr>
      <vt:lpstr>Outline</vt:lpstr>
      <vt:lpstr>What is Data?</vt:lpstr>
      <vt:lpstr>Attribute Values</vt:lpstr>
      <vt:lpstr>Measurement of Length </vt:lpstr>
      <vt:lpstr>Types of Attributes </vt:lpstr>
      <vt:lpstr>Properties of Attribute Values </vt:lpstr>
      <vt:lpstr>Difference Between Ratio and Interval </vt:lpstr>
      <vt:lpstr>PowerPoint Presentation</vt:lpstr>
      <vt:lpstr>PowerPoint Presentation</vt:lpstr>
      <vt:lpstr>Discrete and Continuous Attributes </vt:lpstr>
      <vt:lpstr>Asymmetric Attributes</vt:lpstr>
      <vt:lpstr>Critiques of the attribute categorization </vt:lpstr>
      <vt:lpstr>Key Messages for Attribute Types</vt:lpstr>
      <vt:lpstr>Important Characteristics of Data</vt:lpstr>
      <vt:lpstr>Types of data sets </vt:lpstr>
      <vt:lpstr>Record Data </vt:lpstr>
      <vt:lpstr>Data Matrix </vt:lpstr>
      <vt:lpstr>Document Data</vt:lpstr>
      <vt:lpstr>Transaction Data</vt:lpstr>
      <vt:lpstr>Graph Data </vt:lpstr>
      <vt:lpstr>Ordered Data </vt:lpstr>
      <vt:lpstr>Ordered Data </vt:lpstr>
      <vt:lpstr>Ordered Data</vt:lpstr>
      <vt:lpstr>Data Quality </vt:lpstr>
      <vt:lpstr>Data Quality …</vt:lpstr>
      <vt:lpstr>Noise</vt:lpstr>
      <vt:lpstr>Outliers</vt:lpstr>
      <vt:lpstr>Missing Values</vt:lpstr>
      <vt:lpstr>Duplicate Data</vt:lpstr>
      <vt:lpstr>Similarity and Dissimilarity Measures</vt:lpstr>
      <vt:lpstr>Similarity/Dissimilarity for Simple Attributes</vt:lpstr>
      <vt:lpstr>Euclidean Distance</vt:lpstr>
      <vt:lpstr>Euclidean Distance</vt:lpstr>
      <vt:lpstr>Minkowski Distance</vt:lpstr>
      <vt:lpstr>Minkowski Distance: Examples</vt:lpstr>
      <vt:lpstr>Minkowski Distance</vt:lpstr>
      <vt:lpstr>Mahalanobis Distance</vt:lpstr>
      <vt:lpstr>Mahalanobis Distance</vt:lpstr>
      <vt:lpstr>Common Properties of a Distance</vt:lpstr>
      <vt:lpstr>Common Properties of a Similarity</vt:lpstr>
      <vt:lpstr>Similarity Between Binary Vectors</vt:lpstr>
      <vt:lpstr>SMC versus Jaccard: Example</vt:lpstr>
      <vt:lpstr>Cosine Similarity</vt:lpstr>
      <vt:lpstr>Correlation measures the linear relationship between objects</vt:lpstr>
      <vt:lpstr>Visually Evaluating Correlation</vt:lpstr>
      <vt:lpstr>Drawback of Correlation</vt:lpstr>
      <vt:lpstr>Correlation vs Cosine vs Euclidean Distance</vt:lpstr>
      <vt:lpstr>Correlation vs cosine vs Euclidean distance</vt:lpstr>
      <vt:lpstr>Comparison of Proximity Measures</vt:lpstr>
      <vt:lpstr>Information Based Measures</vt:lpstr>
      <vt:lpstr>Information and Probability</vt:lpstr>
      <vt:lpstr>Entropy</vt:lpstr>
      <vt:lpstr>Entropy Examples</vt:lpstr>
      <vt:lpstr>Entropy for Sample Data: Example</vt:lpstr>
      <vt:lpstr>Entropy for Sample Data</vt:lpstr>
      <vt:lpstr>Mutual Information</vt:lpstr>
      <vt:lpstr>Mutual Information Example</vt:lpstr>
      <vt:lpstr>Maximal Information Coefficient</vt:lpstr>
      <vt:lpstr>General Approach for Combining Similarities</vt:lpstr>
      <vt:lpstr>Using Weights to Combine Similarities</vt:lpstr>
      <vt:lpstr>Data Preprocessing</vt:lpstr>
      <vt:lpstr>Aggregation</vt:lpstr>
      <vt:lpstr>Example: Precipitation in Australia</vt:lpstr>
      <vt:lpstr>Example: Precipitation in Australia …</vt:lpstr>
      <vt:lpstr>Sampling </vt:lpstr>
      <vt:lpstr>Sampling … </vt:lpstr>
      <vt:lpstr>Sample Size</vt:lpstr>
      <vt:lpstr>Types of Sampling</vt:lpstr>
      <vt:lpstr>Sample Size</vt:lpstr>
      <vt:lpstr>Discretization</vt:lpstr>
      <vt:lpstr>Unsupervised Discretization</vt:lpstr>
      <vt:lpstr>Unsupervised Discretization</vt:lpstr>
      <vt:lpstr>Unsupervised Discretization</vt:lpstr>
      <vt:lpstr>Unsupervised Discretization</vt:lpstr>
      <vt:lpstr>Discretization in Supervised Settings</vt:lpstr>
      <vt:lpstr>Binarization</vt:lpstr>
      <vt:lpstr>Attribute Transformation</vt:lpstr>
      <vt:lpstr>PowerPoint Presentation</vt:lpstr>
      <vt:lpstr>PowerPoint Presentation</vt:lpstr>
      <vt:lpstr>Curse of Dimensionality</vt:lpstr>
      <vt:lpstr>Dimensionality Reduction</vt:lpstr>
      <vt:lpstr>Dimensionality Reduction: PCA</vt:lpstr>
      <vt:lpstr>Dimensionality Reduction: PCA</vt:lpstr>
      <vt:lpstr>Feature Subset Selection</vt:lpstr>
      <vt:lpstr>Feature Creation</vt:lpstr>
      <vt:lpstr>Mapping Data to a New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Microsoft Office User</cp:lastModifiedBy>
  <cp:revision>615</cp:revision>
  <cp:lastPrinted>2019-08-22T18:06:35Z</cp:lastPrinted>
  <dcterms:created xsi:type="dcterms:W3CDTF">1998-03-18T13:44:31Z</dcterms:created>
  <dcterms:modified xsi:type="dcterms:W3CDTF">2024-09-19T19:47:16Z</dcterms:modified>
</cp:coreProperties>
</file>