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4" r:id="rId5"/>
    <p:sldId id="267" r:id="rId6"/>
    <p:sldId id="266" r:id="rId7"/>
    <p:sldId id="259" r:id="rId8"/>
    <p:sldId id="260" r:id="rId9"/>
    <p:sldId id="261" r:id="rId10"/>
    <p:sldId id="262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9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4AFC4-DDA9-9FA5-A18D-DEEAEDDFC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96AD1-38BF-DAAA-6FE8-A4026EFB5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AED55-E1FF-779C-D5B7-95518650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2387-2A41-4A04-988F-28C708B52F68}" type="datetimeFigureOut">
              <a:rPr lang="en-ID" smtClean="0"/>
              <a:t>07/10/2024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10C94-EEAC-E497-0CAF-1CBE3325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7137D-71D3-28E2-F24F-DE1A9CF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E235-7CA2-4578-B36D-B419EE8CC9A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601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C3FFB-4C60-567D-707C-8B33FB8F7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17D7B-44E3-4AA5-22D0-0E9F19C24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A8317-4103-133C-59F7-C89819EF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2387-2A41-4A04-988F-28C708B52F68}" type="datetimeFigureOut">
              <a:rPr lang="en-ID" smtClean="0"/>
              <a:t>07/10/2024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5B89B-D38B-6B22-4E7E-843644BF4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707D8-C458-C89B-2A1F-9372D210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E235-7CA2-4578-B36D-B419EE8CC9A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9300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8680D6-AF56-4B62-A39A-64F415939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EA0091-A4AA-31C7-91BF-DB7C6E3D9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14EC6-1DC7-5B53-97B9-75B7C1D3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2387-2A41-4A04-988F-28C708B52F68}" type="datetimeFigureOut">
              <a:rPr lang="en-ID" smtClean="0"/>
              <a:t>07/10/2024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02717-F3FF-A3AD-4B0C-55A894E62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808EA-D30F-2B37-F0D2-21037C61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E235-7CA2-4578-B36D-B419EE8CC9A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153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49AA8-0C09-B11E-09FD-98959A13E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4BEEB-DB1C-D326-6EBD-FE5301376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F91FE-1E14-CEF0-1543-79EA04B2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2387-2A41-4A04-988F-28C708B52F68}" type="datetimeFigureOut">
              <a:rPr lang="en-ID" smtClean="0"/>
              <a:t>07/10/2024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E0570-576D-CCFD-3057-155AF5193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9C739-D98E-7575-42D5-99895BB2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E235-7CA2-4578-B36D-B419EE8CC9A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63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06F33-2EC6-8761-D4E0-65CE6B6B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FFE6A-7967-BDCC-3A76-A027E4325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73857-9704-43D1-A8FA-6BB61FBF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2387-2A41-4A04-988F-28C708B52F68}" type="datetimeFigureOut">
              <a:rPr lang="en-ID" smtClean="0"/>
              <a:t>07/10/2024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22763-8679-5215-51DF-A9663AF83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1D61B-4786-6BD7-5FF8-F412174B0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E235-7CA2-4578-B36D-B419EE8CC9A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315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C3A7A-1039-F095-7C61-87F02826E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EC9A5-0512-794E-AFAD-8770DE8CE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05D0-22F6-8F39-03D9-245EA700B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08BCA-361A-74C7-ED90-087225D4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2387-2A41-4A04-988F-28C708B52F68}" type="datetimeFigureOut">
              <a:rPr lang="en-ID" smtClean="0"/>
              <a:t>07/10/2024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61FFA-F15D-16D7-6AA9-5922E31B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AF599-EFE9-83D6-245F-760E4F8A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E235-7CA2-4578-B36D-B419EE8CC9A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766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19817-D0C2-655A-1EE9-8E1B3784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9B163-4D74-F8B5-81CD-397D63CC7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03691-B0BA-D820-5948-942DACE72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1EDA6-01BF-38E4-A1B3-CDF44D9D5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2D90D9-CE76-CD36-51CC-BA377587A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1E678C-F020-58B9-C662-98AD15342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2387-2A41-4A04-988F-28C708B52F68}" type="datetimeFigureOut">
              <a:rPr lang="en-ID" smtClean="0"/>
              <a:t>07/10/2024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206477-B685-032D-6104-87E33CE3A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B01E27-9A15-4103-F518-63C5DF83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E235-7CA2-4578-B36D-B419EE8CC9A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019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1369-CE61-EDEB-54FA-EA5885747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60261A-1376-D371-9B83-E469EE185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2387-2A41-4A04-988F-28C708B52F68}" type="datetimeFigureOut">
              <a:rPr lang="en-ID" smtClean="0"/>
              <a:t>07/10/2024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72763A-74B1-1A88-6FB9-4CD2520CC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E807C-C3A4-F335-0048-50D5E4FDA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E235-7CA2-4578-B36D-B419EE8CC9A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994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7DCBD2-2B2F-19CE-3A9B-8FA0D155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2387-2A41-4A04-988F-28C708B52F68}" type="datetimeFigureOut">
              <a:rPr lang="en-ID" smtClean="0"/>
              <a:t>07/10/2024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51D9B5-CD6E-8044-398B-0703C7C89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79F5D-316B-F676-419D-C1A4E757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E235-7CA2-4578-B36D-B419EE8CC9A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975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24C0C-D399-C4A1-ABB6-FEA367BB4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6722-6236-22D0-5999-6DC67A313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30154-AEEC-8AD8-B2E0-CF4C133A7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F5C6D-381F-5C8E-4A62-CFC546AFC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2387-2A41-4A04-988F-28C708B52F68}" type="datetimeFigureOut">
              <a:rPr lang="en-ID" smtClean="0"/>
              <a:t>07/10/2024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F1461-2434-0681-57B9-C1463C96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60AE0-FBD9-2909-C1FE-6BBCB4F6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E235-7CA2-4578-B36D-B419EE8CC9A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014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28200-FDB2-3344-4A8D-6D7CCD826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D016B9-EA4B-12C2-C0C1-4BD91DAD9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E9DEE-102F-5B13-C280-63F90E08D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118CC-F2DB-1108-C746-4F632A9F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2387-2A41-4A04-988F-28C708B52F68}" type="datetimeFigureOut">
              <a:rPr lang="en-ID" smtClean="0"/>
              <a:t>07/10/2024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B743E-8A28-C142-15FC-6AE35C5F7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E4EFD-279C-6229-AA93-4129E946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E235-7CA2-4578-B36D-B419EE8CC9A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466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367213-DA52-E632-8E9A-8C9E78E13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6FC15-CA13-8F50-EC7C-566FC61E2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42DFE-A917-2732-0298-FF317BE6E7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22387-2A41-4A04-988F-28C708B52F68}" type="datetimeFigureOut">
              <a:rPr lang="en-ID" smtClean="0"/>
              <a:t>07/10/2024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B1496-6142-40ED-9520-977D98CD8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703C2-74B4-3421-775A-45AFC163F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2E235-7CA2-4578-B36D-B419EE8CC9A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935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4E02A-5F0B-0BB8-7DC3-DCFBD119BF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TUGAS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6A0C0-6157-A71A-DBE1-7B53A5B08A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PERENCANAAN UTILITAS AIR PADA GEDUNG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985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CF4C-246F-4000-EE7C-3D3D53633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673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/>
              <a:t>DENAH ROOFTOP</a:t>
            </a:r>
            <a:endParaRPr lang="en-ID" b="1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4421B5-9AC1-98E4-2D76-98EAA41EC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01858"/>
            <a:ext cx="10697308" cy="5866228"/>
          </a:xfrm>
        </p:spPr>
      </p:pic>
    </p:spTree>
    <p:extLst>
      <p:ext uri="{BB962C8B-B14F-4D97-AF65-F5344CB8AC3E}">
        <p14:creationId xmlns:p14="http://schemas.microsoft.com/office/powerpoint/2010/main" val="4000090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6937-FFBC-CE96-0136-6ADC4F8F4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9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/>
              <a:t>POTONGAN GEDUNG</a:t>
            </a:r>
            <a:endParaRPr lang="en-ID" b="1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E15593-E0B1-705B-C37B-1932980BD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6413" y="930108"/>
            <a:ext cx="4853354" cy="5619276"/>
          </a:xfrm>
        </p:spPr>
      </p:pic>
    </p:spTree>
    <p:extLst>
      <p:ext uri="{BB962C8B-B14F-4D97-AF65-F5344CB8AC3E}">
        <p14:creationId xmlns:p14="http://schemas.microsoft.com/office/powerpoint/2010/main" val="10914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305D2-7C4E-3001-4B65-4494FE80D3F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838200" y="6176963"/>
            <a:ext cx="10515600" cy="97228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en-ID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 OF REFERENCE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ID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Sebuah Perusahaan Properti ingin membangun sebuah Gedung apartemen 20 lantai. Owner menyerahkan perencanaa utilitas Gedung kepada Mahasiswa Arsitektur,</a:t>
            </a:r>
            <a:r>
              <a:rPr lang="en-ID" sz="14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 kriteria sebagai berikut :</a:t>
            </a:r>
            <a:endParaRPr lang="en-ID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90880" lvl="0" indent="-3429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ID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Perencanaan instalasi air bersih</a:t>
            </a:r>
            <a:endParaRPr lang="en-ID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90880" lvl="0" indent="-3429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ID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Perencanaan instalasi air kotor (Grey water)</a:t>
            </a:r>
            <a:endParaRPr lang="en-ID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90880" lvl="0" indent="-3429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ID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Perencanaan instalasi air tinja (Black water)</a:t>
            </a:r>
            <a:endParaRPr lang="en-ID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90880" lvl="0" indent="-3429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ID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Perencanaan instalasi pembuangan air hujan</a:t>
            </a:r>
            <a:endParaRPr lang="en-ID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90880" lvl="0" indent="-3429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ID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Perencanaan instalasi fire </a:t>
            </a:r>
            <a:endParaRPr lang="en-ID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0" marR="69088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ID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0260" marR="690880">
              <a:lnSpc>
                <a:spcPct val="100000"/>
              </a:lnSpc>
              <a:spcAft>
                <a:spcPts val="800"/>
              </a:spcAft>
            </a:pPr>
            <a:r>
              <a:rPr lang="en-ID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Syarat – syarat bangunan, Bangunan harus dilengkapi dengan :</a:t>
            </a:r>
            <a:endParaRPr lang="en-ID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90880" lvl="0" indent="-3429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ID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Shaft</a:t>
            </a:r>
            <a:endParaRPr lang="en-ID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90880" lvl="0" indent="-3429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ID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Septictang dan resapan</a:t>
            </a:r>
            <a:endParaRPr lang="en-ID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90880" lvl="0" indent="-3429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ID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Tanki Air bersih di roof top</a:t>
            </a:r>
            <a:endParaRPr lang="en-ID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9088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ID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Floor drain disekeliling bangunan</a:t>
            </a:r>
            <a:endParaRPr lang="en-ID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9088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ID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 kontrol pada setiap jarak 4 meter dan pembelokan</a:t>
            </a:r>
            <a:endParaRPr lang="en-ID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9088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ID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Saluran drainase kota disekeliling bangunan</a:t>
            </a:r>
            <a:endParaRPr lang="en-ID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9088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ID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Hidran dibeberapa titik strategis dihalaman Gedung</a:t>
            </a:r>
            <a:endParaRPr lang="en-ID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90880">
              <a:lnSpc>
                <a:spcPct val="107000"/>
              </a:lnSpc>
              <a:spcAft>
                <a:spcPts val="800"/>
              </a:spcAft>
            </a:pPr>
            <a:r>
              <a:rPr lang="en-ID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endParaRPr lang="en-ID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56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16CA8-BEDE-4194-A960-C4F5C8CEC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6265"/>
            <a:ext cx="10515600" cy="5290698"/>
          </a:xfrm>
        </p:spPr>
        <p:txBody>
          <a:bodyPr>
            <a:normAutofit/>
          </a:bodyPr>
          <a:lstStyle/>
          <a:p>
            <a:pPr marL="581660" marR="69088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en-ID" sz="1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Syarat – syarat bangunan, Bangunan harus dilengkapi dengan :</a:t>
            </a:r>
            <a:endParaRPr kumimoji="0" lang="en-ID" sz="14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9088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ID" sz="1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Shaft</a:t>
            </a:r>
            <a:endParaRPr kumimoji="0" lang="en-ID" sz="14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9088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ID" sz="1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Septictang dan resapan</a:t>
            </a:r>
            <a:endParaRPr kumimoji="0" lang="en-ID" sz="14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9088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ID" sz="1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Tanki Air bersih di roof top</a:t>
            </a:r>
            <a:endParaRPr kumimoji="0" lang="en-ID" sz="14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90880" lvl="0" indent="-3429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ID" sz="1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Floor drain disekeliling bangunan</a:t>
            </a:r>
            <a:endParaRPr kumimoji="0" lang="en-ID" sz="14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90880" lvl="0" indent="-3429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ID" sz="1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 kontrol pada setiap jarak 4 meter dan pembelokan</a:t>
            </a:r>
            <a:endParaRPr kumimoji="0" lang="en-ID" sz="14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90880" lvl="0" indent="-3429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ID" sz="1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Saluran drainase kota disekeliling bangunan</a:t>
            </a:r>
            <a:endParaRPr kumimoji="0" lang="en-ID" sz="14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90880" lvl="0" indent="-3429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ID" sz="1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Hidran dibeberapa titik strategis dihalaman Gedung</a:t>
            </a:r>
            <a:endParaRPr kumimoji="0" lang="en-ID" sz="14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9088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en-ID" sz="1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kumimoji="0" lang="en-ID" sz="14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7949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47B050-3B8C-AC08-FB7C-C666C2EC6E0E}"/>
              </a:ext>
            </a:extLst>
          </p:cNvPr>
          <p:cNvSpPr txBox="1"/>
          <p:nvPr/>
        </p:nvSpPr>
        <p:spPr>
          <a:xfrm>
            <a:off x="3049172" y="157184"/>
            <a:ext cx="6098344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90880" lvl="0" algn="l" defTabSz="914400" rtl="0" eaLnBrk="1" fontAlgn="auto" latinLnBrk="0" hangingPunct="1"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ID" sz="1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D" sz="1800" b="1" i="0" u="sng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Penyajian Tugas</a:t>
            </a:r>
            <a:endParaRPr kumimoji="0" lang="en-ID" sz="14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90880" lvl="0" indent="-342900" algn="l" defTabSz="914400" rtl="0" eaLnBrk="1" fontAlgn="auto" latinLnBrk="0" hangingPunct="1"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ID" sz="1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Gambar menggunakan Auto Cad</a:t>
            </a:r>
            <a:endParaRPr kumimoji="0" lang="en-ID" sz="14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90880" lvl="0" indent="-342900" algn="l" defTabSz="914400" rtl="0" eaLnBrk="1" fontAlgn="auto" latinLnBrk="0" hangingPunct="1"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ID" sz="1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Ukuran Kertas A3</a:t>
            </a:r>
            <a:endParaRPr kumimoji="0" lang="en-ID" sz="14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90880" lvl="0" indent="-342900" algn="l" defTabSz="914400" rtl="0" eaLnBrk="1" fontAlgn="auto" latinLnBrk="0" hangingPunct="1"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ID" sz="1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Melaksanakan asistensi </a:t>
            </a:r>
            <a:endParaRPr kumimoji="0" lang="en-ID" sz="14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90880" lvl="0" indent="-342900" algn="l" defTabSz="914400" rtl="0" eaLnBrk="1" fontAlgn="auto" latinLnBrk="0" hangingPunct="1"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ID" sz="1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Penyajian gambat :</a:t>
            </a:r>
            <a:endParaRPr kumimoji="0" lang="en-ID" sz="14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90880" lvl="0" algn="l" defTabSz="914400" rtl="0" eaLnBrk="1" fontAlgn="auto" latinLnBrk="0" hangingPunct="1">
              <a:spcBef>
                <a:spcPts val="1000"/>
              </a:spcBef>
              <a:spcAft>
                <a:spcPts val="800"/>
              </a:spcAft>
              <a:buClrTx/>
              <a:buSzTx/>
              <a:tabLst>
                <a:tab pos="1170305" algn="l"/>
              </a:tabLst>
              <a:defRPr/>
            </a:pPr>
            <a:r>
              <a:rPr lang="en-ID" b="1" kern="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en-ID" sz="1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  Perencanaan instalasi air bersih</a:t>
            </a:r>
            <a:endParaRPr lang="en-ID" sz="1400" kern="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90880" lvl="0" algn="l" defTabSz="914400" rtl="0" eaLnBrk="1" fontAlgn="auto" latinLnBrk="0" hangingPunct="1">
              <a:spcBef>
                <a:spcPts val="1000"/>
              </a:spcBef>
              <a:spcAft>
                <a:spcPts val="800"/>
              </a:spcAft>
              <a:buClrTx/>
              <a:buSzTx/>
              <a:tabLst>
                <a:tab pos="1170305" algn="l"/>
              </a:tabLst>
              <a:defRPr/>
            </a:pPr>
            <a:r>
              <a:rPr kumimoji="0" lang="en-ID" sz="14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en-ID" sz="1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  Perencanaan instalasi air kotor (Grey water)</a:t>
            </a:r>
            <a:endParaRPr kumimoji="0" lang="en-ID" sz="14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90880" lvl="0" algn="l" defTabSz="914400" rtl="0" eaLnBrk="1" fontAlgn="auto" latinLnBrk="0" hangingPunct="1"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ID" b="1" kern="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ID" sz="1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  Perencanaan instalasi air tinja (Black water)</a:t>
            </a:r>
            <a:endParaRPr kumimoji="0" lang="en-ID" sz="14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90880" lvl="0" algn="l" defTabSz="914400" rtl="0" eaLnBrk="1" fontAlgn="auto" latinLnBrk="0" hangingPunct="1"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ID" b="1" kern="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ID" sz="1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  Perencanaan instalasi pembuangan air hujan</a:t>
            </a:r>
            <a:endParaRPr lang="en-ID" sz="1400" kern="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90880" lvl="0" algn="l" defTabSz="914400" rtl="0" eaLnBrk="1" fontAlgn="auto" latinLnBrk="0" hangingPunct="1"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ID" sz="14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kumimoji="0" lang="en-ID" sz="1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  Perencanaan instalasi fire</a:t>
            </a:r>
            <a:endParaRPr kumimoji="0" lang="en-ID" sz="14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90880" lvl="0" indent="-342900" algn="l" defTabSz="914400" rtl="0" eaLnBrk="1" fontAlgn="auto" latinLnBrk="0" hangingPunct="1"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ID" sz="1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Buat detail Gambar 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6914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2BC577-B6D5-EDCE-51D7-DC7F817C2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0154" y="123694"/>
            <a:ext cx="7807569" cy="6674422"/>
          </a:xfrm>
        </p:spPr>
      </p:pic>
    </p:spTree>
    <p:extLst>
      <p:ext uri="{BB962C8B-B14F-4D97-AF65-F5344CB8AC3E}">
        <p14:creationId xmlns:p14="http://schemas.microsoft.com/office/powerpoint/2010/main" val="411509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C7F2F2-E4F1-8504-9D5E-ACC47105A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235" y="379828"/>
            <a:ext cx="8863949" cy="6306290"/>
          </a:xfrm>
        </p:spPr>
      </p:pic>
    </p:spTree>
    <p:extLst>
      <p:ext uri="{BB962C8B-B14F-4D97-AF65-F5344CB8AC3E}">
        <p14:creationId xmlns:p14="http://schemas.microsoft.com/office/powerpoint/2010/main" val="2691645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10F64-8701-C23B-9F22-3976B066D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774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/>
              <a:t>DENAH TOWER  A</a:t>
            </a:r>
            <a:endParaRPr lang="en-ID" b="1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C6111A4-1685-B2A4-59A5-9A24A3E20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94228"/>
            <a:ext cx="10753578" cy="5198647"/>
          </a:xfrm>
        </p:spPr>
      </p:pic>
    </p:spTree>
    <p:extLst>
      <p:ext uri="{BB962C8B-B14F-4D97-AF65-F5344CB8AC3E}">
        <p14:creationId xmlns:p14="http://schemas.microsoft.com/office/powerpoint/2010/main" val="150738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BF69F-CC66-E406-4B2F-FB496B926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 fontScale="90000"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DENAH TOWER  A</a:t>
            </a:r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FC1568-CA0C-0026-FAC6-C236585A4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889" y="1266092"/>
            <a:ext cx="9988061" cy="5106573"/>
          </a:xfrm>
        </p:spPr>
      </p:pic>
    </p:spTree>
    <p:extLst>
      <p:ext uri="{BB962C8B-B14F-4D97-AF65-F5344CB8AC3E}">
        <p14:creationId xmlns:p14="http://schemas.microsoft.com/office/powerpoint/2010/main" val="820379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E8E44-F766-6B75-E159-3C5E633A3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8087"/>
          </a:xfrm>
        </p:spPr>
        <p:txBody>
          <a:bodyPr/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DENAH TOWER  A</a:t>
            </a:r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418495-A6D9-C662-DF01-89EFDE257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9277" y="1223889"/>
            <a:ext cx="4932858" cy="5268986"/>
          </a:xfrm>
        </p:spPr>
      </p:pic>
    </p:spTree>
    <p:extLst>
      <p:ext uri="{BB962C8B-B14F-4D97-AF65-F5344CB8AC3E}">
        <p14:creationId xmlns:p14="http://schemas.microsoft.com/office/powerpoint/2010/main" val="1752648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226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TUGAS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DENAH TOWER  A</vt:lpstr>
      <vt:lpstr>DENAH TOWER  A</vt:lpstr>
      <vt:lpstr>DENAH TOWER  A</vt:lpstr>
      <vt:lpstr>DENAH ROOFTOP</vt:lpstr>
      <vt:lpstr>POTONGAN GEDUNG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Lenovo</cp:lastModifiedBy>
  <cp:revision>1</cp:revision>
  <dcterms:created xsi:type="dcterms:W3CDTF">2024-10-07T01:52:33Z</dcterms:created>
  <dcterms:modified xsi:type="dcterms:W3CDTF">2024-10-07T02:15:38Z</dcterms:modified>
</cp:coreProperties>
</file>