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3" r:id="rId21"/>
    <p:sldId id="282" r:id="rId22"/>
    <p:sldId id="281" r:id="rId23"/>
    <p:sldId id="280" r:id="rId24"/>
    <p:sldId id="276" r:id="rId25"/>
    <p:sldId id="284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3ED93-E21F-4AE9-8269-CAADD014C086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9474-CFC5-40D9-B3DF-D9CB9E80B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Sanyata_js@plasa.com.</a:t>
            </a: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Sanyata_js@plasa.com.</a:t>
            </a: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Sanyata_js@plasa.com.</a:t>
            </a: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Sanyata_js@plasa.com.</a:t>
            </a: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Sanyata_js@plasa.com.</a:t>
            </a: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Sanyata_js@plasa.com.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9EFCA4-CAEC-4440-A357-224A6AA4AB73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74EB74-D41B-453E-B5A8-24C6C3802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Pemilihan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609600"/>
            <a:ext cx="2514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Perbedaan</a:t>
            </a:r>
            <a:r>
              <a:rPr lang="en-US" i="1" dirty="0"/>
              <a:t> individual</a:t>
            </a:r>
            <a:endParaRPr lang="en-US" dirty="0"/>
          </a:p>
        </p:txBody>
      </p:sp>
      <p:cxnSp>
        <p:nvCxnSpPr>
          <p:cNvPr id="6" name="Shape 5"/>
          <p:cNvCxnSpPr>
            <a:stCxn id="4" idx="2"/>
          </p:cNvCxnSpPr>
          <p:nvPr/>
        </p:nvCxnSpPr>
        <p:spPr>
          <a:xfrm rot="16200000" flipH="1">
            <a:off x="3676650" y="-57150"/>
            <a:ext cx="609600" cy="4076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886200" y="1600200"/>
            <a:ext cx="48006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 smtClean="0"/>
              <a:t>.</a:t>
            </a:r>
          </a:p>
          <a:p>
            <a:pPr algn="ctr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intelegensia</a:t>
            </a:r>
            <a:r>
              <a:rPr lang="en-US" dirty="0"/>
              <a:t>, </a:t>
            </a:r>
            <a:r>
              <a:rPr lang="en-US" dirty="0" err="1"/>
              <a:t>tinkat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kepribadiannya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 </a:t>
            </a:r>
            <a:endParaRPr lang="en-US" dirty="0" smtClean="0"/>
          </a:p>
          <a:p>
            <a:pPr algn="ctr"/>
            <a:r>
              <a:rPr lang="en-US" dirty="0" smtClean="0"/>
              <a:t>Tingkat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304800"/>
            <a:ext cx="3276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Tujuan</a:t>
            </a:r>
            <a:r>
              <a:rPr lang="en-US" i="1" dirty="0"/>
              <a:t> </a:t>
            </a:r>
            <a:r>
              <a:rPr lang="en-US" i="1" dirty="0" err="1"/>
              <a:t>pembelajaran</a:t>
            </a:r>
            <a:r>
              <a:rPr lang="en-US" dirty="0"/>
              <a:t>.</a:t>
            </a:r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1714500" y="1790700"/>
            <a:ext cx="1447800" cy="914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9600" y="2971800"/>
            <a:ext cx="7772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diberitahukan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pelajari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endParaRPr lang="en-US" dirty="0" smtClean="0"/>
          </a:p>
          <a:p>
            <a:pPr algn="ctr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yang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381000"/>
            <a:ext cx="3505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Organisasi</a:t>
            </a:r>
            <a:r>
              <a:rPr lang="en-US" i="1" dirty="0"/>
              <a:t> </a:t>
            </a:r>
            <a:r>
              <a:rPr lang="en-US" i="1" dirty="0" err="1"/>
              <a:t>isi</a:t>
            </a:r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3657600" y="1143000"/>
            <a:ext cx="1676400" cy="1295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105400" y="1905000"/>
            <a:ext cx="37338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diorganisasikan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yang </a:t>
            </a:r>
            <a:r>
              <a:rPr lang="en-US" dirty="0" err="1"/>
              <a:t>bernakna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381000"/>
            <a:ext cx="3657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Persiapan</a:t>
            </a:r>
            <a:r>
              <a:rPr lang="en-US" i="1" dirty="0"/>
              <a:t> </a:t>
            </a: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belajar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057400" y="1828800"/>
            <a:ext cx="533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ingle Corner Rectangle 5"/>
          <p:cNvSpPr/>
          <p:nvPr/>
        </p:nvSpPr>
        <p:spPr>
          <a:xfrm>
            <a:off x="1143000" y="3276600"/>
            <a:ext cx="7467600" cy="27432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media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sukses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09600"/>
            <a:ext cx="3200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Emosi</a:t>
            </a:r>
            <a:endParaRPr lang="en-US" dirty="0"/>
          </a:p>
        </p:txBody>
      </p:sp>
      <p:cxnSp>
        <p:nvCxnSpPr>
          <p:cNvPr id="8" name="Shape 7"/>
          <p:cNvCxnSpPr>
            <a:stCxn id="4" idx="2"/>
          </p:cNvCxnSpPr>
          <p:nvPr/>
        </p:nvCxnSpPr>
        <p:spPr>
          <a:xfrm rot="16200000" flipH="1">
            <a:off x="2133600" y="1524000"/>
            <a:ext cx="1600200" cy="1447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2895600"/>
            <a:ext cx="8382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Pembelajarn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kecakapan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.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Media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, </a:t>
            </a:r>
            <a:r>
              <a:rPr lang="en-US" dirty="0" err="1"/>
              <a:t>cemas</a:t>
            </a:r>
            <a:r>
              <a:rPr lang="en-US" dirty="0"/>
              <a:t>, </a:t>
            </a:r>
            <a:r>
              <a:rPr lang="en-US" dirty="0" err="1"/>
              <a:t>empati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685800"/>
            <a:ext cx="2819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Partisipasi</a:t>
            </a:r>
            <a:r>
              <a:rPr lang="en-US" i="1" dirty="0"/>
              <a:t>.</a:t>
            </a:r>
            <a:endParaRPr lang="en-US" dirty="0"/>
          </a:p>
        </p:txBody>
      </p:sp>
      <p:cxnSp>
        <p:nvCxnSpPr>
          <p:cNvPr id="9" name="Elbow Connector 8"/>
          <p:cNvCxnSpPr>
            <a:stCxn id="4" idx="2"/>
          </p:cNvCxnSpPr>
          <p:nvPr/>
        </p:nvCxnSpPr>
        <p:spPr>
          <a:xfrm rot="16200000" flipH="1">
            <a:off x="2038350" y="1276350"/>
            <a:ext cx="914400" cy="800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2209800"/>
            <a:ext cx="82296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. 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609600"/>
            <a:ext cx="3581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Penguatan</a:t>
            </a:r>
            <a:r>
              <a:rPr lang="en-US" i="1" dirty="0"/>
              <a:t> (reinforcement)</a:t>
            </a:r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2057400" y="1752600"/>
            <a:ext cx="1295400" cy="990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2895600"/>
            <a:ext cx="83058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bermanfaat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masa-masa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685800"/>
            <a:ext cx="350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Penerapan</a:t>
            </a:r>
            <a:r>
              <a:rPr lang="en-US" i="1" dirty="0"/>
              <a:t>.</a:t>
            </a:r>
            <a:endParaRPr lang="en-US" dirty="0"/>
          </a:p>
        </p:txBody>
      </p:sp>
      <p:cxnSp>
        <p:nvCxnSpPr>
          <p:cNvPr id="6" name="Shape 5"/>
          <p:cNvCxnSpPr>
            <a:stCxn id="4" idx="2"/>
          </p:cNvCxnSpPr>
          <p:nvPr/>
        </p:nvCxnSpPr>
        <p:spPr>
          <a:xfrm rot="16200000" flipH="1">
            <a:off x="3581400" y="304800"/>
            <a:ext cx="609600" cy="2895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495800" y="1905000"/>
            <a:ext cx="4191000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menerapakan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mentransfer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masalh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belun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533400"/>
            <a:ext cx="4876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</a:t>
            </a:r>
            <a:r>
              <a:rPr lang="en-US" i="1" dirty="0" err="1"/>
              <a:t>intructional</a:t>
            </a:r>
            <a:r>
              <a:rPr lang="en-US" i="1" dirty="0"/>
              <a:t> goals</a:t>
            </a:r>
            <a:r>
              <a:rPr lang="en-US" dirty="0"/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752600" y="1524000"/>
            <a:ext cx="4800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(</a:t>
            </a:r>
            <a:r>
              <a:rPr lang="en-US" i="1" dirty="0" err="1"/>
              <a:t>intructional</a:t>
            </a:r>
            <a:r>
              <a:rPr lang="en-US" i="1" dirty="0"/>
              <a:t> content</a:t>
            </a:r>
            <a:r>
              <a:rPr lang="en-US" dirty="0"/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52600" y="2438400"/>
            <a:ext cx="4800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717964" y="3581399"/>
            <a:ext cx="4835236" cy="1018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Med </a:t>
            </a:r>
            <a:br>
              <a:rPr lang="en-US" dirty="0" smtClean="0"/>
            </a:b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533400"/>
            <a:ext cx="518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752600"/>
            <a:ext cx="525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Kemudahan memperoleh </a:t>
            </a:r>
            <a:r>
              <a:rPr lang="id-ID" dirty="0" smtClean="0"/>
              <a:t>media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2667000"/>
            <a:ext cx="525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d-ID" sz="1800" dirty="0"/>
              <a:t>Keterampilan guru dalam menggunakannya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533400" y="3581400"/>
            <a:ext cx="525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Tersedia waktu untuk menggunakannya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4572000"/>
            <a:ext cx="525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Sesuai dengan taraf berfikir siswa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5638800"/>
            <a:ext cx="525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PEMILIHAN MEDIA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295400"/>
            <a:ext cx="8001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id-ID" sz="2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ANDERSON</a:t>
            </a:r>
            <a:r>
              <a:rPr lang="id-ID" sz="2600" dirty="0" smtClean="0"/>
              <a:t> ( 1976 ), Mengemukakan dua pendekatan dalam proses pemilihan media pembelajaran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	</a:t>
            </a:r>
            <a:r>
              <a:rPr lang="id-ID" sz="2600" dirty="0" smtClean="0"/>
              <a:t>@ </a:t>
            </a:r>
            <a:r>
              <a:rPr lang="id-ID" sz="2600" b="1" dirty="0" smtClean="0">
                <a:solidFill>
                  <a:srgbClr val="009900"/>
                </a:solidFill>
              </a:rPr>
              <a:t>Model Pemilihan Tertutup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	</a:t>
            </a:r>
            <a:r>
              <a:rPr lang="id-ID" sz="2600" dirty="0" smtClean="0"/>
              <a:t>	Terjadi apabila alternatif media telah </a:t>
            </a:r>
            <a:r>
              <a:rPr lang="en-US" sz="2600" dirty="0" smtClean="0"/>
              <a:t>	</a:t>
            </a:r>
            <a:r>
              <a:rPr lang="id-ID" sz="2600" dirty="0" smtClean="0"/>
              <a:t>ditentukan</a:t>
            </a:r>
            <a:r>
              <a:rPr lang="en-US" sz="2600" dirty="0" smtClean="0"/>
              <a:t>	</a:t>
            </a:r>
            <a:r>
              <a:rPr lang="id-ID" sz="2600" dirty="0" smtClean="0"/>
              <a:t>“dari atas”, sehingga jenis </a:t>
            </a:r>
            <a:r>
              <a:rPr lang="en-US" sz="2600" dirty="0" smtClean="0"/>
              <a:t>	</a:t>
            </a:r>
            <a:r>
              <a:rPr lang="id-ID" sz="2600" dirty="0" smtClean="0"/>
              <a:t>media itulah yang harus </a:t>
            </a:r>
            <a:r>
              <a:rPr lang="en-US" sz="2600" dirty="0" smtClean="0"/>
              <a:t>	</a:t>
            </a:r>
            <a:r>
              <a:rPr lang="id-ID" sz="2600" dirty="0" smtClean="0"/>
              <a:t>dipakai.</a:t>
            </a:r>
            <a:endParaRPr lang="en-US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id-ID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	</a:t>
            </a:r>
            <a:r>
              <a:rPr lang="id-ID" sz="2600" dirty="0" smtClean="0"/>
              <a:t>@ </a:t>
            </a:r>
            <a:r>
              <a:rPr lang="id-ID" sz="2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 Pemilihan Terbuka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		</a:t>
            </a:r>
            <a:r>
              <a:rPr lang="id-ID" sz="2600" dirty="0" smtClean="0"/>
              <a:t>Guru bebas memilih jenis media apa saja </a:t>
            </a:r>
            <a:r>
              <a:rPr lang="en-US" sz="2600" dirty="0" smtClean="0"/>
              <a:t>	</a:t>
            </a:r>
            <a:r>
              <a:rPr lang="id-ID" sz="2600" dirty="0" smtClean="0"/>
              <a:t>yang sesuai dengan</a:t>
            </a:r>
            <a:r>
              <a:rPr lang="en-US" sz="2600" dirty="0" smtClean="0"/>
              <a:t> </a:t>
            </a:r>
            <a:r>
              <a:rPr lang="id-ID" sz="2600" dirty="0" smtClean="0"/>
              <a:t>kebutuhan.</a:t>
            </a: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br>
              <a:rPr lang="en-US" dirty="0" smtClean="0"/>
            </a:b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Gaya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pula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838200"/>
            <a:ext cx="4800600" cy="584200"/>
            <a:chOff x="1344" y="528"/>
            <a:chExt cx="3024" cy="368"/>
          </a:xfrm>
        </p:grpSpPr>
        <p:sp>
          <p:nvSpPr>
            <p:cNvPr id="23556" name="WordArt 11"/>
            <p:cNvSpPr>
              <a:spLocks noChangeArrowheads="1" noChangeShapeType="1"/>
            </p:cNvSpPr>
            <p:nvPr/>
          </p:nvSpPr>
          <p:spPr bwMode="auto">
            <a:xfrm>
              <a:off x="1392" y="528"/>
              <a:ext cx="2832" cy="1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 dirty="0" smtClean="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99CC00"/>
                  </a:soli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Arial Black"/>
                </a:rPr>
                <a:t>GAYA </a:t>
              </a:r>
              <a:r>
                <a:rPr lang="en-US" kern="10" dirty="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99CC00"/>
                  </a:soli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Arial Black"/>
                </a:rPr>
                <a:t>BELAJAR</a:t>
              </a:r>
            </a:p>
          </p:txBody>
        </p:sp>
        <p:pic>
          <p:nvPicPr>
            <p:cNvPr id="23557" name="Picture 12" descr="BD147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720"/>
              <a:ext cx="302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828800" y="1600200"/>
            <a:ext cx="6019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Auditorial:</a:t>
            </a:r>
            <a:r>
              <a:rPr kumimoji="1" lang="en-US" sz="2400" b="1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>
                <a:solidFill>
                  <a:srgbClr val="003399"/>
                </a:solidFill>
                <a:latin typeface="Arial Black" pitchFamily="34" charset="0"/>
              </a:rPr>
              <a:t>		</a:t>
            </a:r>
            <a:r>
              <a:rPr kumimoji="1" lang="en-US" sz="1600" b="1">
                <a:solidFill>
                  <a:srgbClr val="669900"/>
                </a:solidFill>
                <a:latin typeface="Arial Black" pitchFamily="34" charset="0"/>
              </a:rPr>
              <a:t>Kalau belum mendengar kata-kata, belum 	dapat memahami pesan dengan baik.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Visual:</a:t>
            </a:r>
            <a:r>
              <a:rPr kumimoji="1" lang="en-US" sz="2400" b="1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>
                <a:solidFill>
                  <a:srgbClr val="FFFF00"/>
                </a:solidFill>
                <a:latin typeface="Tahoma" pitchFamily="34" charset="0"/>
              </a:rPr>
              <a:t>		</a:t>
            </a:r>
            <a:r>
              <a:rPr kumimoji="1" lang="en-US" sz="1600" b="1">
                <a:solidFill>
                  <a:srgbClr val="669900"/>
                </a:solidFill>
                <a:latin typeface="Arial Black" pitchFamily="34" charset="0"/>
              </a:rPr>
              <a:t>Kalau belum melihat belum dapat 	memahami pesan dengan baik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</a:pPr>
            <a:r>
              <a:rPr kumimoji="1" lang="en-US" sz="2400" b="1">
                <a:solidFill>
                  <a:srgbClr val="FF6600"/>
                </a:solidFill>
                <a:latin typeface="Arial Black" pitchFamily="34" charset="0"/>
              </a:rPr>
              <a:t>Kinestetik: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>
                <a:solidFill>
                  <a:srgbClr val="FFFF00"/>
                </a:solidFill>
                <a:latin typeface="Tahoma" pitchFamily="34" charset="0"/>
              </a:rPr>
              <a:t>		</a:t>
            </a:r>
            <a:r>
              <a:rPr kumimoji="1" lang="en-US" sz="1600" b="1">
                <a:solidFill>
                  <a:srgbClr val="669900"/>
                </a:solidFill>
                <a:latin typeface="Arial Black" pitchFamily="34" charset="0"/>
              </a:rPr>
              <a:t>Kalau belum melakukan belum mengerti 	dengan baik</a:t>
            </a:r>
            <a:r>
              <a:rPr kumimoji="1" lang="en-US" sz="1600" b="1">
                <a:solidFill>
                  <a:srgbClr val="669900"/>
                </a:solidFill>
                <a:latin typeface="Tahoma" pitchFamily="34" charset="0"/>
              </a:rPr>
              <a:t>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1600" b="1">
                <a:solidFill>
                  <a:schemeClr val="accent2"/>
                </a:solidFill>
                <a:latin typeface="Tahoma" pitchFamily="34" charset="0"/>
              </a:rPr>
              <a:t>				</a:t>
            </a:r>
            <a:r>
              <a:rPr kumimoji="1" lang="en-US" sz="1600" b="1">
                <a:solidFill>
                  <a:schemeClr val="accent1"/>
                </a:solidFill>
                <a:latin typeface="Tahoma" pitchFamily="34" charset="0"/>
              </a:rPr>
              <a:t>(</a:t>
            </a:r>
            <a:r>
              <a:rPr lang="en-US" sz="1600" i="1">
                <a:solidFill>
                  <a:schemeClr val="accent1"/>
                </a:solidFill>
                <a:latin typeface="Arial Black" pitchFamily="34" charset="0"/>
              </a:rPr>
              <a:t>Jeannett Vos, 2001)</a:t>
            </a:r>
            <a:endParaRPr lang="en-US" sz="1600" i="1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endParaRPr kumimoji="1" lang="en-US" sz="1600">
              <a:solidFill>
                <a:schemeClr val="accent1"/>
              </a:solidFill>
              <a:latin typeface="Copperplate Gothic Bold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</a:pPr>
            <a:r>
              <a:rPr kumimoji="1" lang="en-US" sz="2000">
                <a:solidFill>
                  <a:srgbClr val="FFFF00"/>
                </a:solidFill>
                <a:latin typeface="Copperplate Gothic Bold" pitchFamily="34" charset="0"/>
              </a:rPr>
              <a:t>		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2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20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20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628900" y="1806575"/>
            <a:ext cx="6324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 V</a:t>
            </a: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isibel</a:t>
            </a:r>
            <a:r>
              <a:rPr kumimoji="1" lang="en-US" sz="2400" b="1">
                <a:solidFill>
                  <a:srgbClr val="008080"/>
                </a:solidFill>
                <a:latin typeface="Arial Black" pitchFamily="34" charset="0"/>
              </a:rPr>
              <a:t>	</a:t>
            </a: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    </a:t>
            </a:r>
            <a:r>
              <a:rPr kumimoji="1" lang="en-US" sz="2400">
                <a:solidFill>
                  <a:srgbClr val="003399"/>
                </a:solidFill>
                <a:latin typeface="Arial Black" pitchFamily="34" charset="0"/>
              </a:rPr>
              <a:t>(mudah dilihat)</a:t>
            </a:r>
            <a:endParaRPr kumimoji="1" lang="en-US" sz="2400" b="1">
              <a:solidFill>
                <a:schemeClr val="bg2"/>
              </a:solidFill>
              <a:latin typeface="Arial Black" pitchFamily="34" charset="0"/>
            </a:endParaRPr>
          </a:p>
          <a:p>
            <a:pPr eaLnBrk="0" hangingPunct="0">
              <a:buFontTx/>
              <a:buChar char="•"/>
            </a:pPr>
            <a:r>
              <a:rPr kumimoji="1" lang="en-US" sz="2400" b="1">
                <a:solidFill>
                  <a:srgbClr val="008080"/>
                </a:solidFill>
                <a:latin typeface="Arial Black" pitchFamily="34" charset="0"/>
              </a:rPr>
              <a:t> </a:t>
            </a: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I</a:t>
            </a: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nteresting</a:t>
            </a:r>
            <a:r>
              <a:rPr kumimoji="1" lang="en-US" sz="2400" b="1">
                <a:solidFill>
                  <a:schemeClr val="bg2"/>
                </a:solidFill>
                <a:latin typeface="Arial Black" pitchFamily="34" charset="0"/>
              </a:rPr>
              <a:t> </a:t>
            </a:r>
            <a:r>
              <a:rPr kumimoji="1" lang="en-US" sz="2400">
                <a:solidFill>
                  <a:srgbClr val="003399"/>
                </a:solidFill>
                <a:latin typeface="Arial Black" pitchFamily="34" charset="0"/>
              </a:rPr>
              <a:t>(menarik)</a:t>
            </a:r>
            <a:endParaRPr kumimoji="1" lang="en-US" sz="2400" b="1">
              <a:solidFill>
                <a:schemeClr val="bg2"/>
              </a:solidFill>
              <a:latin typeface="Arial Black" pitchFamily="34" charset="0"/>
            </a:endParaRPr>
          </a:p>
          <a:p>
            <a:pPr eaLnBrk="0" hangingPunct="0">
              <a:buFontTx/>
              <a:buChar char="•"/>
            </a:pP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 S</a:t>
            </a: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imple</a:t>
            </a:r>
            <a:r>
              <a:rPr kumimoji="1" lang="en-US" sz="2400" b="1">
                <a:solidFill>
                  <a:schemeClr val="bg2"/>
                </a:solidFill>
                <a:latin typeface="Arial Black" pitchFamily="34" charset="0"/>
              </a:rPr>
              <a:t>        </a:t>
            </a:r>
            <a:r>
              <a:rPr kumimoji="1" lang="en-US" sz="2400">
                <a:solidFill>
                  <a:srgbClr val="003399"/>
                </a:solidFill>
                <a:latin typeface="Arial Black" pitchFamily="34" charset="0"/>
              </a:rPr>
              <a:t>(sederhana)</a:t>
            </a:r>
            <a:endParaRPr kumimoji="1" lang="en-US" sz="2400" b="1">
              <a:solidFill>
                <a:schemeClr val="bg2"/>
              </a:solidFill>
              <a:latin typeface="Arial Black" pitchFamily="34" charset="0"/>
            </a:endParaRPr>
          </a:p>
          <a:p>
            <a:pPr eaLnBrk="0" hangingPunct="0">
              <a:buFontTx/>
              <a:buChar char="•"/>
            </a:pPr>
            <a:r>
              <a:rPr kumimoji="1" lang="en-US" sz="2400" b="1">
                <a:solidFill>
                  <a:srgbClr val="008080"/>
                </a:solidFill>
                <a:latin typeface="Arial Black" pitchFamily="34" charset="0"/>
              </a:rPr>
              <a:t> </a:t>
            </a: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U</a:t>
            </a: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seful</a:t>
            </a:r>
            <a:r>
              <a:rPr kumimoji="1" lang="en-US" sz="2400">
                <a:solidFill>
                  <a:srgbClr val="003399"/>
                </a:solidFill>
                <a:latin typeface="Arial Black" pitchFamily="34" charset="0"/>
              </a:rPr>
              <a:t>	    (bermanfaat)</a:t>
            </a:r>
            <a:endParaRPr kumimoji="1" lang="en-US" sz="2400" b="1">
              <a:solidFill>
                <a:schemeClr val="bg2"/>
              </a:solidFill>
              <a:latin typeface="Arial Black" pitchFamily="34" charset="0"/>
            </a:endParaRPr>
          </a:p>
          <a:p>
            <a:pPr eaLnBrk="0" hangingPunct="0">
              <a:buFontTx/>
              <a:buChar char="•"/>
            </a:pPr>
            <a:r>
              <a:rPr kumimoji="1" lang="en-US" sz="2400">
                <a:latin typeface="Arial Black" pitchFamily="34" charset="0"/>
              </a:rPr>
              <a:t> </a:t>
            </a: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A</a:t>
            </a: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ccurate</a:t>
            </a:r>
            <a:r>
              <a:rPr kumimoji="1" lang="en-US" sz="2400" b="1">
                <a:solidFill>
                  <a:schemeClr val="bg2"/>
                </a:solidFill>
                <a:latin typeface="Arial Black" pitchFamily="34" charset="0"/>
              </a:rPr>
              <a:t>	    </a:t>
            </a:r>
            <a:r>
              <a:rPr kumimoji="1" lang="en-US" sz="2400">
                <a:solidFill>
                  <a:srgbClr val="003399"/>
                </a:solidFill>
                <a:latin typeface="Arial Black" pitchFamily="34" charset="0"/>
              </a:rPr>
              <a:t>(benar)</a:t>
            </a:r>
            <a:endParaRPr kumimoji="1" lang="en-US" sz="2400" b="1">
              <a:solidFill>
                <a:schemeClr val="bg2"/>
              </a:solidFill>
              <a:latin typeface="Arial Black" pitchFamily="34" charset="0"/>
            </a:endParaRPr>
          </a:p>
          <a:p>
            <a:pPr eaLnBrk="0" hangingPunct="0">
              <a:buFontTx/>
              <a:buChar char="•"/>
            </a:pPr>
            <a:r>
              <a:rPr kumimoji="1" lang="en-US" sz="2400">
                <a:latin typeface="Arial Black" pitchFamily="34" charset="0"/>
              </a:rPr>
              <a:t> </a:t>
            </a: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L</a:t>
            </a: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egitimate</a:t>
            </a:r>
            <a:r>
              <a:rPr kumimoji="1" lang="en-US" sz="2400" b="1">
                <a:solidFill>
                  <a:schemeClr val="bg2"/>
                </a:solidFill>
                <a:latin typeface="Arial Black" pitchFamily="34" charset="0"/>
              </a:rPr>
              <a:t>  </a:t>
            </a:r>
            <a:r>
              <a:rPr kumimoji="1" lang="en-US" sz="2400">
                <a:solidFill>
                  <a:srgbClr val="003399"/>
                </a:solidFill>
                <a:latin typeface="Arial Black" pitchFamily="34" charset="0"/>
              </a:rPr>
              <a:t>(sah, masuk akal)</a:t>
            </a:r>
            <a:endParaRPr kumimoji="1" lang="en-US" sz="2400" b="1">
              <a:solidFill>
                <a:schemeClr val="bg2"/>
              </a:solidFill>
              <a:latin typeface="Arial Black" pitchFamily="34" charset="0"/>
            </a:endParaRPr>
          </a:p>
          <a:p>
            <a:pPr eaLnBrk="0" hangingPunct="0">
              <a:buFontTx/>
              <a:buChar char="•"/>
            </a:pPr>
            <a:r>
              <a:rPr kumimoji="1" lang="en-US" sz="2400">
                <a:solidFill>
                  <a:srgbClr val="008080"/>
                </a:solidFill>
                <a:latin typeface="Arial Black" pitchFamily="34" charset="0"/>
              </a:rPr>
              <a:t> S</a:t>
            </a:r>
            <a:r>
              <a:rPr kumimoji="1" lang="en-US" sz="2400">
                <a:solidFill>
                  <a:srgbClr val="FF6600"/>
                </a:solidFill>
                <a:latin typeface="Arial Black" pitchFamily="34" charset="0"/>
              </a:rPr>
              <a:t>tructure</a:t>
            </a:r>
            <a:r>
              <a:rPr kumimoji="1" lang="en-US" sz="2400" b="1">
                <a:solidFill>
                  <a:schemeClr val="bg2"/>
                </a:solidFill>
                <a:latin typeface="Arial Black" pitchFamily="34" charset="0"/>
              </a:rPr>
              <a:t>	    </a:t>
            </a:r>
            <a:r>
              <a:rPr kumimoji="1" lang="en-US" sz="2400">
                <a:solidFill>
                  <a:srgbClr val="003399"/>
                </a:solidFill>
                <a:latin typeface="Arial Black" pitchFamily="34" charset="0"/>
              </a:rPr>
              <a:t>(terstruktur)</a:t>
            </a:r>
            <a:endParaRPr kumimoji="1" lang="en-US" sz="2400" b="1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22532" name="WordArt 6"/>
          <p:cNvSpPr>
            <a:spLocks noChangeArrowheads="1" noChangeShapeType="1"/>
          </p:cNvSpPr>
          <p:nvPr/>
        </p:nvSpPr>
        <p:spPr bwMode="auto">
          <a:xfrm>
            <a:off x="533400" y="533400"/>
            <a:ext cx="8153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PEMBUATAN MEDIA AKAN LEBIH MENARIK </a:t>
            </a:r>
          </a:p>
          <a:p>
            <a:pPr algn="ctr"/>
            <a:r>
              <a:rPr lang="en-US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Black"/>
              </a:rPr>
              <a:t>APABILA MEMILIKI SYARAT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Sanyata_js@plasa.com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sz="2400" b="1" smtClean="0">
                <a:solidFill>
                  <a:schemeClr val="folHlink"/>
                </a:solidFill>
              </a:rPr>
              <a:t>PRINSIP – PRINSIP PEMANFAATAN MEDIA PENGAJARAN</a:t>
            </a:r>
            <a:endParaRPr lang="en-US" sz="2400" b="1" smtClean="0">
              <a:solidFill>
                <a:schemeClr val="folHlink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4163" y="1143000"/>
            <a:ext cx="8575675" cy="496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 2" pitchFamily="18" charset="2"/>
              <a:buChar char="ã"/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</a:rPr>
              <a:t>Setiap jenis media memiliki kelebihan dan kelemahan.</a:t>
            </a:r>
            <a:endParaRPr lang="en-US" sz="2000" b="1">
              <a:solidFill>
                <a:srgbClr val="CC0066"/>
              </a:solidFill>
              <a:latin typeface="Lucida Sans" pitchFamily="34" charset="0"/>
            </a:endParaRPr>
          </a:p>
          <a:p>
            <a:pPr>
              <a:buFont typeface="Wingdings 2" pitchFamily="18" charset="2"/>
              <a:buChar char="ã"/>
              <a:tabLst>
                <a:tab pos="171450" algn="l"/>
              </a:tabLst>
            </a:pP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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</a:rPr>
              <a:t> Penggunaan beberapa macam media secara bervariasi, harus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  </a:t>
            </a: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    memperhatikan, jangan sampai membingungkan siswa.</a:t>
            </a:r>
            <a:endParaRPr lang="en-US" sz="2000" b="1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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</a:rPr>
              <a:t> Penggunaan media harus dapat memperlakukan siswa secara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  </a:t>
            </a: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    aktif.</a:t>
            </a:r>
            <a:endParaRPr lang="en-US" sz="2000" b="1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buFont typeface="Wingdings 2" pitchFamily="18" charset="2"/>
              <a:buChar char="ã"/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</a:rPr>
              <a:t>Sebelum media digunakan harus direncanakan secara </a:t>
            </a:r>
            <a:r>
              <a:rPr lang="en-US" sz="2000" b="1">
                <a:solidFill>
                  <a:srgbClr val="CC0066"/>
                </a:solidFill>
                <a:latin typeface="Lucida Sans" pitchFamily="34" charset="0"/>
              </a:rPr>
              <a:t>	</a:t>
            </a:r>
          </a:p>
          <a:p>
            <a:pPr>
              <a:buFont typeface="Wingdings 2" pitchFamily="18" charset="2"/>
              <a:buNone/>
              <a:tabLst>
                <a:tab pos="171450" algn="l"/>
              </a:tabLst>
            </a:pPr>
            <a:r>
              <a:rPr lang="en-US" sz="2000" b="1">
                <a:solidFill>
                  <a:srgbClr val="CC0066"/>
                </a:solidFill>
                <a:latin typeface="Lucida Sans" pitchFamily="34" charset="0"/>
              </a:rPr>
              <a:t>   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</a:rPr>
              <a:t>matang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 dalam  penyusunan rencana pengajaran.</a:t>
            </a:r>
            <a:endParaRPr lang="en-US" sz="2000" b="1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buFont typeface="Wingdings 2" pitchFamily="18" charset="2"/>
              <a:buNone/>
              <a:tabLst>
                <a:tab pos="171450" algn="l"/>
              </a:tabLst>
            </a:pP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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</a:rPr>
              <a:t> Hindari penggunaan media yang hanya dimaksudkan sebagai </a:t>
            </a: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    selingan.</a:t>
            </a:r>
            <a:endParaRPr lang="en-US" sz="2000" b="1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</a:t>
            </a:r>
            <a:r>
              <a:rPr lang="id-ID" sz="2000" b="1">
                <a:solidFill>
                  <a:srgbClr val="CC0066"/>
                </a:solidFill>
                <a:latin typeface="Lucida Sans" pitchFamily="34" charset="0"/>
              </a:rPr>
              <a:t> Harus senantiasa dilakukan persiapan yang cukup sebelum </a:t>
            </a:r>
            <a:endParaRPr lang="en-US" sz="2000">
              <a:solidFill>
                <a:srgbClr val="CC0066"/>
              </a:solidFill>
              <a:latin typeface="Lucida Sans" pitchFamily="34" charset="0"/>
              <a:sym typeface="Wingdings 2" pitchFamily="18" charset="2"/>
            </a:endParaRPr>
          </a:p>
          <a:p>
            <a:pPr>
              <a:tabLst>
                <a:tab pos="171450" algn="l"/>
              </a:tabLst>
            </a:pPr>
            <a:r>
              <a:rPr lang="id-ID" sz="2000" b="1">
                <a:solidFill>
                  <a:srgbClr val="CC0066"/>
                </a:solidFill>
                <a:latin typeface="Lucida Sans" pitchFamily="34" charset="0"/>
                <a:sym typeface="Wingdings 2" pitchFamily="18" charset="2"/>
              </a:rPr>
              <a:t>    penggunaan  media.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66800" y="1524000"/>
            <a:ext cx="7391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1.	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Membuat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konsep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yang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abstrak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menjadi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kongkrit</a:t>
            </a:r>
            <a:endParaRPr kumimoji="1" lang="en-US" sz="2000" dirty="0">
              <a:solidFill>
                <a:srgbClr val="669900"/>
              </a:solidFill>
              <a:latin typeface="Arial Black" pitchFamily="34" charset="0"/>
            </a:endParaRPr>
          </a:p>
          <a:p>
            <a:pPr marL="457200" indent="-457200" eaLnBrk="0" hangingPunct="0"/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2.	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Dapat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melampaui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batas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indra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,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ruang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waktu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</a:p>
          <a:p>
            <a:pPr marL="457200" indent="-457200" eaLnBrk="0" hangingPunct="0"/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3.	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Dapat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diamati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secara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seragam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atau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bersama</a:t>
            </a:r>
            <a:endParaRPr kumimoji="1" lang="en-US" sz="2000" i="1" dirty="0">
              <a:solidFill>
                <a:srgbClr val="669900"/>
              </a:solidFill>
              <a:latin typeface="Arial Black" pitchFamily="34" charset="0"/>
            </a:endParaRPr>
          </a:p>
          <a:p>
            <a:pPr marL="457200" indent="-457200" eaLnBrk="0" hangingPunct="0">
              <a:buFontTx/>
              <a:buAutoNum type="arabicPeriod" startAt="4"/>
            </a:pP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Memberi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kesempatan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pengguna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utuk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mengontrol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dirinya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kecepatan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atau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kelambatan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dalam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belajarnya</a:t>
            </a:r>
            <a:endParaRPr kumimoji="1" lang="en-US" sz="2000" dirty="0">
              <a:solidFill>
                <a:srgbClr val="669900"/>
              </a:solidFill>
              <a:latin typeface="Arial Black" pitchFamily="34" charset="0"/>
            </a:endParaRPr>
          </a:p>
          <a:p>
            <a:pPr marL="457200" indent="-457200" eaLnBrk="0" hangingPunct="0">
              <a:buFontTx/>
              <a:buAutoNum type="arabicPeriod" startAt="4"/>
            </a:pP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Membangkitkan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keingin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tahuan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motivasi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belajar</a:t>
            </a:r>
            <a:endParaRPr kumimoji="1" lang="en-US" sz="2000" dirty="0">
              <a:solidFill>
                <a:srgbClr val="669900"/>
              </a:solidFill>
              <a:latin typeface="Arial Black" pitchFamily="34" charset="0"/>
            </a:endParaRPr>
          </a:p>
          <a:p>
            <a:pPr marL="457200" indent="-457200" eaLnBrk="0" hangingPunct="0"/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6.	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Dapat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memberikan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pengalaman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belajar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dari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yang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abstrak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hingga</a:t>
            </a:r>
            <a:r>
              <a:rPr kumimoji="1" lang="en-US" sz="2000" dirty="0">
                <a:solidFill>
                  <a:srgbClr val="669900"/>
                </a:solidFill>
                <a:latin typeface="Arial Black" pitchFamily="34" charset="0"/>
              </a:rPr>
              <a:t> yang </a:t>
            </a:r>
            <a:r>
              <a:rPr kumimoji="1" lang="en-US" sz="2000" dirty="0" err="1">
                <a:solidFill>
                  <a:srgbClr val="669900"/>
                </a:solidFill>
                <a:latin typeface="Arial Black" pitchFamily="34" charset="0"/>
              </a:rPr>
              <a:t>kongkrit</a:t>
            </a:r>
            <a:endParaRPr kumimoji="1" lang="en-US" sz="2000" dirty="0">
              <a:solidFill>
                <a:srgbClr val="669900"/>
              </a:solidFill>
              <a:latin typeface="Arial Black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90600" y="563563"/>
            <a:ext cx="7315200" cy="503237"/>
            <a:chOff x="624" y="307"/>
            <a:chExt cx="4608" cy="317"/>
          </a:xfrm>
        </p:grpSpPr>
        <p:pic>
          <p:nvPicPr>
            <p:cNvPr id="15365" name="Picture 3" descr="BD147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624" y="547"/>
              <a:ext cx="460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6" name="WordArt 8"/>
            <p:cNvSpPr>
              <a:spLocks noChangeArrowheads="1" noChangeShapeType="1"/>
            </p:cNvSpPr>
            <p:nvPr/>
          </p:nvSpPr>
          <p:spPr bwMode="auto">
            <a:xfrm>
              <a:off x="720" y="307"/>
              <a:ext cx="4416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3175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Arial Black"/>
                </a:rPr>
                <a:t>NILAI-NILAI PRAKTIS MEDIA DALAM PEMBELAJARAN</a:t>
              </a:r>
            </a:p>
          </p:txBody>
        </p:sp>
      </p:grpSp>
      <p:sp>
        <p:nvSpPr>
          <p:cNvPr id="15364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id-ID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1660525"/>
            <a:ext cx="723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lvl="2" indent="-342900" algn="just" eaLnBrk="0" hangingPunct="0">
              <a:lnSpc>
                <a:spcPct val="125000"/>
              </a:lnSpc>
              <a:buClr>
                <a:srgbClr val="FF3300"/>
              </a:buClr>
              <a:buSzPct val="75000"/>
              <a:buFont typeface="Monotype Sorts" pitchFamily="2" charset="2"/>
              <a:buChar char="l"/>
            </a:pPr>
            <a:r>
              <a:rPr kumimoji="1" lang="en-US" sz="2000">
                <a:solidFill>
                  <a:srgbClr val="669900"/>
                </a:solidFill>
                <a:latin typeface="Arial Black" pitchFamily="34" charset="0"/>
              </a:rPr>
              <a:t>Harus menguasai bidang yang akan di ajarkan</a:t>
            </a:r>
          </a:p>
          <a:p>
            <a:pPr marL="571500" lvl="2" indent="-342900" algn="just" eaLnBrk="0" hangingPunct="0">
              <a:lnSpc>
                <a:spcPct val="125000"/>
              </a:lnSpc>
              <a:buClr>
                <a:srgbClr val="FF3300"/>
              </a:buClr>
              <a:buSzPct val="75000"/>
              <a:buFont typeface="Monotype Sorts" pitchFamily="2" charset="2"/>
              <a:buChar char="l"/>
            </a:pPr>
            <a:r>
              <a:rPr kumimoji="1" lang="en-US" sz="2000">
                <a:solidFill>
                  <a:srgbClr val="669900"/>
                </a:solidFill>
                <a:latin typeface="Arial Black" pitchFamily="34" charset="0"/>
              </a:rPr>
              <a:t>Harus menguasai media pembelajaran</a:t>
            </a:r>
          </a:p>
          <a:p>
            <a:pPr marL="571500" lvl="2" indent="-342900" algn="just" eaLnBrk="0" hangingPunct="0">
              <a:lnSpc>
                <a:spcPct val="125000"/>
              </a:lnSpc>
              <a:buClr>
                <a:srgbClr val="FF3300"/>
              </a:buClr>
              <a:buSzPct val="75000"/>
              <a:buFont typeface="Monotype Sorts" pitchFamily="2" charset="2"/>
              <a:buChar char="l"/>
            </a:pPr>
            <a:r>
              <a:rPr kumimoji="1" lang="en-US" sz="2000">
                <a:solidFill>
                  <a:srgbClr val="669900"/>
                </a:solidFill>
                <a:latin typeface="Arial Black" pitchFamily="34" charset="0"/>
              </a:rPr>
              <a:t>Mampu menterjemahkan materi pelajaran ke dalam bentuk (teks, audio dan visual)</a:t>
            </a:r>
          </a:p>
          <a:p>
            <a:pPr marL="571500" lvl="2" indent="-342900" algn="just" eaLnBrk="0" hangingPunct="0">
              <a:lnSpc>
                <a:spcPct val="125000"/>
              </a:lnSpc>
              <a:buClr>
                <a:srgbClr val="FF3300"/>
              </a:buClr>
              <a:buSzPct val="75000"/>
              <a:buFont typeface="Monotype Sorts" pitchFamily="2" charset="2"/>
              <a:buChar char="l"/>
            </a:pPr>
            <a:r>
              <a:rPr kumimoji="1" lang="en-US" sz="2000">
                <a:solidFill>
                  <a:srgbClr val="669900"/>
                </a:solidFill>
                <a:latin typeface="Arial Black" pitchFamily="34" charset="0"/>
              </a:rPr>
              <a:t>Terbuka dalam menerima masukan-masukan</a:t>
            </a:r>
          </a:p>
          <a:p>
            <a:pPr marL="571500" lvl="2" indent="-342900" algn="just" eaLnBrk="0" hangingPunct="0">
              <a:lnSpc>
                <a:spcPct val="125000"/>
              </a:lnSpc>
              <a:buClr>
                <a:srgbClr val="FF3300"/>
              </a:buClr>
              <a:buSzPct val="75000"/>
              <a:buFont typeface="Monotype Sorts" pitchFamily="2" charset="2"/>
              <a:buChar char="l"/>
            </a:pPr>
            <a:r>
              <a:rPr kumimoji="1" lang="en-US" sz="2000">
                <a:solidFill>
                  <a:srgbClr val="669900"/>
                </a:solidFill>
                <a:latin typeface="Arial Black" pitchFamily="34" charset="0"/>
              </a:rPr>
              <a:t>Mau melihat hasi karya orang lain dan</a:t>
            </a:r>
          </a:p>
          <a:p>
            <a:pPr marL="571500" lvl="2" indent="-342900" algn="just" eaLnBrk="0" hangingPunct="0">
              <a:lnSpc>
                <a:spcPct val="125000"/>
              </a:lnSpc>
              <a:buClr>
                <a:srgbClr val="FF3300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solidFill>
                  <a:srgbClr val="669900"/>
                </a:solidFill>
                <a:latin typeface="Arial Black" pitchFamily="34" charset="0"/>
              </a:rPr>
              <a:t>    menggali sumber lain guna peningkatan diri</a:t>
            </a:r>
            <a:endParaRPr kumimoji="1" lang="en-US" sz="2000">
              <a:latin typeface="Arial Black" pitchFamily="34" charset="0"/>
            </a:endParaRPr>
          </a:p>
          <a:p>
            <a:pPr marL="571500" lvl="2" indent="-342900" algn="just" eaLnBrk="0" hangingPunct="0">
              <a:lnSpc>
                <a:spcPct val="125000"/>
              </a:lnSpc>
              <a:buClr>
                <a:srgbClr val="FF3300"/>
              </a:buClr>
              <a:buSzPct val="75000"/>
              <a:buFont typeface="Monotype Sorts" pitchFamily="2" charset="2"/>
              <a:buChar char="l"/>
            </a:pPr>
            <a:r>
              <a:rPr kumimoji="1" lang="en-US" sz="2000">
                <a:solidFill>
                  <a:srgbClr val="009900"/>
                </a:solidFill>
                <a:latin typeface="Arial Black" pitchFamily="34" charset="0"/>
              </a:rPr>
              <a:t>Mau dikritik untuk perbaikan berikutnya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762000"/>
            <a:ext cx="8305800" cy="609600"/>
            <a:chOff x="288" y="480"/>
            <a:chExt cx="5232" cy="384"/>
          </a:xfrm>
        </p:grpSpPr>
        <p:pic>
          <p:nvPicPr>
            <p:cNvPr id="1029" name="Picture 6" descr="BD147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688"/>
              <a:ext cx="523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0" name="WordArt 8"/>
            <p:cNvSpPr>
              <a:spLocks noChangeArrowheads="1" noChangeShapeType="1"/>
            </p:cNvSpPr>
            <p:nvPr/>
          </p:nvSpPr>
          <p:spPr bwMode="auto">
            <a:xfrm>
              <a:off x="288" y="480"/>
              <a:ext cx="5088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99CC00"/>
                  </a:soli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Arial Black"/>
                </a:rPr>
                <a:t>TIPS UNTUK MEMBUAT MEDIA PEMBELAJARAN YANG BAIK !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 </a:t>
            </a:r>
            <a:r>
              <a:rPr lang="en-US" dirty="0" err="1" smtClean="0"/>
              <a:t>yaaaaaaaaaaaa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953000"/>
            <a:ext cx="7696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/>
              <a:t>Dasar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Pertimbangan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Pemilihan</a:t>
            </a:r>
            <a:r>
              <a:rPr lang="en-US" sz="3200" b="1" dirty="0" smtClean="0"/>
              <a:t> Media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0" y="6858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2484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3" idx="2"/>
          </p:cNvCxnSpPr>
          <p:nvPr/>
        </p:nvCxnSpPr>
        <p:spPr>
          <a:xfrm>
            <a:off x="3505200" y="1447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257800" y="685800"/>
            <a:ext cx="2971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181600" y="2895600"/>
            <a:ext cx="2971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Media yang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029200"/>
            <a:ext cx="7772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pertimbangan</a:t>
            </a:r>
            <a:r>
              <a:rPr lang="en-US" sz="2800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1905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3"/>
          </p:cNvCxnSpPr>
          <p:nvPr/>
        </p:nvCxnSpPr>
        <p:spPr>
          <a:xfrm flipV="1">
            <a:off x="2286000" y="609600"/>
            <a:ext cx="1905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191000" y="381000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143000"/>
            <a:ext cx="4038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yang </a:t>
            </a:r>
            <a:r>
              <a:rPr lang="en-US" dirty="0" err="1" smtClean="0"/>
              <a:t>dipilihnya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91000" y="2362200"/>
            <a:ext cx="4114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yang </a:t>
            </a:r>
            <a:r>
              <a:rPr lang="en-US" dirty="0" err="1" smtClean="0"/>
              <a:t>dipilihnya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menuntutnya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terorganisir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0" y="3962400"/>
            <a:ext cx="411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.</a:t>
            </a:r>
          </a:p>
        </p:txBody>
      </p:sp>
      <p:cxnSp>
        <p:nvCxnSpPr>
          <p:cNvPr id="13" name="Straight Connector 12"/>
          <p:cNvCxnSpPr>
            <a:stCxn id="5" idx="3"/>
            <a:endCxn id="9" idx="1"/>
          </p:cNvCxnSpPr>
          <p:nvPr/>
        </p:nvCxnSpPr>
        <p:spPr>
          <a:xfrm>
            <a:off x="2286000" y="1295400"/>
            <a:ext cx="1981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  <a:endCxn id="10" idx="1"/>
          </p:cNvCxnSpPr>
          <p:nvPr/>
        </p:nvCxnSpPr>
        <p:spPr>
          <a:xfrm>
            <a:off x="2286000" y="1295400"/>
            <a:ext cx="190500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3"/>
            <a:endCxn id="11" idx="1"/>
          </p:cNvCxnSpPr>
          <p:nvPr/>
        </p:nvCxnSpPr>
        <p:spPr>
          <a:xfrm>
            <a:off x="2286000" y="1295400"/>
            <a:ext cx="1905000" cy="3086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0"/>
            <a:ext cx="8183880" cy="146304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572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62600" y="381000"/>
            <a:ext cx="1752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dana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943600" y="1143000"/>
            <a:ext cx="251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486400" y="2057400"/>
            <a:ext cx="2133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562600" y="2895600"/>
            <a:ext cx="2895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sumber-sumber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material).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3"/>
          </p:cNvCxnSpPr>
          <p:nvPr/>
        </p:nvCxnSpPr>
        <p:spPr>
          <a:xfrm flipV="1">
            <a:off x="3352800" y="685800"/>
            <a:ext cx="2209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9" idx="1"/>
          </p:cNvCxnSpPr>
          <p:nvPr/>
        </p:nvCxnSpPr>
        <p:spPr>
          <a:xfrm>
            <a:off x="3352800" y="1143000"/>
            <a:ext cx="2590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1"/>
          </p:cNvCxnSpPr>
          <p:nvPr/>
        </p:nvCxnSpPr>
        <p:spPr>
          <a:xfrm>
            <a:off x="3429000" y="1143000"/>
            <a:ext cx="2057400" cy="125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3"/>
            <a:endCxn id="11" idx="1"/>
          </p:cNvCxnSpPr>
          <p:nvPr/>
        </p:nvCxnSpPr>
        <p:spPr>
          <a:xfrm>
            <a:off x="3352800" y="1143000"/>
            <a:ext cx="2209800" cy="255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, </a:t>
            </a:r>
            <a:r>
              <a:rPr lang="en-US" sz="2000" dirty="0" err="1" smtClean="0"/>
              <a:t>tugas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7696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penghafalan</a:t>
            </a:r>
            <a:r>
              <a:rPr lang="en-US" dirty="0" smtClean="0"/>
              <a:t>,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katagori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yang </a:t>
            </a:r>
            <a:r>
              <a:rPr lang="en-US" dirty="0" err="1" smtClean="0"/>
              <a:t>berbeda-beda</a:t>
            </a:r>
            <a:r>
              <a:rPr lang="en-US" dirty="0" smtClean="0"/>
              <a:t> pula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274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19800" y="381000"/>
            <a:ext cx="2514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81600" y="1905000"/>
            <a:ext cx="2438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400800" y="35052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10668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00400" y="1066800"/>
            <a:ext cx="20574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124200" y="990600"/>
            <a:ext cx="31242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dirty="0" smtClean="0"/>
              <a:t>   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708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mengakomodasikan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stiimulus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(visual </a:t>
            </a:r>
            <a:r>
              <a:rPr lang="en-US" dirty="0" err="1" smtClean="0"/>
              <a:t>dan</a:t>
            </a:r>
            <a:r>
              <a:rPr lang="en-US" dirty="0" smtClean="0"/>
              <a:t> / </a:t>
            </a:r>
            <a:r>
              <a:rPr lang="en-US" dirty="0" err="1" smtClean="0"/>
              <a:t>atau</a:t>
            </a:r>
            <a:r>
              <a:rPr lang="en-US" dirty="0" smtClean="0"/>
              <a:t> audio).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752600"/>
            <a:ext cx="708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mengakomodasikan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(</a:t>
            </a:r>
            <a:r>
              <a:rPr lang="en-US" dirty="0" err="1" smtClean="0"/>
              <a:t>tertulis</a:t>
            </a:r>
            <a:r>
              <a:rPr lang="en-US" dirty="0" smtClean="0"/>
              <a:t>, audio, </a:t>
            </a:r>
            <a:r>
              <a:rPr lang="en-US" dirty="0" err="1" smtClean="0"/>
              <a:t>dan</a:t>
            </a:r>
            <a:r>
              <a:rPr lang="en-US" dirty="0" smtClean="0"/>
              <a:t> /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743200"/>
            <a:ext cx="708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mengakomodasikan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3733800"/>
            <a:ext cx="708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err="1" smtClean="0"/>
              <a:t>Pemilihan</a:t>
            </a:r>
            <a:r>
              <a:rPr lang="en-US" dirty="0" smtClean="0"/>
              <a:t> media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skunder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stimulus.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880" cy="2060448"/>
          </a:xfrm>
        </p:spPr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2667000"/>
            <a:ext cx="8183880" cy="3368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743200"/>
            <a:ext cx="2133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/>
              <a:t>Motivasi</a:t>
            </a:r>
            <a:r>
              <a:rPr lang="en-US" i="1" dirty="0"/>
              <a:t>.</a:t>
            </a:r>
            <a:endParaRPr lang="en-US" dirty="0"/>
          </a:p>
        </p:txBody>
      </p:sp>
      <p:cxnSp>
        <p:nvCxnSpPr>
          <p:cNvPr id="8" name="Shape 7"/>
          <p:cNvCxnSpPr>
            <a:stCxn id="6" idx="2"/>
          </p:cNvCxnSpPr>
          <p:nvPr/>
        </p:nvCxnSpPr>
        <p:spPr>
          <a:xfrm rot="16200000" flipH="1">
            <a:off x="3238500" y="2247900"/>
            <a:ext cx="685800" cy="411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19600" y="3124200"/>
            <a:ext cx="4419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minat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perhatiannya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latihan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</TotalTime>
  <Words>798</Words>
  <Application>Microsoft Office PowerPoint</Application>
  <PresentationFormat>On-screen Show (4:3)</PresentationFormat>
  <Paragraphs>173</Paragraphs>
  <Slides>26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Aspect</vt:lpstr>
      <vt:lpstr>Pemilihan Media</vt:lpstr>
      <vt:lpstr>PEMILIHAN MEDIA</vt:lpstr>
      <vt:lpstr>Slide 3</vt:lpstr>
      <vt:lpstr>Slide 4</vt:lpstr>
      <vt:lpstr>pemilihan media dapat dilakukan dengan mempertimbangkan faktor-faktor</vt:lpstr>
      <vt:lpstr>pemilihan media dapat dilakukan dengan mempertimbangkan faktor-faktor</vt:lpstr>
      <vt:lpstr>pemilihan media dapat dilakukan dengan mempertimbangkan faktor-faktor</vt:lpstr>
      <vt:lpstr>Pemilihan media sebaiknya mempertimbangkan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Kriteria Pemilihan Media</vt:lpstr>
      <vt:lpstr>Kriteria Pemilihan Med  lanjutan</vt:lpstr>
      <vt:lpstr>Kriteria Pemilihan Media  lanjutan</vt:lpstr>
      <vt:lpstr>Slide 21</vt:lpstr>
      <vt:lpstr>Slide 22</vt:lpstr>
      <vt:lpstr>PRINSIP – PRINSIP PEMANFAATAN MEDIA PENGAJARAN</vt:lpstr>
      <vt:lpstr>Slide 24</vt:lpstr>
      <vt:lpstr>Slide 25</vt:lpstr>
      <vt:lpstr>Slide 26</vt:lpstr>
    </vt:vector>
  </TitlesOfParts>
  <Company>ZAHRA 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ZAHRA</dc:creator>
  <cp:lastModifiedBy>ZAHRA</cp:lastModifiedBy>
  <cp:revision>18</cp:revision>
  <dcterms:created xsi:type="dcterms:W3CDTF">2015-10-01T12:28:51Z</dcterms:created>
  <dcterms:modified xsi:type="dcterms:W3CDTF">2017-04-11T06:53:49Z</dcterms:modified>
</cp:coreProperties>
</file>