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753600" cy="7315200"/>
  <p:notesSz cx="6858000" cy="9144000"/>
  <p:embeddedFontLst>
    <p:embeddedFont>
      <p:font typeface="Abril Fatface" panose="02000503000000020003" pitchFamily="2" charset="0"/>
      <p:regular r:id="rId14"/>
    </p:embeddedFont>
    <p:embeddedFont>
      <p:font typeface="Calibri" panose="020F0502020204030204" pitchFamily="34" charset="0"/>
      <p:regular r:id="rId15"/>
      <p:bold r:id="rId16"/>
      <p:italic r:id="rId17"/>
      <p:boldItalic r:id="rId18"/>
    </p:embeddedFont>
    <p:embeddedFont>
      <p:font typeface="Code Pro" panose="020B0604020202020204" charset="0"/>
      <p:regular r:id="rId19"/>
    </p:embeddedFont>
    <p:embeddedFont>
      <p:font typeface="Code Pro Bold" panose="020B0604020202020204" charset="0"/>
      <p:regular r:id="rId20"/>
    </p:embeddedFont>
    <p:embeddedFont>
      <p:font typeface="Poppins" panose="00000500000000000000" pitchFamily="2" charset="0"/>
      <p:regular r:id="rId21"/>
    </p:embeddedFont>
    <p:embeddedFont>
      <p:font typeface="Poppins Bold" panose="00000800000000000000" charset="0"/>
      <p:regular r:id="rId22"/>
    </p:embeddedFont>
    <p:embeddedFont>
      <p:font typeface="Poppins Medium" panose="00000600000000000000" pitchFamily="2" charset="0"/>
      <p:regular r:id="rId23"/>
      <p:italic r:id="rId24"/>
    </p:embeddedFont>
    <p:embeddedFont>
      <p:font typeface="Trocchi"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4" d="100"/>
          <a:sy n="64" d="100"/>
        </p:scale>
        <p:origin x="14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atonce.com/blog/how-do-descriptions-of-the-setting-contribute-to-the-central-ideas-of-the-article" TargetMode="Externa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literacyideas.com/authors-purpose/" TargetMode="External"/><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84524" y="5711124"/>
            <a:ext cx="9922649" cy="1224981"/>
            <a:chOff x="0" y="0"/>
            <a:chExt cx="6293532" cy="776955"/>
          </a:xfrm>
        </p:grpSpPr>
        <p:sp>
          <p:nvSpPr>
            <p:cNvPr id="3" name="Freeform 3"/>
            <p:cNvSpPr/>
            <p:nvPr/>
          </p:nvSpPr>
          <p:spPr>
            <a:xfrm>
              <a:off x="0" y="0"/>
              <a:ext cx="6293532" cy="776955"/>
            </a:xfrm>
            <a:custGeom>
              <a:avLst/>
              <a:gdLst/>
              <a:ahLst/>
              <a:cxnLst/>
              <a:rect l="l" t="t" r="r" b="b"/>
              <a:pathLst>
                <a:path w="6293532" h="776955">
                  <a:moveTo>
                    <a:pt x="0" y="0"/>
                  </a:moveTo>
                  <a:lnTo>
                    <a:pt x="6293532" y="0"/>
                  </a:lnTo>
                  <a:lnTo>
                    <a:pt x="6293532" y="776955"/>
                  </a:lnTo>
                  <a:lnTo>
                    <a:pt x="0" y="776955"/>
                  </a:lnTo>
                  <a:close/>
                </a:path>
              </a:pathLst>
            </a:custGeom>
            <a:solidFill>
              <a:srgbClr val="318450"/>
            </a:solidFill>
          </p:spPr>
        </p:sp>
      </p:grpSp>
      <p:sp>
        <p:nvSpPr>
          <p:cNvPr id="4" name="Freeform 4"/>
          <p:cNvSpPr/>
          <p:nvPr/>
        </p:nvSpPr>
        <p:spPr>
          <a:xfrm rot="1199520">
            <a:off x="4205311" y="330001"/>
            <a:ext cx="5564124" cy="7088056"/>
          </a:xfrm>
          <a:custGeom>
            <a:avLst/>
            <a:gdLst/>
            <a:ahLst/>
            <a:cxnLst/>
            <a:rect l="l" t="t" r="r" b="b"/>
            <a:pathLst>
              <a:path w="5564124" h="7088056">
                <a:moveTo>
                  <a:pt x="0" y="0"/>
                </a:moveTo>
                <a:lnTo>
                  <a:pt x="5564123" y="0"/>
                </a:lnTo>
                <a:lnTo>
                  <a:pt x="5564123" y="7088056"/>
                </a:lnTo>
                <a:lnTo>
                  <a:pt x="0" y="7088056"/>
                </a:lnTo>
                <a:lnTo>
                  <a:pt x="0" y="0"/>
                </a:lnTo>
                <a:close/>
              </a:path>
            </a:pathLst>
          </a:custGeom>
          <a:blipFill>
            <a:blip r:embed="rId2"/>
            <a:stretch>
              <a:fillRect/>
            </a:stretch>
          </a:blipFill>
        </p:spPr>
      </p:sp>
      <p:sp>
        <p:nvSpPr>
          <p:cNvPr id="5" name="Freeform 5"/>
          <p:cNvSpPr/>
          <p:nvPr/>
        </p:nvSpPr>
        <p:spPr>
          <a:xfrm>
            <a:off x="5029950" y="1463040"/>
            <a:ext cx="4246474" cy="4389120"/>
          </a:xfrm>
          <a:custGeom>
            <a:avLst/>
            <a:gdLst/>
            <a:ahLst/>
            <a:cxnLst/>
            <a:rect l="l" t="t" r="r" b="b"/>
            <a:pathLst>
              <a:path w="4246474" h="4389120">
                <a:moveTo>
                  <a:pt x="0" y="0"/>
                </a:moveTo>
                <a:lnTo>
                  <a:pt x="4246474" y="0"/>
                </a:lnTo>
                <a:lnTo>
                  <a:pt x="4246474" y="4389120"/>
                </a:lnTo>
                <a:lnTo>
                  <a:pt x="0" y="4389120"/>
                </a:lnTo>
                <a:lnTo>
                  <a:pt x="0" y="0"/>
                </a:lnTo>
                <a:close/>
              </a:path>
            </a:pathLst>
          </a:custGeom>
          <a:blipFill>
            <a:blip r:embed="rId3"/>
            <a:stretch>
              <a:fillRect/>
            </a:stretch>
          </a:blipFill>
        </p:spPr>
      </p:sp>
      <p:sp>
        <p:nvSpPr>
          <p:cNvPr id="6" name="Freeform 6"/>
          <p:cNvSpPr/>
          <p:nvPr/>
        </p:nvSpPr>
        <p:spPr>
          <a:xfrm rot="4023581">
            <a:off x="-460259" y="-239928"/>
            <a:ext cx="2017797" cy="2308657"/>
          </a:xfrm>
          <a:custGeom>
            <a:avLst/>
            <a:gdLst/>
            <a:ahLst/>
            <a:cxnLst/>
            <a:rect l="l" t="t" r="r" b="b"/>
            <a:pathLst>
              <a:path w="2017797" h="2308657">
                <a:moveTo>
                  <a:pt x="0" y="0"/>
                </a:moveTo>
                <a:lnTo>
                  <a:pt x="2017798" y="0"/>
                </a:lnTo>
                <a:lnTo>
                  <a:pt x="2017798" y="2308656"/>
                </a:lnTo>
                <a:lnTo>
                  <a:pt x="0" y="2308656"/>
                </a:lnTo>
                <a:lnTo>
                  <a:pt x="0" y="0"/>
                </a:lnTo>
                <a:close/>
              </a:path>
            </a:pathLst>
          </a:custGeom>
          <a:blipFill>
            <a:blip r:embed="rId4"/>
            <a:stretch>
              <a:fillRect l="-5705" r="-5705"/>
            </a:stretch>
          </a:blipFill>
        </p:spPr>
      </p:sp>
      <p:sp>
        <p:nvSpPr>
          <p:cNvPr id="7" name="Freeform 7"/>
          <p:cNvSpPr/>
          <p:nvPr/>
        </p:nvSpPr>
        <p:spPr>
          <a:xfrm>
            <a:off x="24220" y="0"/>
            <a:ext cx="1048839" cy="997626"/>
          </a:xfrm>
          <a:custGeom>
            <a:avLst/>
            <a:gdLst/>
            <a:ahLst/>
            <a:cxnLst/>
            <a:rect l="l" t="t" r="r" b="b"/>
            <a:pathLst>
              <a:path w="1048839" h="997626">
                <a:moveTo>
                  <a:pt x="0" y="0"/>
                </a:moveTo>
                <a:lnTo>
                  <a:pt x="1048840" y="0"/>
                </a:lnTo>
                <a:lnTo>
                  <a:pt x="1048840" y="997626"/>
                </a:lnTo>
                <a:lnTo>
                  <a:pt x="0" y="997626"/>
                </a:lnTo>
                <a:lnTo>
                  <a:pt x="0" y="0"/>
                </a:lnTo>
                <a:close/>
              </a:path>
            </a:pathLst>
          </a:custGeom>
          <a:blipFill>
            <a:blip r:embed="rId5"/>
            <a:stretch>
              <a:fillRect/>
            </a:stretch>
          </a:blipFill>
        </p:spPr>
      </p:sp>
      <p:sp>
        <p:nvSpPr>
          <p:cNvPr id="8" name="Freeform 8"/>
          <p:cNvSpPr/>
          <p:nvPr/>
        </p:nvSpPr>
        <p:spPr>
          <a:xfrm>
            <a:off x="1119506" y="74094"/>
            <a:ext cx="885408" cy="849438"/>
          </a:xfrm>
          <a:custGeom>
            <a:avLst/>
            <a:gdLst/>
            <a:ahLst/>
            <a:cxnLst/>
            <a:rect l="l" t="t" r="r" b="b"/>
            <a:pathLst>
              <a:path w="885408" h="849438">
                <a:moveTo>
                  <a:pt x="0" y="0"/>
                </a:moveTo>
                <a:lnTo>
                  <a:pt x="885409" y="0"/>
                </a:lnTo>
                <a:lnTo>
                  <a:pt x="885409" y="849438"/>
                </a:lnTo>
                <a:lnTo>
                  <a:pt x="0" y="849438"/>
                </a:lnTo>
                <a:lnTo>
                  <a:pt x="0" y="0"/>
                </a:lnTo>
                <a:close/>
              </a:path>
            </a:pathLst>
          </a:custGeom>
          <a:blipFill>
            <a:blip r:embed="rId6"/>
            <a:stretch>
              <a:fillRect/>
            </a:stretch>
          </a:blipFill>
        </p:spPr>
      </p:sp>
      <p:sp>
        <p:nvSpPr>
          <p:cNvPr id="9" name="TextBox 9"/>
          <p:cNvSpPr txBox="1"/>
          <p:nvPr/>
        </p:nvSpPr>
        <p:spPr>
          <a:xfrm>
            <a:off x="757164" y="2647914"/>
            <a:ext cx="3949255" cy="2094240"/>
          </a:xfrm>
          <a:prstGeom prst="rect">
            <a:avLst/>
          </a:prstGeom>
        </p:spPr>
        <p:txBody>
          <a:bodyPr lIns="0" tIns="0" rIns="0" bIns="0" rtlCol="0" anchor="t">
            <a:spAutoFit/>
          </a:bodyPr>
          <a:lstStyle/>
          <a:p>
            <a:pPr>
              <a:lnSpc>
                <a:spcPts val="5313"/>
              </a:lnSpc>
            </a:pPr>
            <a:r>
              <a:rPr lang="en-US" sz="6178">
                <a:solidFill>
                  <a:srgbClr val="000000"/>
                </a:solidFill>
                <a:latin typeface="Code Pro Bold"/>
              </a:rPr>
              <a:t>Creative Writing</a:t>
            </a:r>
          </a:p>
          <a:p>
            <a:pPr>
              <a:lnSpc>
                <a:spcPts val="5313"/>
              </a:lnSpc>
            </a:pPr>
            <a:r>
              <a:rPr lang="en-US" sz="6178">
                <a:solidFill>
                  <a:srgbClr val="000000"/>
                </a:solidFill>
                <a:latin typeface="Code Pro Bold"/>
              </a:rPr>
              <a:t> </a:t>
            </a:r>
          </a:p>
        </p:txBody>
      </p:sp>
      <p:sp>
        <p:nvSpPr>
          <p:cNvPr id="10" name="TextBox 10"/>
          <p:cNvSpPr txBox="1"/>
          <p:nvPr/>
        </p:nvSpPr>
        <p:spPr>
          <a:xfrm>
            <a:off x="757164" y="4189188"/>
            <a:ext cx="2383416" cy="283210"/>
          </a:xfrm>
          <a:prstGeom prst="rect">
            <a:avLst/>
          </a:prstGeom>
        </p:spPr>
        <p:txBody>
          <a:bodyPr lIns="0" tIns="0" rIns="0" bIns="0" rtlCol="0" anchor="t">
            <a:spAutoFit/>
          </a:bodyPr>
          <a:lstStyle/>
          <a:p>
            <a:pPr>
              <a:lnSpc>
                <a:spcPts val="2239"/>
              </a:lnSpc>
            </a:pPr>
            <a:r>
              <a:rPr lang="en-US" sz="1599" spc="1">
                <a:solidFill>
                  <a:srgbClr val="000000"/>
                </a:solidFill>
                <a:latin typeface="Poppins"/>
              </a:rPr>
              <a:t>Meeting 11</a:t>
            </a:r>
          </a:p>
        </p:txBody>
      </p:sp>
      <p:sp>
        <p:nvSpPr>
          <p:cNvPr id="11" name="TextBox 11"/>
          <p:cNvSpPr txBox="1"/>
          <p:nvPr/>
        </p:nvSpPr>
        <p:spPr>
          <a:xfrm>
            <a:off x="741045" y="4518317"/>
            <a:ext cx="4876800" cy="266700"/>
          </a:xfrm>
          <a:prstGeom prst="rect">
            <a:avLst/>
          </a:prstGeom>
        </p:spPr>
        <p:txBody>
          <a:bodyPr lIns="0" tIns="0" rIns="0" bIns="0" rtlCol="0" anchor="t">
            <a:spAutoFit/>
          </a:bodyPr>
          <a:lstStyle/>
          <a:p>
            <a:pPr>
              <a:lnSpc>
                <a:spcPts val="2065"/>
              </a:lnSpc>
            </a:pPr>
            <a:r>
              <a:rPr lang="en-US" sz="1721" spc="1">
                <a:solidFill>
                  <a:srgbClr val="000000"/>
                </a:solidFill>
                <a:latin typeface="Poppins"/>
              </a:rPr>
              <a:t>Modified by Dr. Pratiwi Amelia, M.Pd</a:t>
            </a:r>
          </a:p>
        </p:txBody>
      </p:sp>
      <p:sp>
        <p:nvSpPr>
          <p:cNvPr id="12" name="TextBox 12"/>
          <p:cNvSpPr txBox="1"/>
          <p:nvPr/>
        </p:nvSpPr>
        <p:spPr>
          <a:xfrm>
            <a:off x="2138078" y="6039770"/>
            <a:ext cx="6541591" cy="480060"/>
          </a:xfrm>
          <a:prstGeom prst="rect">
            <a:avLst/>
          </a:prstGeom>
        </p:spPr>
        <p:txBody>
          <a:bodyPr lIns="0" tIns="0" rIns="0" bIns="0" rtlCol="0" anchor="t">
            <a:spAutoFit/>
          </a:bodyPr>
          <a:lstStyle/>
          <a:p>
            <a:pPr algn="ctr">
              <a:lnSpc>
                <a:spcPts val="3990"/>
              </a:lnSpc>
            </a:pPr>
            <a:r>
              <a:rPr lang="en-US" sz="2850">
                <a:solidFill>
                  <a:srgbClr val="000000"/>
                </a:solidFill>
                <a:latin typeface="Abril Fatface"/>
              </a:rPr>
              <a:t>Pembelajaran Daring Kolaboratif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157245" y="270964"/>
            <a:ext cx="5439111" cy="649986"/>
          </a:xfrm>
          <a:prstGeom prst="rect">
            <a:avLst/>
          </a:prstGeom>
        </p:spPr>
        <p:txBody>
          <a:bodyPr lIns="0" tIns="0" rIns="0" bIns="0" rtlCol="0" anchor="t">
            <a:spAutoFit/>
          </a:bodyPr>
          <a:lstStyle/>
          <a:p>
            <a:pPr algn="ctr">
              <a:lnSpc>
                <a:spcPts val="4992"/>
              </a:lnSpc>
            </a:pPr>
            <a:r>
              <a:rPr lang="en-US" sz="4800">
                <a:solidFill>
                  <a:srgbClr val="000000"/>
                </a:solidFill>
                <a:latin typeface="Code Pro Bold"/>
              </a:rPr>
              <a:t>Let’s Practice!</a:t>
            </a:r>
          </a:p>
        </p:txBody>
      </p:sp>
      <p:sp>
        <p:nvSpPr>
          <p:cNvPr id="3" name="Freeform 3"/>
          <p:cNvSpPr/>
          <p:nvPr/>
        </p:nvSpPr>
        <p:spPr>
          <a:xfrm rot="-1152046">
            <a:off x="-762534" y="4712854"/>
            <a:ext cx="2017797" cy="2308657"/>
          </a:xfrm>
          <a:custGeom>
            <a:avLst/>
            <a:gdLst/>
            <a:ahLst/>
            <a:cxnLst/>
            <a:rect l="l" t="t" r="r" b="b"/>
            <a:pathLst>
              <a:path w="2017797" h="2308657">
                <a:moveTo>
                  <a:pt x="0" y="0"/>
                </a:moveTo>
                <a:lnTo>
                  <a:pt x="2017797" y="0"/>
                </a:lnTo>
                <a:lnTo>
                  <a:pt x="2017797" y="2308656"/>
                </a:lnTo>
                <a:lnTo>
                  <a:pt x="0" y="2308656"/>
                </a:lnTo>
                <a:lnTo>
                  <a:pt x="0" y="0"/>
                </a:lnTo>
                <a:close/>
              </a:path>
            </a:pathLst>
          </a:custGeom>
          <a:blipFill>
            <a:blip r:embed="rId2"/>
            <a:stretch>
              <a:fillRect l="-5705" r="-5705"/>
            </a:stretch>
          </a:blipFill>
        </p:spPr>
      </p:sp>
      <p:sp>
        <p:nvSpPr>
          <p:cNvPr id="4" name="TextBox 4"/>
          <p:cNvSpPr txBox="1"/>
          <p:nvPr/>
        </p:nvSpPr>
        <p:spPr>
          <a:xfrm>
            <a:off x="1006819" y="1261098"/>
            <a:ext cx="8015261" cy="3867255"/>
          </a:xfrm>
          <a:prstGeom prst="rect">
            <a:avLst/>
          </a:prstGeom>
        </p:spPr>
        <p:txBody>
          <a:bodyPr lIns="0" tIns="0" rIns="0" bIns="0" rtlCol="0" anchor="t">
            <a:spAutoFit/>
          </a:bodyPr>
          <a:lstStyle/>
          <a:p>
            <a:pPr algn="just">
              <a:lnSpc>
                <a:spcPts val="1955"/>
              </a:lnSpc>
              <a:spcBef>
                <a:spcPct val="0"/>
              </a:spcBef>
            </a:pPr>
            <a:r>
              <a:rPr lang="en-US" sz="1880">
                <a:solidFill>
                  <a:srgbClr val="FB2E01"/>
                </a:solidFill>
                <a:latin typeface="Code Pro"/>
              </a:rPr>
              <a:t>King Mahala was fond of gold </a:t>
            </a:r>
            <a:r>
              <a:rPr lang="en-US" sz="1880">
                <a:solidFill>
                  <a:srgbClr val="000000"/>
                </a:solidFill>
                <a:latin typeface="Code Pro"/>
              </a:rPr>
              <a:t>more than anything else in the world. He treasured his royal crown because it was made of that precious metal. If he loved anything good or half as good, it was a little girl who played around her father’s feet so happily. But the more </a:t>
            </a:r>
            <a:r>
              <a:rPr lang="en-US" sz="1880">
                <a:solidFill>
                  <a:srgbClr val="FB2E01"/>
                </a:solidFill>
                <a:latin typeface="Code Pro"/>
              </a:rPr>
              <a:t>Mahala loved his daughter, the more he desired wealth</a:t>
            </a:r>
            <a:r>
              <a:rPr lang="en-US" sz="1880">
                <a:solidFill>
                  <a:srgbClr val="000000"/>
                </a:solidFill>
                <a:latin typeface="Code Pro"/>
              </a:rPr>
              <a:t>. He thought the foolish man that he was, the best thing he could possibly do for his beloved child was to bestow upon him the great pile of yellow shiny coins that had been collected since the creation of the world. </a:t>
            </a:r>
            <a:r>
              <a:rPr lang="en-US" sz="1880">
                <a:solidFill>
                  <a:srgbClr val="FB2E01"/>
                </a:solidFill>
                <a:latin typeface="Code Pro"/>
              </a:rPr>
              <a:t>So, he gave all his thoughts and all his time to this one cause.</a:t>
            </a:r>
            <a:r>
              <a:rPr lang="en-US" sz="1880">
                <a:solidFill>
                  <a:srgbClr val="000000"/>
                </a:solidFill>
                <a:latin typeface="Code Pro"/>
              </a:rPr>
              <a:t> </a:t>
            </a:r>
            <a:r>
              <a:rPr lang="en-US" sz="1880">
                <a:solidFill>
                  <a:srgbClr val="FB2E01"/>
                </a:solidFill>
                <a:latin typeface="Code Pro"/>
              </a:rPr>
              <a:t>If ever he looked for a moment at the golden clouds of sunset, he wished they were gold and that they could be safely squeezed into his strong box. </a:t>
            </a:r>
          </a:p>
          <a:p>
            <a:pPr algn="just">
              <a:lnSpc>
                <a:spcPts val="1955"/>
              </a:lnSpc>
              <a:spcBef>
                <a:spcPct val="0"/>
              </a:spcBef>
            </a:pPr>
            <a:endParaRPr lang="en-US" sz="1880">
              <a:solidFill>
                <a:srgbClr val="FB2E01"/>
              </a:solidFill>
              <a:latin typeface="Code Pro"/>
            </a:endParaRPr>
          </a:p>
          <a:p>
            <a:pPr algn="just">
              <a:lnSpc>
                <a:spcPts val="1123"/>
              </a:lnSpc>
              <a:spcBef>
                <a:spcPct val="0"/>
              </a:spcBef>
            </a:pPr>
            <a:r>
              <a:rPr lang="en-US" sz="1080">
                <a:solidFill>
                  <a:srgbClr val="FB2E01"/>
                </a:solidFill>
                <a:latin typeface="Code Pro"/>
              </a:rPr>
              <a:t>https://englishluv.com/summary-writing-examples-with-answers/</a:t>
            </a:r>
          </a:p>
          <a:p>
            <a:pPr algn="just">
              <a:lnSpc>
                <a:spcPts val="1955"/>
              </a:lnSpc>
              <a:spcBef>
                <a:spcPct val="0"/>
              </a:spcBef>
            </a:pPr>
            <a:endParaRPr lang="en-US" sz="1080">
              <a:solidFill>
                <a:srgbClr val="FB2E01"/>
              </a:solidFill>
              <a:latin typeface="Code Pro"/>
            </a:endParaRPr>
          </a:p>
          <a:p>
            <a:pPr algn="just">
              <a:lnSpc>
                <a:spcPts val="1955"/>
              </a:lnSpc>
              <a:spcBef>
                <a:spcPct val="0"/>
              </a:spcBef>
            </a:pPr>
            <a:r>
              <a:rPr lang="en-US" sz="1880">
                <a:solidFill>
                  <a:srgbClr val="000000"/>
                </a:solidFill>
                <a:latin typeface="Code Pro"/>
              </a:rPr>
              <a:t>(144 Words)</a:t>
            </a:r>
          </a:p>
        </p:txBody>
      </p:sp>
      <p:sp>
        <p:nvSpPr>
          <p:cNvPr id="5" name="TextBox 5"/>
          <p:cNvSpPr txBox="1"/>
          <p:nvPr/>
        </p:nvSpPr>
        <p:spPr>
          <a:xfrm>
            <a:off x="1352822" y="5394944"/>
            <a:ext cx="8400778" cy="963527"/>
          </a:xfrm>
          <a:prstGeom prst="rect">
            <a:avLst/>
          </a:prstGeom>
        </p:spPr>
        <p:txBody>
          <a:bodyPr lIns="0" tIns="0" rIns="0" bIns="0" rtlCol="0" anchor="t">
            <a:spAutoFit/>
          </a:bodyPr>
          <a:lstStyle/>
          <a:p>
            <a:pPr>
              <a:lnSpc>
                <a:spcPts val="1539"/>
              </a:lnSpc>
              <a:spcBef>
                <a:spcPct val="0"/>
              </a:spcBef>
            </a:pPr>
            <a:r>
              <a:rPr lang="en-US" sz="1480">
                <a:solidFill>
                  <a:srgbClr val="000000"/>
                </a:solidFill>
                <a:latin typeface="Code Pro"/>
              </a:rPr>
              <a:t>Chief Points:</a:t>
            </a:r>
          </a:p>
          <a:p>
            <a:pPr>
              <a:lnSpc>
                <a:spcPts val="1539"/>
              </a:lnSpc>
              <a:spcBef>
                <a:spcPct val="0"/>
              </a:spcBef>
            </a:pPr>
            <a:endParaRPr lang="en-US" sz="1480">
              <a:solidFill>
                <a:srgbClr val="000000"/>
              </a:solidFill>
              <a:latin typeface="Code Pro"/>
            </a:endParaRPr>
          </a:p>
          <a:p>
            <a:pPr>
              <a:lnSpc>
                <a:spcPts val="1539"/>
              </a:lnSpc>
              <a:spcBef>
                <a:spcPct val="0"/>
              </a:spcBef>
            </a:pPr>
            <a:r>
              <a:rPr lang="en-US" sz="1480">
                <a:solidFill>
                  <a:srgbClr val="000000"/>
                </a:solidFill>
                <a:latin typeface="Code Pro"/>
              </a:rPr>
              <a:t>(i) King Mahala was very fond of gold.</a:t>
            </a:r>
          </a:p>
          <a:p>
            <a:pPr>
              <a:lnSpc>
                <a:spcPts val="1539"/>
              </a:lnSpc>
              <a:spcBef>
                <a:spcPct val="0"/>
              </a:spcBef>
            </a:pPr>
            <a:r>
              <a:rPr lang="en-US" sz="1480">
                <a:solidFill>
                  <a:srgbClr val="000000"/>
                </a:solidFill>
                <a:latin typeface="Code Pro"/>
              </a:rPr>
              <a:t>(ii) He loved gold for his daughter to whom he wanted to give all the gold in the world.</a:t>
            </a:r>
          </a:p>
          <a:p>
            <a:pPr>
              <a:lnSpc>
                <a:spcPts val="1539"/>
              </a:lnSpc>
              <a:spcBef>
                <a:spcPct val="0"/>
              </a:spcBef>
            </a:pPr>
            <a:r>
              <a:rPr lang="en-US" sz="1480">
                <a:solidFill>
                  <a:srgbClr val="000000"/>
                </a:solidFill>
                <a:latin typeface="Code Pro"/>
              </a:rPr>
              <a:t>(iii) He even wished the gold-coloured clouds of the sunset to be true gold.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1152046">
            <a:off x="-762534" y="4712854"/>
            <a:ext cx="2017797" cy="2308657"/>
          </a:xfrm>
          <a:custGeom>
            <a:avLst/>
            <a:gdLst/>
            <a:ahLst/>
            <a:cxnLst/>
            <a:rect l="l" t="t" r="r" b="b"/>
            <a:pathLst>
              <a:path w="2017797" h="2308657">
                <a:moveTo>
                  <a:pt x="0" y="0"/>
                </a:moveTo>
                <a:lnTo>
                  <a:pt x="2017797" y="0"/>
                </a:lnTo>
                <a:lnTo>
                  <a:pt x="2017797" y="2308656"/>
                </a:lnTo>
                <a:lnTo>
                  <a:pt x="0" y="2308656"/>
                </a:lnTo>
                <a:lnTo>
                  <a:pt x="0" y="0"/>
                </a:lnTo>
                <a:close/>
              </a:path>
            </a:pathLst>
          </a:custGeom>
          <a:blipFill>
            <a:blip r:embed="rId2"/>
            <a:stretch>
              <a:fillRect l="-5705" r="-5705"/>
            </a:stretch>
          </a:blipFill>
        </p:spPr>
      </p:sp>
      <p:sp>
        <p:nvSpPr>
          <p:cNvPr id="3" name="Freeform 3"/>
          <p:cNvSpPr/>
          <p:nvPr/>
        </p:nvSpPr>
        <p:spPr>
          <a:xfrm>
            <a:off x="0" y="920950"/>
            <a:ext cx="6114612" cy="6493079"/>
          </a:xfrm>
          <a:custGeom>
            <a:avLst/>
            <a:gdLst/>
            <a:ahLst/>
            <a:cxnLst/>
            <a:rect l="l" t="t" r="r" b="b"/>
            <a:pathLst>
              <a:path w="6114612" h="6493079">
                <a:moveTo>
                  <a:pt x="0" y="0"/>
                </a:moveTo>
                <a:lnTo>
                  <a:pt x="6114612" y="0"/>
                </a:lnTo>
                <a:lnTo>
                  <a:pt x="6114612" y="6493079"/>
                </a:lnTo>
                <a:lnTo>
                  <a:pt x="0" y="6493079"/>
                </a:lnTo>
                <a:lnTo>
                  <a:pt x="0" y="0"/>
                </a:lnTo>
                <a:close/>
              </a:path>
            </a:pathLst>
          </a:custGeom>
          <a:blipFill>
            <a:blip r:embed="rId3"/>
            <a:stretch>
              <a:fillRect/>
            </a:stretch>
          </a:blipFill>
        </p:spPr>
      </p:sp>
      <p:sp>
        <p:nvSpPr>
          <p:cNvPr id="4" name="TextBox 4"/>
          <p:cNvSpPr txBox="1"/>
          <p:nvPr/>
        </p:nvSpPr>
        <p:spPr>
          <a:xfrm>
            <a:off x="1578774" y="57150"/>
            <a:ext cx="7036683" cy="1010667"/>
          </a:xfrm>
          <a:prstGeom prst="rect">
            <a:avLst/>
          </a:prstGeom>
        </p:spPr>
        <p:txBody>
          <a:bodyPr lIns="0" tIns="0" rIns="0" bIns="0" rtlCol="0" anchor="t">
            <a:spAutoFit/>
          </a:bodyPr>
          <a:lstStyle/>
          <a:p>
            <a:pPr algn="ctr">
              <a:lnSpc>
                <a:spcPts val="3952"/>
              </a:lnSpc>
            </a:pPr>
            <a:r>
              <a:rPr lang="en-US" sz="3800">
                <a:solidFill>
                  <a:srgbClr val="000000"/>
                </a:solidFill>
                <a:latin typeface="Code Pro Bold"/>
              </a:rPr>
              <a:t>Let’s Practice and Make Summary!</a:t>
            </a:r>
          </a:p>
        </p:txBody>
      </p:sp>
      <p:sp>
        <p:nvSpPr>
          <p:cNvPr id="5" name="TextBox 5"/>
          <p:cNvSpPr txBox="1"/>
          <p:nvPr/>
        </p:nvSpPr>
        <p:spPr>
          <a:xfrm>
            <a:off x="6462135" y="1086867"/>
            <a:ext cx="1787281" cy="1154027"/>
          </a:xfrm>
          <a:prstGeom prst="rect">
            <a:avLst/>
          </a:prstGeom>
        </p:spPr>
        <p:txBody>
          <a:bodyPr lIns="0" tIns="0" rIns="0" bIns="0" rtlCol="0" anchor="t">
            <a:spAutoFit/>
          </a:bodyPr>
          <a:lstStyle/>
          <a:p>
            <a:pPr>
              <a:lnSpc>
                <a:spcPts val="1539"/>
              </a:lnSpc>
              <a:spcBef>
                <a:spcPct val="0"/>
              </a:spcBef>
            </a:pPr>
            <a:r>
              <a:rPr lang="en-US" sz="1480">
                <a:solidFill>
                  <a:srgbClr val="000000"/>
                </a:solidFill>
                <a:latin typeface="Code Pro"/>
              </a:rPr>
              <a:t>Chief Points?</a:t>
            </a:r>
          </a:p>
          <a:p>
            <a:pPr>
              <a:lnSpc>
                <a:spcPts val="1539"/>
              </a:lnSpc>
              <a:spcBef>
                <a:spcPct val="0"/>
              </a:spcBef>
            </a:pPr>
            <a:endParaRPr lang="en-US" sz="1480">
              <a:solidFill>
                <a:srgbClr val="000000"/>
              </a:solidFill>
              <a:latin typeface="Code Pro"/>
            </a:endParaRPr>
          </a:p>
          <a:p>
            <a:pPr>
              <a:lnSpc>
                <a:spcPts val="1539"/>
              </a:lnSpc>
              <a:spcBef>
                <a:spcPct val="0"/>
              </a:spcBef>
            </a:pPr>
            <a:r>
              <a:rPr lang="en-US" sz="1480">
                <a:solidFill>
                  <a:srgbClr val="000000"/>
                </a:solidFill>
                <a:latin typeface="Code Pro"/>
              </a:rPr>
              <a:t>1.</a:t>
            </a:r>
          </a:p>
          <a:p>
            <a:pPr>
              <a:lnSpc>
                <a:spcPts val="1539"/>
              </a:lnSpc>
              <a:spcBef>
                <a:spcPct val="0"/>
              </a:spcBef>
            </a:pPr>
            <a:r>
              <a:rPr lang="en-US" sz="1480">
                <a:solidFill>
                  <a:srgbClr val="000000"/>
                </a:solidFill>
                <a:latin typeface="Code Pro"/>
              </a:rPr>
              <a:t>2.</a:t>
            </a:r>
          </a:p>
          <a:p>
            <a:pPr>
              <a:lnSpc>
                <a:spcPts val="1539"/>
              </a:lnSpc>
              <a:spcBef>
                <a:spcPct val="0"/>
              </a:spcBef>
            </a:pPr>
            <a:r>
              <a:rPr lang="en-US" sz="1480">
                <a:solidFill>
                  <a:srgbClr val="000000"/>
                </a:solidFill>
                <a:latin typeface="Code Pro"/>
              </a:rPr>
              <a:t>3.</a:t>
            </a:r>
          </a:p>
          <a:p>
            <a:pPr>
              <a:lnSpc>
                <a:spcPts val="1539"/>
              </a:lnSpc>
              <a:spcBef>
                <a:spcPct val="0"/>
              </a:spcBef>
            </a:pPr>
            <a:endParaRPr lang="en-US" sz="1480">
              <a:solidFill>
                <a:srgbClr val="000000"/>
              </a:solidFill>
              <a:latin typeface="Code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711328" y="2102179"/>
            <a:ext cx="11157939" cy="3110842"/>
            <a:chOff x="0" y="0"/>
            <a:chExt cx="7077026" cy="1973080"/>
          </a:xfrm>
        </p:grpSpPr>
        <p:sp>
          <p:nvSpPr>
            <p:cNvPr id="3" name="Freeform 3"/>
            <p:cNvSpPr/>
            <p:nvPr/>
          </p:nvSpPr>
          <p:spPr>
            <a:xfrm>
              <a:off x="0" y="0"/>
              <a:ext cx="7077026" cy="1973080"/>
            </a:xfrm>
            <a:custGeom>
              <a:avLst/>
              <a:gdLst/>
              <a:ahLst/>
              <a:cxnLst/>
              <a:rect l="l" t="t" r="r" b="b"/>
              <a:pathLst>
                <a:path w="7077026" h="1973080">
                  <a:moveTo>
                    <a:pt x="0" y="0"/>
                  </a:moveTo>
                  <a:lnTo>
                    <a:pt x="7077026" y="0"/>
                  </a:lnTo>
                  <a:lnTo>
                    <a:pt x="7077026" y="1973080"/>
                  </a:lnTo>
                  <a:lnTo>
                    <a:pt x="0" y="1973080"/>
                  </a:lnTo>
                  <a:close/>
                </a:path>
              </a:pathLst>
            </a:custGeom>
            <a:solidFill>
              <a:srgbClr val="318450"/>
            </a:solidFill>
          </p:spPr>
        </p:sp>
      </p:grpSp>
      <p:sp>
        <p:nvSpPr>
          <p:cNvPr id="4" name="Freeform 4"/>
          <p:cNvSpPr/>
          <p:nvPr/>
        </p:nvSpPr>
        <p:spPr>
          <a:xfrm rot="8403168" flipH="1">
            <a:off x="-1240937" y="-818189"/>
            <a:ext cx="2997473" cy="3818437"/>
          </a:xfrm>
          <a:custGeom>
            <a:avLst/>
            <a:gdLst/>
            <a:ahLst/>
            <a:cxnLst/>
            <a:rect l="l" t="t" r="r" b="b"/>
            <a:pathLst>
              <a:path w="2997473" h="3818437">
                <a:moveTo>
                  <a:pt x="2997473" y="0"/>
                </a:moveTo>
                <a:lnTo>
                  <a:pt x="0" y="0"/>
                </a:lnTo>
                <a:lnTo>
                  <a:pt x="0" y="3818437"/>
                </a:lnTo>
                <a:lnTo>
                  <a:pt x="2997473" y="3818437"/>
                </a:lnTo>
                <a:lnTo>
                  <a:pt x="2997473" y="0"/>
                </a:lnTo>
                <a:close/>
              </a:path>
            </a:pathLst>
          </a:custGeom>
          <a:blipFill>
            <a:blip r:embed="rId2"/>
            <a:stretch>
              <a:fillRect/>
            </a:stretch>
          </a:blipFill>
        </p:spPr>
      </p:sp>
      <p:sp>
        <p:nvSpPr>
          <p:cNvPr id="5" name="Freeform 5"/>
          <p:cNvSpPr/>
          <p:nvPr/>
        </p:nvSpPr>
        <p:spPr>
          <a:xfrm flipH="1">
            <a:off x="128221" y="4976228"/>
            <a:ext cx="2170555" cy="2229068"/>
          </a:xfrm>
          <a:custGeom>
            <a:avLst/>
            <a:gdLst/>
            <a:ahLst/>
            <a:cxnLst/>
            <a:rect l="l" t="t" r="r" b="b"/>
            <a:pathLst>
              <a:path w="2170555" h="2229068">
                <a:moveTo>
                  <a:pt x="2170556" y="0"/>
                </a:moveTo>
                <a:lnTo>
                  <a:pt x="0" y="0"/>
                </a:lnTo>
                <a:lnTo>
                  <a:pt x="0" y="2229068"/>
                </a:lnTo>
                <a:lnTo>
                  <a:pt x="2170556" y="2229068"/>
                </a:lnTo>
                <a:lnTo>
                  <a:pt x="2170556" y="0"/>
                </a:lnTo>
                <a:close/>
              </a:path>
            </a:pathLst>
          </a:custGeom>
          <a:blipFill>
            <a:blip r:embed="rId3"/>
            <a:stretch>
              <a:fillRect/>
            </a:stretch>
          </a:blipFill>
        </p:spPr>
      </p:sp>
      <p:sp>
        <p:nvSpPr>
          <p:cNvPr id="6" name="Freeform 6"/>
          <p:cNvSpPr/>
          <p:nvPr/>
        </p:nvSpPr>
        <p:spPr>
          <a:xfrm>
            <a:off x="6324128" y="1858135"/>
            <a:ext cx="2947572" cy="3118093"/>
          </a:xfrm>
          <a:custGeom>
            <a:avLst/>
            <a:gdLst/>
            <a:ahLst/>
            <a:cxnLst/>
            <a:rect l="l" t="t" r="r" b="b"/>
            <a:pathLst>
              <a:path w="2947572" h="3118093">
                <a:moveTo>
                  <a:pt x="0" y="0"/>
                </a:moveTo>
                <a:lnTo>
                  <a:pt x="2947572" y="0"/>
                </a:lnTo>
                <a:lnTo>
                  <a:pt x="2947572" y="3118093"/>
                </a:lnTo>
                <a:lnTo>
                  <a:pt x="0" y="3118093"/>
                </a:lnTo>
                <a:lnTo>
                  <a:pt x="0" y="0"/>
                </a:lnTo>
                <a:close/>
              </a:path>
            </a:pathLst>
          </a:custGeom>
          <a:blipFill>
            <a:blip r:embed="rId4"/>
            <a:stretch>
              <a:fillRect/>
            </a:stretch>
          </a:blipFill>
        </p:spPr>
      </p:sp>
      <p:sp>
        <p:nvSpPr>
          <p:cNvPr id="7" name="TextBox 7"/>
          <p:cNvSpPr txBox="1"/>
          <p:nvPr/>
        </p:nvSpPr>
        <p:spPr>
          <a:xfrm>
            <a:off x="1676105" y="2790444"/>
            <a:ext cx="3014057" cy="1477772"/>
          </a:xfrm>
          <a:prstGeom prst="rect">
            <a:avLst/>
          </a:prstGeom>
        </p:spPr>
        <p:txBody>
          <a:bodyPr lIns="0" tIns="0" rIns="0" bIns="0" rtlCol="0" anchor="t">
            <a:spAutoFit/>
          </a:bodyPr>
          <a:lstStyle/>
          <a:p>
            <a:pPr>
              <a:lnSpc>
                <a:spcPts val="5504"/>
              </a:lnSpc>
            </a:pPr>
            <a:r>
              <a:rPr lang="en-US" sz="6400">
                <a:solidFill>
                  <a:srgbClr val="FFFFFF"/>
                </a:solidFill>
                <a:latin typeface="Code Pro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5321600" y="2411041"/>
            <a:ext cx="4249895" cy="332177"/>
          </a:xfrm>
          <a:prstGeom prst="rect">
            <a:avLst/>
          </a:prstGeom>
        </p:spPr>
        <p:txBody>
          <a:bodyPr lIns="0" tIns="0" rIns="0" bIns="0" rtlCol="0" anchor="t">
            <a:spAutoFit/>
          </a:bodyPr>
          <a:lstStyle/>
          <a:p>
            <a:pPr>
              <a:lnSpc>
                <a:spcPts val="2406"/>
              </a:lnSpc>
            </a:pPr>
            <a:r>
              <a:rPr lang="en-US" sz="2559">
                <a:solidFill>
                  <a:srgbClr val="000000"/>
                </a:solidFill>
                <a:latin typeface="Code Pro Bold"/>
              </a:rPr>
              <a:t>Dr. Pratiwi Amelia, M.Pd.B.I</a:t>
            </a:r>
          </a:p>
        </p:txBody>
      </p:sp>
      <p:grpSp>
        <p:nvGrpSpPr>
          <p:cNvPr id="3" name="Group 3"/>
          <p:cNvGrpSpPr/>
          <p:nvPr/>
        </p:nvGrpSpPr>
        <p:grpSpPr>
          <a:xfrm>
            <a:off x="-84524" y="5711124"/>
            <a:ext cx="9922649" cy="1224981"/>
            <a:chOff x="0" y="0"/>
            <a:chExt cx="6293532" cy="776955"/>
          </a:xfrm>
        </p:grpSpPr>
        <p:sp>
          <p:nvSpPr>
            <p:cNvPr id="4" name="Freeform 4"/>
            <p:cNvSpPr/>
            <p:nvPr/>
          </p:nvSpPr>
          <p:spPr>
            <a:xfrm>
              <a:off x="0" y="0"/>
              <a:ext cx="6293532" cy="776955"/>
            </a:xfrm>
            <a:custGeom>
              <a:avLst/>
              <a:gdLst/>
              <a:ahLst/>
              <a:cxnLst/>
              <a:rect l="l" t="t" r="r" b="b"/>
              <a:pathLst>
                <a:path w="6293532" h="776955">
                  <a:moveTo>
                    <a:pt x="0" y="0"/>
                  </a:moveTo>
                  <a:lnTo>
                    <a:pt x="6293532" y="0"/>
                  </a:lnTo>
                  <a:lnTo>
                    <a:pt x="6293532" y="776955"/>
                  </a:lnTo>
                  <a:lnTo>
                    <a:pt x="0" y="776955"/>
                  </a:lnTo>
                  <a:close/>
                </a:path>
              </a:pathLst>
            </a:custGeom>
            <a:solidFill>
              <a:srgbClr val="318450"/>
            </a:solidFill>
          </p:spPr>
        </p:sp>
      </p:grpSp>
      <p:sp>
        <p:nvSpPr>
          <p:cNvPr id="5" name="Freeform 5"/>
          <p:cNvSpPr/>
          <p:nvPr/>
        </p:nvSpPr>
        <p:spPr>
          <a:xfrm rot="-889485" flipH="1">
            <a:off x="-465339" y="392440"/>
            <a:ext cx="5471462" cy="6970016"/>
          </a:xfrm>
          <a:custGeom>
            <a:avLst/>
            <a:gdLst/>
            <a:ahLst/>
            <a:cxnLst/>
            <a:rect l="l" t="t" r="r" b="b"/>
            <a:pathLst>
              <a:path w="5471462" h="6970016">
                <a:moveTo>
                  <a:pt x="5471463" y="0"/>
                </a:moveTo>
                <a:lnTo>
                  <a:pt x="0" y="0"/>
                </a:lnTo>
                <a:lnTo>
                  <a:pt x="0" y="6970016"/>
                </a:lnTo>
                <a:lnTo>
                  <a:pt x="5471463" y="6970016"/>
                </a:lnTo>
                <a:lnTo>
                  <a:pt x="5471463" y="0"/>
                </a:lnTo>
                <a:close/>
              </a:path>
            </a:pathLst>
          </a:custGeom>
          <a:blipFill>
            <a:blip r:embed="rId2"/>
            <a:stretch>
              <a:fillRect/>
            </a:stretch>
          </a:blipFill>
        </p:spPr>
      </p:sp>
      <p:grpSp>
        <p:nvGrpSpPr>
          <p:cNvPr id="6" name="Group 6"/>
          <p:cNvGrpSpPr/>
          <p:nvPr/>
        </p:nvGrpSpPr>
        <p:grpSpPr>
          <a:xfrm>
            <a:off x="1138843" y="1531733"/>
            <a:ext cx="3737957" cy="3737957"/>
            <a:chOff x="0" y="0"/>
            <a:chExt cx="6350000" cy="6350000"/>
          </a:xfrm>
        </p:grpSpPr>
        <p:sp>
          <p:nvSpPr>
            <p:cNvPr id="7" name="Freeform 7"/>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3"/>
              <a:stretch>
                <a:fillRect t="-13072" b="-13072"/>
              </a:stretch>
            </a:blipFill>
          </p:spPr>
        </p:sp>
      </p:grpSp>
      <p:sp>
        <p:nvSpPr>
          <p:cNvPr id="8" name="Freeform 8"/>
          <p:cNvSpPr/>
          <p:nvPr/>
        </p:nvSpPr>
        <p:spPr>
          <a:xfrm rot="-1458642" flipH="1" flipV="1">
            <a:off x="7223599" y="-685959"/>
            <a:ext cx="2255638" cy="2873425"/>
          </a:xfrm>
          <a:custGeom>
            <a:avLst/>
            <a:gdLst/>
            <a:ahLst/>
            <a:cxnLst/>
            <a:rect l="l" t="t" r="r" b="b"/>
            <a:pathLst>
              <a:path w="2255638" h="2873425">
                <a:moveTo>
                  <a:pt x="2255638" y="2873424"/>
                </a:moveTo>
                <a:lnTo>
                  <a:pt x="0" y="2873424"/>
                </a:lnTo>
                <a:lnTo>
                  <a:pt x="0" y="0"/>
                </a:lnTo>
                <a:lnTo>
                  <a:pt x="2255638" y="0"/>
                </a:lnTo>
                <a:lnTo>
                  <a:pt x="2255638" y="2873424"/>
                </a:lnTo>
                <a:close/>
              </a:path>
            </a:pathLst>
          </a:custGeom>
          <a:blipFill>
            <a:blip r:embed="rId2"/>
            <a:stretch>
              <a:fillRect/>
            </a:stretch>
          </a:blipFill>
        </p:spPr>
      </p:sp>
      <p:sp>
        <p:nvSpPr>
          <p:cNvPr id="9" name="Freeform 9"/>
          <p:cNvSpPr/>
          <p:nvPr/>
        </p:nvSpPr>
        <p:spPr>
          <a:xfrm>
            <a:off x="7553697" y="5097134"/>
            <a:ext cx="2017797" cy="2072192"/>
          </a:xfrm>
          <a:custGeom>
            <a:avLst/>
            <a:gdLst/>
            <a:ahLst/>
            <a:cxnLst/>
            <a:rect l="l" t="t" r="r" b="b"/>
            <a:pathLst>
              <a:path w="2017797" h="2072192">
                <a:moveTo>
                  <a:pt x="0" y="0"/>
                </a:moveTo>
                <a:lnTo>
                  <a:pt x="2017797" y="0"/>
                </a:lnTo>
                <a:lnTo>
                  <a:pt x="2017797" y="2072192"/>
                </a:lnTo>
                <a:lnTo>
                  <a:pt x="0" y="2072192"/>
                </a:lnTo>
                <a:lnTo>
                  <a:pt x="0" y="0"/>
                </a:lnTo>
                <a:close/>
              </a:path>
            </a:pathLst>
          </a:custGeom>
          <a:blipFill>
            <a:blip r:embed="rId4"/>
            <a:stretch>
              <a:fillRect/>
            </a:stretch>
          </a:blipFill>
        </p:spPr>
      </p:sp>
      <p:sp>
        <p:nvSpPr>
          <p:cNvPr id="10" name="Freeform 10"/>
          <p:cNvSpPr/>
          <p:nvPr/>
        </p:nvSpPr>
        <p:spPr>
          <a:xfrm>
            <a:off x="5321600" y="3657600"/>
            <a:ext cx="455276" cy="455276"/>
          </a:xfrm>
          <a:custGeom>
            <a:avLst/>
            <a:gdLst/>
            <a:ahLst/>
            <a:cxnLst/>
            <a:rect l="l" t="t" r="r" b="b"/>
            <a:pathLst>
              <a:path w="455276" h="455276">
                <a:moveTo>
                  <a:pt x="0" y="0"/>
                </a:moveTo>
                <a:lnTo>
                  <a:pt x="455276" y="0"/>
                </a:lnTo>
                <a:lnTo>
                  <a:pt x="455276" y="455276"/>
                </a:lnTo>
                <a:lnTo>
                  <a:pt x="0" y="455276"/>
                </a:lnTo>
                <a:lnTo>
                  <a:pt x="0" y="0"/>
                </a:lnTo>
                <a:close/>
              </a:path>
            </a:pathLst>
          </a:custGeom>
          <a:blipFill>
            <a:blip r:embed="rId5"/>
            <a:stretch>
              <a:fillRect/>
            </a:stretch>
          </a:blipFill>
        </p:spPr>
      </p:sp>
      <p:sp>
        <p:nvSpPr>
          <p:cNvPr id="11" name="Freeform 11"/>
          <p:cNvSpPr/>
          <p:nvPr/>
        </p:nvSpPr>
        <p:spPr>
          <a:xfrm>
            <a:off x="5321600" y="4220332"/>
            <a:ext cx="485146" cy="485146"/>
          </a:xfrm>
          <a:custGeom>
            <a:avLst/>
            <a:gdLst/>
            <a:ahLst/>
            <a:cxnLst/>
            <a:rect l="l" t="t" r="r" b="b"/>
            <a:pathLst>
              <a:path w="485146" h="485146">
                <a:moveTo>
                  <a:pt x="0" y="0"/>
                </a:moveTo>
                <a:lnTo>
                  <a:pt x="485145" y="0"/>
                </a:lnTo>
                <a:lnTo>
                  <a:pt x="485145" y="485145"/>
                </a:lnTo>
                <a:lnTo>
                  <a:pt x="0" y="485145"/>
                </a:lnTo>
                <a:lnTo>
                  <a:pt x="0" y="0"/>
                </a:lnTo>
                <a:close/>
              </a:path>
            </a:pathLst>
          </a:custGeom>
          <a:blipFill>
            <a:blip r:embed="rId6"/>
            <a:stretch>
              <a:fillRect/>
            </a:stretch>
          </a:blipFill>
        </p:spPr>
      </p:sp>
      <p:sp>
        <p:nvSpPr>
          <p:cNvPr id="12" name="Freeform 12"/>
          <p:cNvSpPr/>
          <p:nvPr/>
        </p:nvSpPr>
        <p:spPr>
          <a:xfrm>
            <a:off x="1384984" y="134056"/>
            <a:ext cx="885408" cy="849438"/>
          </a:xfrm>
          <a:custGeom>
            <a:avLst/>
            <a:gdLst/>
            <a:ahLst/>
            <a:cxnLst/>
            <a:rect l="l" t="t" r="r" b="b"/>
            <a:pathLst>
              <a:path w="885408" h="849438">
                <a:moveTo>
                  <a:pt x="0" y="0"/>
                </a:moveTo>
                <a:lnTo>
                  <a:pt x="885408" y="0"/>
                </a:lnTo>
                <a:lnTo>
                  <a:pt x="885408" y="849439"/>
                </a:lnTo>
                <a:lnTo>
                  <a:pt x="0" y="849439"/>
                </a:lnTo>
                <a:lnTo>
                  <a:pt x="0" y="0"/>
                </a:lnTo>
                <a:close/>
              </a:path>
            </a:pathLst>
          </a:custGeom>
          <a:blipFill>
            <a:blip r:embed="rId7"/>
            <a:stretch>
              <a:fillRect/>
            </a:stretch>
          </a:blipFill>
        </p:spPr>
      </p:sp>
      <p:sp>
        <p:nvSpPr>
          <p:cNvPr id="13" name="Freeform 13"/>
          <p:cNvSpPr/>
          <p:nvPr/>
        </p:nvSpPr>
        <p:spPr>
          <a:xfrm>
            <a:off x="207100" y="95956"/>
            <a:ext cx="1048839" cy="997626"/>
          </a:xfrm>
          <a:custGeom>
            <a:avLst/>
            <a:gdLst/>
            <a:ahLst/>
            <a:cxnLst/>
            <a:rect l="l" t="t" r="r" b="b"/>
            <a:pathLst>
              <a:path w="1048839" h="997626">
                <a:moveTo>
                  <a:pt x="0" y="0"/>
                </a:moveTo>
                <a:lnTo>
                  <a:pt x="1048840" y="0"/>
                </a:lnTo>
                <a:lnTo>
                  <a:pt x="1048840" y="997627"/>
                </a:lnTo>
                <a:lnTo>
                  <a:pt x="0" y="997627"/>
                </a:lnTo>
                <a:lnTo>
                  <a:pt x="0" y="0"/>
                </a:lnTo>
                <a:close/>
              </a:path>
            </a:pathLst>
          </a:custGeom>
          <a:blipFill>
            <a:blip r:embed="rId8"/>
            <a:stretch>
              <a:fillRect/>
            </a:stretch>
          </a:blipFill>
        </p:spPr>
      </p:sp>
      <p:sp>
        <p:nvSpPr>
          <p:cNvPr id="14" name="TextBox 14"/>
          <p:cNvSpPr txBox="1"/>
          <p:nvPr/>
        </p:nvSpPr>
        <p:spPr>
          <a:xfrm>
            <a:off x="5340650" y="2762268"/>
            <a:ext cx="4230845" cy="2261585"/>
          </a:xfrm>
          <a:prstGeom prst="rect">
            <a:avLst/>
          </a:prstGeom>
        </p:spPr>
        <p:txBody>
          <a:bodyPr lIns="0" tIns="0" rIns="0" bIns="0" rtlCol="0" anchor="t">
            <a:spAutoFit/>
          </a:bodyPr>
          <a:lstStyle/>
          <a:p>
            <a:pPr>
              <a:lnSpc>
                <a:spcPts val="2272"/>
              </a:lnSpc>
            </a:pPr>
            <a:r>
              <a:rPr lang="en-US" sz="1623" spc="1">
                <a:solidFill>
                  <a:srgbClr val="000000"/>
                </a:solidFill>
                <a:latin typeface="Poppins"/>
              </a:rPr>
              <a:t>Lecturer of Universitas Muhammadiyah Bangka Belitung</a:t>
            </a:r>
          </a:p>
          <a:p>
            <a:pPr>
              <a:lnSpc>
                <a:spcPts val="2272"/>
              </a:lnSpc>
            </a:pPr>
            <a:r>
              <a:rPr lang="en-US" sz="1623" spc="1">
                <a:solidFill>
                  <a:srgbClr val="000000"/>
                </a:solidFill>
                <a:latin typeface="Poppins"/>
              </a:rPr>
              <a:t>NIDN : 0220068601</a:t>
            </a:r>
          </a:p>
          <a:p>
            <a:pPr>
              <a:lnSpc>
                <a:spcPts val="2272"/>
              </a:lnSpc>
            </a:pPr>
            <a:r>
              <a:rPr lang="en-US" sz="1623" spc="1">
                <a:solidFill>
                  <a:srgbClr val="000000"/>
                </a:solidFill>
                <a:latin typeface="Poppins"/>
              </a:rPr>
              <a:t>          : +62 81227880960</a:t>
            </a:r>
          </a:p>
          <a:p>
            <a:pPr>
              <a:lnSpc>
                <a:spcPts val="2272"/>
              </a:lnSpc>
            </a:pPr>
            <a:endParaRPr lang="en-US" sz="1623" spc="1">
              <a:solidFill>
                <a:srgbClr val="000000"/>
              </a:solidFill>
              <a:latin typeface="Poppins"/>
            </a:endParaRPr>
          </a:p>
          <a:p>
            <a:pPr>
              <a:lnSpc>
                <a:spcPts val="2272"/>
              </a:lnSpc>
            </a:pPr>
            <a:r>
              <a:rPr lang="en-US" sz="1623" spc="1">
                <a:solidFill>
                  <a:srgbClr val="000000"/>
                </a:solidFill>
                <a:latin typeface="Poppins"/>
              </a:rPr>
              <a:t>          : pratiwi.amelia@unmuhbabel.ac.id</a:t>
            </a:r>
          </a:p>
          <a:p>
            <a:pPr>
              <a:lnSpc>
                <a:spcPts val="2272"/>
              </a:lnSpc>
            </a:pPr>
            <a:endParaRPr lang="en-US" sz="1623" spc="1">
              <a:solidFill>
                <a:srgbClr val="000000"/>
              </a:solidFill>
              <a:latin typeface="Poppins"/>
            </a:endParaRPr>
          </a:p>
          <a:p>
            <a:pPr>
              <a:lnSpc>
                <a:spcPts val="2272"/>
              </a:lnSpc>
            </a:pPr>
            <a:endParaRPr lang="en-US" sz="1623" spc="1">
              <a:solidFill>
                <a:srgbClr val="000000"/>
              </a:solidFill>
              <a:latin typeface="Poppins"/>
            </a:endParaRPr>
          </a:p>
        </p:txBody>
      </p:sp>
      <p:sp>
        <p:nvSpPr>
          <p:cNvPr id="15" name="TextBox 15"/>
          <p:cNvSpPr txBox="1"/>
          <p:nvPr/>
        </p:nvSpPr>
        <p:spPr>
          <a:xfrm>
            <a:off x="5393671" y="2070681"/>
            <a:ext cx="2160027" cy="283210"/>
          </a:xfrm>
          <a:prstGeom prst="rect">
            <a:avLst/>
          </a:prstGeom>
        </p:spPr>
        <p:txBody>
          <a:bodyPr lIns="0" tIns="0" rIns="0" bIns="0" rtlCol="0" anchor="t">
            <a:spAutoFit/>
          </a:bodyPr>
          <a:lstStyle/>
          <a:p>
            <a:pPr>
              <a:lnSpc>
                <a:spcPts val="2111"/>
              </a:lnSpc>
            </a:pPr>
            <a:r>
              <a:rPr lang="en-US" sz="1759" spc="1">
                <a:solidFill>
                  <a:srgbClr val="000000"/>
                </a:solidFill>
                <a:latin typeface="Poppins"/>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739768" y="-842806"/>
            <a:ext cx="5133243" cy="7995014"/>
            <a:chOff x="0" y="0"/>
            <a:chExt cx="3255807" cy="5070912"/>
          </a:xfrm>
        </p:grpSpPr>
        <p:sp>
          <p:nvSpPr>
            <p:cNvPr id="3" name="Freeform 3"/>
            <p:cNvSpPr/>
            <p:nvPr/>
          </p:nvSpPr>
          <p:spPr>
            <a:xfrm>
              <a:off x="0" y="0"/>
              <a:ext cx="3255807" cy="5070912"/>
            </a:xfrm>
            <a:custGeom>
              <a:avLst/>
              <a:gdLst/>
              <a:ahLst/>
              <a:cxnLst/>
              <a:rect l="l" t="t" r="r" b="b"/>
              <a:pathLst>
                <a:path w="3255807" h="5070912">
                  <a:moveTo>
                    <a:pt x="0" y="0"/>
                  </a:moveTo>
                  <a:lnTo>
                    <a:pt x="3255807" y="0"/>
                  </a:lnTo>
                  <a:lnTo>
                    <a:pt x="3255807" y="5070912"/>
                  </a:lnTo>
                  <a:lnTo>
                    <a:pt x="0" y="5070912"/>
                  </a:lnTo>
                  <a:close/>
                </a:path>
              </a:pathLst>
            </a:custGeom>
            <a:solidFill>
              <a:srgbClr val="318450"/>
            </a:solidFill>
          </p:spPr>
        </p:sp>
      </p:grpSp>
      <p:sp>
        <p:nvSpPr>
          <p:cNvPr id="4" name="Freeform 4"/>
          <p:cNvSpPr/>
          <p:nvPr/>
        </p:nvSpPr>
        <p:spPr>
          <a:xfrm rot="-5506880" flipH="1">
            <a:off x="7732469" y="5146968"/>
            <a:ext cx="2255638" cy="2873425"/>
          </a:xfrm>
          <a:custGeom>
            <a:avLst/>
            <a:gdLst/>
            <a:ahLst/>
            <a:cxnLst/>
            <a:rect l="l" t="t" r="r" b="b"/>
            <a:pathLst>
              <a:path w="2255638" h="2873425">
                <a:moveTo>
                  <a:pt x="2255638" y="0"/>
                </a:moveTo>
                <a:lnTo>
                  <a:pt x="0" y="0"/>
                </a:lnTo>
                <a:lnTo>
                  <a:pt x="0" y="2873424"/>
                </a:lnTo>
                <a:lnTo>
                  <a:pt x="2255638" y="2873424"/>
                </a:lnTo>
                <a:lnTo>
                  <a:pt x="2255638" y="0"/>
                </a:lnTo>
                <a:close/>
              </a:path>
            </a:pathLst>
          </a:custGeom>
          <a:blipFill>
            <a:blip r:embed="rId2"/>
            <a:stretch>
              <a:fillRect/>
            </a:stretch>
          </a:blipFill>
        </p:spPr>
      </p:sp>
      <p:sp>
        <p:nvSpPr>
          <p:cNvPr id="5" name="Freeform 5"/>
          <p:cNvSpPr/>
          <p:nvPr/>
        </p:nvSpPr>
        <p:spPr>
          <a:xfrm rot="1829277" flipH="1" flipV="1">
            <a:off x="3837770" y="-652358"/>
            <a:ext cx="2255638" cy="2873425"/>
          </a:xfrm>
          <a:custGeom>
            <a:avLst/>
            <a:gdLst/>
            <a:ahLst/>
            <a:cxnLst/>
            <a:rect l="l" t="t" r="r" b="b"/>
            <a:pathLst>
              <a:path w="2255638" h="2873425">
                <a:moveTo>
                  <a:pt x="2255638" y="2873424"/>
                </a:moveTo>
                <a:lnTo>
                  <a:pt x="0" y="2873424"/>
                </a:lnTo>
                <a:lnTo>
                  <a:pt x="0" y="0"/>
                </a:lnTo>
                <a:lnTo>
                  <a:pt x="2255638" y="0"/>
                </a:lnTo>
                <a:lnTo>
                  <a:pt x="2255638" y="2873424"/>
                </a:lnTo>
                <a:close/>
              </a:path>
            </a:pathLst>
          </a:custGeom>
          <a:blipFill>
            <a:blip r:embed="rId2"/>
            <a:stretch>
              <a:fillRect/>
            </a:stretch>
          </a:blipFill>
        </p:spPr>
      </p:sp>
      <p:sp>
        <p:nvSpPr>
          <p:cNvPr id="6" name="Freeform 6"/>
          <p:cNvSpPr/>
          <p:nvPr/>
        </p:nvSpPr>
        <p:spPr>
          <a:xfrm rot="-5302909" flipH="1" flipV="1">
            <a:off x="-965959" y="4441793"/>
            <a:ext cx="2255638" cy="2873425"/>
          </a:xfrm>
          <a:custGeom>
            <a:avLst/>
            <a:gdLst/>
            <a:ahLst/>
            <a:cxnLst/>
            <a:rect l="l" t="t" r="r" b="b"/>
            <a:pathLst>
              <a:path w="2255638" h="2873425">
                <a:moveTo>
                  <a:pt x="2255638" y="2873424"/>
                </a:moveTo>
                <a:lnTo>
                  <a:pt x="0" y="2873424"/>
                </a:lnTo>
                <a:lnTo>
                  <a:pt x="0" y="0"/>
                </a:lnTo>
                <a:lnTo>
                  <a:pt x="2255638" y="0"/>
                </a:lnTo>
                <a:lnTo>
                  <a:pt x="2255638" y="2873424"/>
                </a:lnTo>
                <a:close/>
              </a:path>
            </a:pathLst>
          </a:custGeom>
          <a:blipFill>
            <a:blip r:embed="rId2"/>
            <a:stretch>
              <a:fillRect/>
            </a:stretch>
          </a:blipFill>
        </p:spPr>
      </p:sp>
      <p:sp>
        <p:nvSpPr>
          <p:cNvPr id="7" name="Freeform 7"/>
          <p:cNvSpPr/>
          <p:nvPr/>
        </p:nvSpPr>
        <p:spPr>
          <a:xfrm rot="6408821">
            <a:off x="-460259" y="-239928"/>
            <a:ext cx="2017797" cy="2308657"/>
          </a:xfrm>
          <a:custGeom>
            <a:avLst/>
            <a:gdLst/>
            <a:ahLst/>
            <a:cxnLst/>
            <a:rect l="l" t="t" r="r" b="b"/>
            <a:pathLst>
              <a:path w="2017797" h="2308657">
                <a:moveTo>
                  <a:pt x="0" y="0"/>
                </a:moveTo>
                <a:lnTo>
                  <a:pt x="2017798" y="0"/>
                </a:lnTo>
                <a:lnTo>
                  <a:pt x="2017798" y="2308656"/>
                </a:lnTo>
                <a:lnTo>
                  <a:pt x="0" y="2308656"/>
                </a:lnTo>
                <a:lnTo>
                  <a:pt x="0" y="0"/>
                </a:lnTo>
                <a:close/>
              </a:path>
            </a:pathLst>
          </a:custGeom>
          <a:blipFill>
            <a:blip r:embed="rId3"/>
            <a:stretch>
              <a:fillRect l="-5705" r="-5705"/>
            </a:stretch>
          </a:blipFill>
        </p:spPr>
      </p:sp>
      <p:sp>
        <p:nvSpPr>
          <p:cNvPr id="8" name="Freeform 8"/>
          <p:cNvSpPr/>
          <p:nvPr/>
        </p:nvSpPr>
        <p:spPr>
          <a:xfrm rot="-203676">
            <a:off x="7851390" y="-661335"/>
            <a:ext cx="2017797" cy="2072192"/>
          </a:xfrm>
          <a:custGeom>
            <a:avLst/>
            <a:gdLst/>
            <a:ahLst/>
            <a:cxnLst/>
            <a:rect l="l" t="t" r="r" b="b"/>
            <a:pathLst>
              <a:path w="2017797" h="2072192">
                <a:moveTo>
                  <a:pt x="0" y="0"/>
                </a:moveTo>
                <a:lnTo>
                  <a:pt x="2017797" y="0"/>
                </a:lnTo>
                <a:lnTo>
                  <a:pt x="2017797" y="2072192"/>
                </a:lnTo>
                <a:lnTo>
                  <a:pt x="0" y="2072192"/>
                </a:lnTo>
                <a:lnTo>
                  <a:pt x="0" y="0"/>
                </a:lnTo>
                <a:close/>
              </a:path>
            </a:pathLst>
          </a:custGeom>
          <a:blipFill>
            <a:blip r:embed="rId3"/>
            <a:stretch>
              <a:fillRect/>
            </a:stretch>
          </a:blipFill>
        </p:spPr>
      </p:sp>
      <p:sp>
        <p:nvSpPr>
          <p:cNvPr id="9" name="Freeform 9"/>
          <p:cNvSpPr/>
          <p:nvPr/>
        </p:nvSpPr>
        <p:spPr>
          <a:xfrm>
            <a:off x="5260250" y="2209392"/>
            <a:ext cx="1266436" cy="1298729"/>
          </a:xfrm>
          <a:custGeom>
            <a:avLst/>
            <a:gdLst/>
            <a:ahLst/>
            <a:cxnLst/>
            <a:rect l="l" t="t" r="r" b="b"/>
            <a:pathLst>
              <a:path w="1266436" h="1298729">
                <a:moveTo>
                  <a:pt x="0" y="0"/>
                </a:moveTo>
                <a:lnTo>
                  <a:pt x="1266436" y="0"/>
                </a:lnTo>
                <a:lnTo>
                  <a:pt x="1266436" y="1298728"/>
                </a:lnTo>
                <a:lnTo>
                  <a:pt x="0" y="12987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5317859" y="3840888"/>
            <a:ext cx="1208827" cy="1363980"/>
          </a:xfrm>
          <a:custGeom>
            <a:avLst/>
            <a:gdLst/>
            <a:ahLst/>
            <a:cxnLst/>
            <a:rect l="l" t="t" r="r" b="b"/>
            <a:pathLst>
              <a:path w="1208827" h="1363980">
                <a:moveTo>
                  <a:pt x="0" y="0"/>
                </a:moveTo>
                <a:lnTo>
                  <a:pt x="1208827" y="0"/>
                </a:lnTo>
                <a:lnTo>
                  <a:pt x="1208827" y="1363980"/>
                </a:lnTo>
                <a:lnTo>
                  <a:pt x="0" y="13639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5317859" y="5521206"/>
            <a:ext cx="1208827" cy="983683"/>
          </a:xfrm>
          <a:custGeom>
            <a:avLst/>
            <a:gdLst/>
            <a:ahLst/>
            <a:cxnLst/>
            <a:rect l="l" t="t" r="r" b="b"/>
            <a:pathLst>
              <a:path w="1208827" h="983683">
                <a:moveTo>
                  <a:pt x="0" y="0"/>
                </a:moveTo>
                <a:lnTo>
                  <a:pt x="1208827" y="0"/>
                </a:lnTo>
                <a:lnTo>
                  <a:pt x="1208827" y="983683"/>
                </a:lnTo>
                <a:lnTo>
                  <a:pt x="0" y="983683"/>
                </a:lnTo>
                <a:lnTo>
                  <a:pt x="0" y="0"/>
                </a:lnTo>
                <a:close/>
              </a:path>
            </a:pathLst>
          </a:custGeom>
          <a:blipFill>
            <a:blip r:embed="rId8"/>
            <a:stretch>
              <a:fillRect/>
            </a:stretch>
          </a:blipFill>
        </p:spPr>
      </p:sp>
      <p:sp>
        <p:nvSpPr>
          <p:cNvPr id="12" name="TextBox 12"/>
          <p:cNvSpPr txBox="1"/>
          <p:nvPr/>
        </p:nvSpPr>
        <p:spPr>
          <a:xfrm>
            <a:off x="6059983" y="764997"/>
            <a:ext cx="3588113" cy="986638"/>
          </a:xfrm>
          <a:prstGeom prst="rect">
            <a:avLst/>
          </a:prstGeom>
        </p:spPr>
        <p:txBody>
          <a:bodyPr lIns="0" tIns="0" rIns="0" bIns="0" rtlCol="0" anchor="t">
            <a:spAutoFit/>
          </a:bodyPr>
          <a:lstStyle/>
          <a:p>
            <a:pPr>
              <a:lnSpc>
                <a:spcPts val="3715"/>
              </a:lnSpc>
            </a:pPr>
            <a:r>
              <a:rPr lang="en-US" sz="4320" dirty="0">
                <a:solidFill>
                  <a:srgbClr val="000000"/>
                </a:solidFill>
                <a:latin typeface="Code Pro Bold"/>
              </a:rPr>
              <a:t>Today’s topic</a:t>
            </a:r>
          </a:p>
        </p:txBody>
      </p:sp>
      <p:sp>
        <p:nvSpPr>
          <p:cNvPr id="13" name="TextBox 13"/>
          <p:cNvSpPr txBox="1"/>
          <p:nvPr/>
        </p:nvSpPr>
        <p:spPr>
          <a:xfrm>
            <a:off x="126486" y="2371556"/>
            <a:ext cx="4117591" cy="1286044"/>
          </a:xfrm>
          <a:prstGeom prst="rect">
            <a:avLst/>
          </a:prstGeom>
        </p:spPr>
        <p:txBody>
          <a:bodyPr lIns="0" tIns="0" rIns="0" bIns="0" rtlCol="0" anchor="t">
            <a:spAutoFit/>
          </a:bodyPr>
          <a:lstStyle/>
          <a:p>
            <a:pPr algn="just">
              <a:lnSpc>
                <a:spcPts val="2090"/>
              </a:lnSpc>
            </a:pPr>
            <a:r>
              <a:rPr lang="en-US" sz="1493" spc="1">
                <a:solidFill>
                  <a:srgbClr val="FFFFFF"/>
                </a:solidFill>
                <a:latin typeface="Poppins"/>
              </a:rPr>
              <a:t>Creative writing is a type of writing in which ideas and thoughts are expressed in an innovative way. It includes fiction, poetry, playwriting, and nonfiction, among other genres and styles. </a:t>
            </a:r>
          </a:p>
        </p:txBody>
      </p:sp>
      <p:sp>
        <p:nvSpPr>
          <p:cNvPr id="14" name="TextBox 14"/>
          <p:cNvSpPr txBox="1"/>
          <p:nvPr/>
        </p:nvSpPr>
        <p:spPr>
          <a:xfrm>
            <a:off x="6185148" y="2010043"/>
            <a:ext cx="2730252" cy="1264000"/>
          </a:xfrm>
          <a:prstGeom prst="rect">
            <a:avLst/>
          </a:prstGeom>
        </p:spPr>
        <p:txBody>
          <a:bodyPr lIns="0" tIns="0" rIns="0" bIns="0" rtlCol="0" anchor="t">
            <a:spAutoFit/>
          </a:bodyPr>
          <a:lstStyle/>
          <a:p>
            <a:pPr algn="ctr">
              <a:lnSpc>
                <a:spcPts val="3010"/>
              </a:lnSpc>
            </a:pPr>
            <a:r>
              <a:rPr lang="en-US" sz="2150" dirty="0">
                <a:solidFill>
                  <a:srgbClr val="000000"/>
                </a:solidFill>
                <a:latin typeface="Abril Fatface"/>
              </a:rPr>
              <a:t>Summarizing texts/articles</a:t>
            </a:r>
          </a:p>
          <a:p>
            <a:pPr algn="ctr">
              <a:lnSpc>
                <a:spcPts val="4409"/>
              </a:lnSpc>
            </a:pPr>
            <a:endParaRPr lang="en-US" sz="2150" dirty="0">
              <a:solidFill>
                <a:srgbClr val="000000"/>
              </a:solidFill>
              <a:latin typeface="Abril Fatface"/>
            </a:endParaRPr>
          </a:p>
        </p:txBody>
      </p:sp>
      <p:sp>
        <p:nvSpPr>
          <p:cNvPr id="15" name="TextBox 15"/>
          <p:cNvSpPr txBox="1"/>
          <p:nvPr/>
        </p:nvSpPr>
        <p:spPr>
          <a:xfrm>
            <a:off x="6664426" y="3532451"/>
            <a:ext cx="2539752" cy="1225400"/>
          </a:xfrm>
          <a:prstGeom prst="rect">
            <a:avLst/>
          </a:prstGeom>
        </p:spPr>
        <p:txBody>
          <a:bodyPr wrap="square" lIns="0" tIns="0" rIns="0" bIns="0" rtlCol="0" anchor="t">
            <a:spAutoFit/>
          </a:bodyPr>
          <a:lstStyle/>
          <a:p>
            <a:pPr>
              <a:lnSpc>
                <a:spcPts val="2870"/>
              </a:lnSpc>
            </a:pPr>
            <a:r>
              <a:rPr lang="en-US" sz="2050" dirty="0">
                <a:solidFill>
                  <a:srgbClr val="000000"/>
                </a:solidFill>
                <a:latin typeface="Abril Fatface"/>
              </a:rPr>
              <a:t>Analyzing texts/articles</a:t>
            </a:r>
          </a:p>
          <a:p>
            <a:pPr algn="ctr">
              <a:lnSpc>
                <a:spcPts val="4270"/>
              </a:lnSpc>
            </a:pPr>
            <a:endParaRPr lang="en-US" sz="2050" dirty="0">
              <a:solidFill>
                <a:srgbClr val="000000"/>
              </a:solidFill>
              <a:latin typeface="Abril Fatface"/>
            </a:endParaRPr>
          </a:p>
        </p:txBody>
      </p:sp>
      <p:sp>
        <p:nvSpPr>
          <p:cNvPr id="16" name="TextBox 16"/>
          <p:cNvSpPr txBox="1"/>
          <p:nvPr/>
        </p:nvSpPr>
        <p:spPr>
          <a:xfrm>
            <a:off x="6676341" y="2825216"/>
            <a:ext cx="2605608" cy="532722"/>
          </a:xfrm>
          <a:prstGeom prst="rect">
            <a:avLst/>
          </a:prstGeom>
        </p:spPr>
        <p:txBody>
          <a:bodyPr lIns="0" tIns="0" rIns="0" bIns="0" rtlCol="0" anchor="t">
            <a:spAutoFit/>
          </a:bodyPr>
          <a:lstStyle/>
          <a:p>
            <a:pPr>
              <a:lnSpc>
                <a:spcPts val="2137"/>
              </a:lnSpc>
              <a:spcBef>
                <a:spcPct val="0"/>
              </a:spcBef>
            </a:pPr>
            <a:r>
              <a:rPr lang="en-US" sz="1526" dirty="0">
                <a:solidFill>
                  <a:srgbClr val="000000"/>
                </a:solidFill>
                <a:latin typeface="Code Pro"/>
              </a:rPr>
              <a:t>Summarizing opinions from news articles</a:t>
            </a:r>
          </a:p>
        </p:txBody>
      </p:sp>
      <p:sp>
        <p:nvSpPr>
          <p:cNvPr id="17" name="TextBox 17"/>
          <p:cNvSpPr txBox="1"/>
          <p:nvPr/>
        </p:nvSpPr>
        <p:spPr>
          <a:xfrm>
            <a:off x="6664426" y="4380039"/>
            <a:ext cx="2539752" cy="520207"/>
          </a:xfrm>
          <a:prstGeom prst="rect">
            <a:avLst/>
          </a:prstGeom>
        </p:spPr>
        <p:txBody>
          <a:bodyPr lIns="0" tIns="0" rIns="0" bIns="0" rtlCol="0" anchor="t">
            <a:spAutoFit/>
          </a:bodyPr>
          <a:lstStyle/>
          <a:p>
            <a:pPr>
              <a:lnSpc>
                <a:spcPts val="2137"/>
              </a:lnSpc>
              <a:spcBef>
                <a:spcPct val="0"/>
              </a:spcBef>
            </a:pPr>
            <a:r>
              <a:rPr lang="en-US" sz="1526" dirty="0">
                <a:solidFill>
                  <a:srgbClr val="000000"/>
                </a:solidFill>
                <a:latin typeface="Code Pro"/>
              </a:rPr>
              <a:t>Analyzing article opinions</a:t>
            </a:r>
          </a:p>
        </p:txBody>
      </p:sp>
      <p:sp>
        <p:nvSpPr>
          <p:cNvPr id="18" name="TextBox 18"/>
          <p:cNvSpPr txBox="1"/>
          <p:nvPr/>
        </p:nvSpPr>
        <p:spPr>
          <a:xfrm>
            <a:off x="6666398" y="5383170"/>
            <a:ext cx="2073632" cy="629878"/>
          </a:xfrm>
          <a:prstGeom prst="rect">
            <a:avLst/>
          </a:prstGeom>
        </p:spPr>
        <p:txBody>
          <a:bodyPr lIns="0" tIns="0" rIns="0" bIns="0" rtlCol="0" anchor="t">
            <a:spAutoFit/>
          </a:bodyPr>
          <a:lstStyle/>
          <a:p>
            <a:pPr algn="just">
              <a:lnSpc>
                <a:spcPts val="2557"/>
              </a:lnSpc>
              <a:spcBef>
                <a:spcPct val="0"/>
              </a:spcBef>
            </a:pPr>
            <a:r>
              <a:rPr lang="en-US" sz="1826" dirty="0">
                <a:solidFill>
                  <a:srgbClr val="000000"/>
                </a:solidFill>
                <a:latin typeface="Abril Fatface"/>
              </a:rPr>
              <a:t>Writing for News Media/Opinion</a:t>
            </a:r>
          </a:p>
        </p:txBody>
      </p:sp>
      <p:sp>
        <p:nvSpPr>
          <p:cNvPr id="19" name="TextBox 19"/>
          <p:cNvSpPr txBox="1"/>
          <p:nvPr/>
        </p:nvSpPr>
        <p:spPr>
          <a:xfrm>
            <a:off x="1389638" y="1775285"/>
            <a:ext cx="1875141" cy="438786"/>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Trocchi"/>
              </a:rPr>
              <a:t>Highlight</a:t>
            </a:r>
          </a:p>
        </p:txBody>
      </p:sp>
      <p:sp>
        <p:nvSpPr>
          <p:cNvPr id="20" name="TextBox 20"/>
          <p:cNvSpPr txBox="1"/>
          <p:nvPr/>
        </p:nvSpPr>
        <p:spPr>
          <a:xfrm>
            <a:off x="161860" y="3841885"/>
            <a:ext cx="4046842" cy="1066122"/>
          </a:xfrm>
          <a:prstGeom prst="rect">
            <a:avLst/>
          </a:prstGeom>
        </p:spPr>
        <p:txBody>
          <a:bodyPr lIns="0" tIns="0" rIns="0" bIns="0" rtlCol="0" anchor="t">
            <a:spAutoFit/>
          </a:bodyPr>
          <a:lstStyle/>
          <a:p>
            <a:pPr algn="just">
              <a:lnSpc>
                <a:spcPts val="2137"/>
              </a:lnSpc>
            </a:pPr>
            <a:r>
              <a:rPr lang="en-US" sz="1526">
                <a:solidFill>
                  <a:srgbClr val="FFFFFF"/>
                </a:solidFill>
                <a:latin typeface="Poppins"/>
              </a:rPr>
              <a:t>It is an art form that goes beyond ordinary writing, letting people to express themselves via the power of words.</a:t>
            </a:r>
          </a:p>
          <a:p>
            <a:pPr algn="just">
              <a:lnSpc>
                <a:spcPts val="2137"/>
              </a:lnSpc>
              <a:spcBef>
                <a:spcPct val="0"/>
              </a:spcBef>
            </a:pPr>
            <a:endParaRPr lang="en-US" sz="1526">
              <a:solidFill>
                <a:srgbClr val="FFFFFF"/>
              </a:solidFill>
              <a:latin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4876800" y="-587622"/>
            <a:ext cx="5041656" cy="8124096"/>
            <a:chOff x="0" y="0"/>
            <a:chExt cx="3197717" cy="5152783"/>
          </a:xfrm>
        </p:grpSpPr>
        <p:sp>
          <p:nvSpPr>
            <p:cNvPr id="3" name="Freeform 3"/>
            <p:cNvSpPr/>
            <p:nvPr/>
          </p:nvSpPr>
          <p:spPr>
            <a:xfrm>
              <a:off x="0" y="0"/>
              <a:ext cx="3197717" cy="5152783"/>
            </a:xfrm>
            <a:custGeom>
              <a:avLst/>
              <a:gdLst/>
              <a:ahLst/>
              <a:cxnLst/>
              <a:rect l="l" t="t" r="r" b="b"/>
              <a:pathLst>
                <a:path w="3197717" h="5152783">
                  <a:moveTo>
                    <a:pt x="0" y="0"/>
                  </a:moveTo>
                  <a:lnTo>
                    <a:pt x="3197717" y="0"/>
                  </a:lnTo>
                  <a:lnTo>
                    <a:pt x="3197717" y="5152783"/>
                  </a:lnTo>
                  <a:lnTo>
                    <a:pt x="0" y="5152783"/>
                  </a:lnTo>
                  <a:close/>
                </a:path>
              </a:pathLst>
            </a:custGeom>
            <a:solidFill>
              <a:srgbClr val="318450"/>
            </a:solidFill>
          </p:spPr>
        </p:sp>
      </p:grpSp>
      <p:sp>
        <p:nvSpPr>
          <p:cNvPr id="4" name="TextBox 4"/>
          <p:cNvSpPr txBox="1"/>
          <p:nvPr/>
        </p:nvSpPr>
        <p:spPr>
          <a:xfrm>
            <a:off x="510203" y="495806"/>
            <a:ext cx="4228485" cy="1025935"/>
          </a:xfrm>
          <a:prstGeom prst="rect">
            <a:avLst/>
          </a:prstGeom>
        </p:spPr>
        <p:txBody>
          <a:bodyPr lIns="0" tIns="0" rIns="0" bIns="0" rtlCol="0" anchor="t">
            <a:spAutoFit/>
          </a:bodyPr>
          <a:lstStyle/>
          <a:p>
            <a:pPr>
              <a:lnSpc>
                <a:spcPts val="3852"/>
              </a:lnSpc>
            </a:pPr>
            <a:r>
              <a:rPr lang="en-US" sz="4480">
                <a:solidFill>
                  <a:srgbClr val="000000"/>
                </a:solidFill>
                <a:latin typeface="Code Pro Bold"/>
              </a:rPr>
              <a:t>What is Summarizing? </a:t>
            </a:r>
          </a:p>
        </p:txBody>
      </p:sp>
      <p:sp>
        <p:nvSpPr>
          <p:cNvPr id="5" name="Freeform 5"/>
          <p:cNvSpPr/>
          <p:nvPr/>
        </p:nvSpPr>
        <p:spPr>
          <a:xfrm rot="-5302909" flipH="1" flipV="1">
            <a:off x="-1127819" y="5878488"/>
            <a:ext cx="2255638" cy="2873425"/>
          </a:xfrm>
          <a:custGeom>
            <a:avLst/>
            <a:gdLst/>
            <a:ahLst/>
            <a:cxnLst/>
            <a:rect l="l" t="t" r="r" b="b"/>
            <a:pathLst>
              <a:path w="2255638" h="2873425">
                <a:moveTo>
                  <a:pt x="2255638" y="2873424"/>
                </a:moveTo>
                <a:lnTo>
                  <a:pt x="0" y="2873424"/>
                </a:lnTo>
                <a:lnTo>
                  <a:pt x="0" y="0"/>
                </a:lnTo>
                <a:lnTo>
                  <a:pt x="2255638" y="0"/>
                </a:lnTo>
                <a:lnTo>
                  <a:pt x="2255638" y="2873424"/>
                </a:lnTo>
                <a:close/>
              </a:path>
            </a:pathLst>
          </a:custGeom>
          <a:blipFill>
            <a:blip r:embed="rId2"/>
            <a:stretch>
              <a:fillRect/>
            </a:stretch>
          </a:blipFill>
        </p:spPr>
      </p:sp>
      <p:sp>
        <p:nvSpPr>
          <p:cNvPr id="6" name="TextBox 6"/>
          <p:cNvSpPr txBox="1"/>
          <p:nvPr/>
        </p:nvSpPr>
        <p:spPr>
          <a:xfrm>
            <a:off x="510203" y="1578646"/>
            <a:ext cx="3952260" cy="5425863"/>
          </a:xfrm>
          <a:prstGeom prst="rect">
            <a:avLst/>
          </a:prstGeom>
        </p:spPr>
        <p:txBody>
          <a:bodyPr lIns="0" tIns="0" rIns="0" bIns="0" rtlCol="0" anchor="t">
            <a:spAutoFit/>
          </a:bodyPr>
          <a:lstStyle/>
          <a:p>
            <a:pPr algn="just">
              <a:lnSpc>
                <a:spcPts val="2286"/>
              </a:lnSpc>
            </a:pPr>
            <a:r>
              <a:rPr lang="en-US" sz="1633" spc="1">
                <a:solidFill>
                  <a:srgbClr val="000000"/>
                </a:solidFill>
                <a:latin typeface="Poppins"/>
              </a:rPr>
              <a:t>Summarizing is defined as the process of extracting material from a lengthier chapter, theory, or write-up and condensing it into a smaller version that includes all of the original version's facts and important ideas. Summarization is the process of mechanically compressing and rewriting a huge piece of material in order to provide a short, concise summary.</a:t>
            </a:r>
          </a:p>
          <a:p>
            <a:pPr algn="just">
              <a:lnSpc>
                <a:spcPts val="2286"/>
              </a:lnSpc>
            </a:pPr>
            <a:endParaRPr lang="en-US" sz="1633" spc="1">
              <a:solidFill>
                <a:srgbClr val="000000"/>
              </a:solidFill>
              <a:latin typeface="Poppins"/>
            </a:endParaRPr>
          </a:p>
          <a:p>
            <a:pPr algn="just">
              <a:lnSpc>
                <a:spcPts val="2286"/>
              </a:lnSpc>
            </a:pPr>
            <a:endParaRPr lang="en-US" sz="1633" spc="1">
              <a:solidFill>
                <a:srgbClr val="000000"/>
              </a:solidFill>
              <a:latin typeface="Poppins"/>
            </a:endParaRPr>
          </a:p>
          <a:p>
            <a:pPr algn="just">
              <a:lnSpc>
                <a:spcPts val="2286"/>
              </a:lnSpc>
            </a:pPr>
            <a:r>
              <a:rPr lang="en-US" sz="1633" spc="1">
                <a:solidFill>
                  <a:srgbClr val="000000"/>
                </a:solidFill>
                <a:latin typeface="Poppins"/>
              </a:rPr>
              <a:t>Summarizing can be accomplished by writing a three to four phrase description that contains all of the important aspects of a story, news item, poem, etc.</a:t>
            </a:r>
          </a:p>
          <a:p>
            <a:pPr algn="just">
              <a:lnSpc>
                <a:spcPts val="2286"/>
              </a:lnSpc>
            </a:pPr>
            <a:endParaRPr lang="en-US" sz="1633" spc="1">
              <a:solidFill>
                <a:srgbClr val="000000"/>
              </a:solidFill>
              <a:latin typeface="Poppins"/>
            </a:endParaRPr>
          </a:p>
        </p:txBody>
      </p:sp>
      <p:sp>
        <p:nvSpPr>
          <p:cNvPr id="7" name="TextBox 7"/>
          <p:cNvSpPr txBox="1"/>
          <p:nvPr/>
        </p:nvSpPr>
        <p:spPr>
          <a:xfrm>
            <a:off x="5319182" y="3656358"/>
            <a:ext cx="1515169" cy="878205"/>
          </a:xfrm>
          <a:prstGeom prst="rect">
            <a:avLst/>
          </a:prstGeom>
        </p:spPr>
        <p:txBody>
          <a:bodyPr lIns="0" tIns="0" rIns="0" bIns="0" rtlCol="0" anchor="t">
            <a:spAutoFit/>
          </a:bodyPr>
          <a:lstStyle/>
          <a:p>
            <a:pPr>
              <a:lnSpc>
                <a:spcPts val="2303"/>
              </a:lnSpc>
            </a:pPr>
            <a:r>
              <a:rPr lang="en-US" sz="1919" spc="1">
                <a:solidFill>
                  <a:srgbClr val="FFFFFF"/>
                </a:solidFill>
                <a:latin typeface="Code Pro Bold"/>
              </a:rPr>
              <a:t>Why do we summarize writing?</a:t>
            </a:r>
          </a:p>
        </p:txBody>
      </p:sp>
      <p:sp>
        <p:nvSpPr>
          <p:cNvPr id="8" name="TextBox 8"/>
          <p:cNvSpPr txBox="1"/>
          <p:nvPr/>
        </p:nvSpPr>
        <p:spPr>
          <a:xfrm>
            <a:off x="5319182" y="1379883"/>
            <a:ext cx="3969247" cy="2114550"/>
          </a:xfrm>
          <a:prstGeom prst="rect">
            <a:avLst/>
          </a:prstGeom>
        </p:spPr>
        <p:txBody>
          <a:bodyPr lIns="0" tIns="0" rIns="0" bIns="0" rtlCol="0" anchor="t">
            <a:spAutoFit/>
          </a:bodyPr>
          <a:lstStyle/>
          <a:p>
            <a:pPr algn="just">
              <a:lnSpc>
                <a:spcPts val="1694"/>
              </a:lnSpc>
            </a:pPr>
            <a:r>
              <a:rPr lang="en-US" sz="1412" spc="1">
                <a:solidFill>
                  <a:srgbClr val="FFFFFF"/>
                </a:solidFill>
                <a:latin typeface="Poppins"/>
              </a:rPr>
              <a:t>There are many situations in which you might have to summarize an article or other source:</a:t>
            </a:r>
          </a:p>
          <a:p>
            <a:pPr marL="304893" lvl="1" indent="-152447" algn="just">
              <a:lnSpc>
                <a:spcPts val="1694"/>
              </a:lnSpc>
              <a:buFont typeface="Arial"/>
              <a:buChar char="•"/>
            </a:pPr>
            <a:r>
              <a:rPr lang="en-US" sz="1412" spc="1">
                <a:solidFill>
                  <a:srgbClr val="FFFFFF"/>
                </a:solidFill>
                <a:latin typeface="Poppins"/>
              </a:rPr>
              <a:t>As a stand-alone assignment to show you’ve understood the material</a:t>
            </a:r>
          </a:p>
          <a:p>
            <a:pPr marL="304893" lvl="1" indent="-152447" algn="just">
              <a:lnSpc>
                <a:spcPts val="1694"/>
              </a:lnSpc>
              <a:buFont typeface="Arial"/>
              <a:buChar char="•"/>
            </a:pPr>
            <a:r>
              <a:rPr lang="en-US" sz="1412" spc="1">
                <a:solidFill>
                  <a:srgbClr val="FFFFFF"/>
                </a:solidFill>
                <a:latin typeface="Poppins"/>
              </a:rPr>
              <a:t>To keep notes that will help you remember what you’ve read</a:t>
            </a:r>
          </a:p>
          <a:p>
            <a:pPr marL="304893" lvl="1" indent="-152447" algn="just">
              <a:lnSpc>
                <a:spcPts val="1694"/>
              </a:lnSpc>
              <a:buFont typeface="Arial"/>
              <a:buChar char="•"/>
            </a:pPr>
            <a:r>
              <a:rPr lang="en-US" sz="1412" spc="1">
                <a:solidFill>
                  <a:srgbClr val="FFFFFF"/>
                </a:solidFill>
                <a:latin typeface="Poppins"/>
              </a:rPr>
              <a:t>To give an overview of other authors’ work </a:t>
            </a:r>
          </a:p>
          <a:p>
            <a:pPr algn="just">
              <a:lnSpc>
                <a:spcPts val="1694"/>
              </a:lnSpc>
            </a:pPr>
            <a:endParaRPr lang="en-US" sz="1412" spc="1">
              <a:solidFill>
                <a:srgbClr val="FFFFFF"/>
              </a:solidFill>
              <a:latin typeface="Poppins"/>
            </a:endParaRPr>
          </a:p>
        </p:txBody>
      </p:sp>
      <p:sp>
        <p:nvSpPr>
          <p:cNvPr id="9" name="TextBox 9"/>
          <p:cNvSpPr txBox="1"/>
          <p:nvPr/>
        </p:nvSpPr>
        <p:spPr>
          <a:xfrm>
            <a:off x="5319182" y="638251"/>
            <a:ext cx="2362375" cy="588645"/>
          </a:xfrm>
          <a:prstGeom prst="rect">
            <a:avLst/>
          </a:prstGeom>
        </p:spPr>
        <p:txBody>
          <a:bodyPr lIns="0" tIns="0" rIns="0" bIns="0" rtlCol="0" anchor="t">
            <a:spAutoFit/>
          </a:bodyPr>
          <a:lstStyle/>
          <a:p>
            <a:pPr>
              <a:lnSpc>
                <a:spcPts val="2303"/>
              </a:lnSpc>
            </a:pPr>
            <a:r>
              <a:rPr lang="en-US" sz="1919" spc="1">
                <a:solidFill>
                  <a:srgbClr val="FFFFFF"/>
                </a:solidFill>
                <a:latin typeface="Code Pro Bold"/>
              </a:rPr>
              <a:t>When to write a summary? </a:t>
            </a:r>
          </a:p>
        </p:txBody>
      </p:sp>
      <p:sp>
        <p:nvSpPr>
          <p:cNvPr id="10" name="TextBox 10"/>
          <p:cNvSpPr txBox="1"/>
          <p:nvPr/>
        </p:nvSpPr>
        <p:spPr>
          <a:xfrm>
            <a:off x="5319182" y="4901175"/>
            <a:ext cx="4143498" cy="392027"/>
          </a:xfrm>
          <a:prstGeom prst="rect">
            <a:avLst/>
          </a:prstGeom>
        </p:spPr>
        <p:txBody>
          <a:bodyPr lIns="0" tIns="0" rIns="0" bIns="0" rtlCol="0" anchor="t">
            <a:spAutoFit/>
          </a:bodyPr>
          <a:lstStyle/>
          <a:p>
            <a:pPr>
              <a:lnSpc>
                <a:spcPts val="1539"/>
              </a:lnSpc>
              <a:spcBef>
                <a:spcPct val="0"/>
              </a:spcBef>
            </a:pPr>
            <a:r>
              <a:rPr lang="en-US" sz="1480">
                <a:solidFill>
                  <a:srgbClr val="FFFFFF"/>
                </a:solidFill>
                <a:latin typeface="Code Pro"/>
              </a:rPr>
              <a:t>In order to be effective, they distill the text down to the most vital parts.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4876800" y="-587622"/>
            <a:ext cx="5041656" cy="8124096"/>
            <a:chOff x="0" y="0"/>
            <a:chExt cx="3197717" cy="5152783"/>
          </a:xfrm>
        </p:grpSpPr>
        <p:sp>
          <p:nvSpPr>
            <p:cNvPr id="3" name="Freeform 3"/>
            <p:cNvSpPr/>
            <p:nvPr/>
          </p:nvSpPr>
          <p:spPr>
            <a:xfrm>
              <a:off x="0" y="0"/>
              <a:ext cx="3197717" cy="5152783"/>
            </a:xfrm>
            <a:custGeom>
              <a:avLst/>
              <a:gdLst/>
              <a:ahLst/>
              <a:cxnLst/>
              <a:rect l="l" t="t" r="r" b="b"/>
              <a:pathLst>
                <a:path w="3197717" h="5152783">
                  <a:moveTo>
                    <a:pt x="0" y="0"/>
                  </a:moveTo>
                  <a:lnTo>
                    <a:pt x="3197717" y="0"/>
                  </a:lnTo>
                  <a:lnTo>
                    <a:pt x="3197717" y="5152783"/>
                  </a:lnTo>
                  <a:lnTo>
                    <a:pt x="0" y="5152783"/>
                  </a:lnTo>
                  <a:close/>
                </a:path>
              </a:pathLst>
            </a:custGeom>
            <a:solidFill>
              <a:srgbClr val="318450"/>
            </a:solidFill>
          </p:spPr>
        </p:sp>
      </p:grpSp>
      <p:sp>
        <p:nvSpPr>
          <p:cNvPr id="4" name="Freeform 4"/>
          <p:cNvSpPr/>
          <p:nvPr/>
        </p:nvSpPr>
        <p:spPr>
          <a:xfrm rot="-5302909" flipH="1" flipV="1">
            <a:off x="-1127819" y="5878488"/>
            <a:ext cx="2255638" cy="2873425"/>
          </a:xfrm>
          <a:custGeom>
            <a:avLst/>
            <a:gdLst/>
            <a:ahLst/>
            <a:cxnLst/>
            <a:rect l="l" t="t" r="r" b="b"/>
            <a:pathLst>
              <a:path w="2255638" h="2873425">
                <a:moveTo>
                  <a:pt x="2255638" y="2873424"/>
                </a:moveTo>
                <a:lnTo>
                  <a:pt x="0" y="2873424"/>
                </a:lnTo>
                <a:lnTo>
                  <a:pt x="0" y="0"/>
                </a:lnTo>
                <a:lnTo>
                  <a:pt x="2255638" y="0"/>
                </a:lnTo>
                <a:lnTo>
                  <a:pt x="2255638" y="2873424"/>
                </a:lnTo>
                <a:close/>
              </a:path>
            </a:pathLst>
          </a:custGeom>
          <a:blipFill>
            <a:blip r:embed="rId2"/>
            <a:stretch>
              <a:fillRect/>
            </a:stretch>
          </a:blipFill>
        </p:spPr>
      </p:sp>
      <p:sp>
        <p:nvSpPr>
          <p:cNvPr id="5" name="Freeform 5"/>
          <p:cNvSpPr/>
          <p:nvPr/>
        </p:nvSpPr>
        <p:spPr>
          <a:xfrm>
            <a:off x="2422722" y="731520"/>
            <a:ext cx="2454078" cy="1708652"/>
          </a:xfrm>
          <a:custGeom>
            <a:avLst/>
            <a:gdLst/>
            <a:ahLst/>
            <a:cxnLst/>
            <a:rect l="l" t="t" r="r" b="b"/>
            <a:pathLst>
              <a:path w="2454078" h="1708652">
                <a:moveTo>
                  <a:pt x="0" y="0"/>
                </a:moveTo>
                <a:lnTo>
                  <a:pt x="2454078" y="0"/>
                </a:lnTo>
                <a:lnTo>
                  <a:pt x="2454078" y="1708652"/>
                </a:lnTo>
                <a:lnTo>
                  <a:pt x="0" y="1708652"/>
                </a:lnTo>
                <a:lnTo>
                  <a:pt x="0" y="0"/>
                </a:lnTo>
                <a:close/>
              </a:path>
            </a:pathLst>
          </a:custGeom>
          <a:blipFill>
            <a:blip r:embed="rId3"/>
            <a:stretch>
              <a:fillRect/>
            </a:stretch>
          </a:blipFill>
        </p:spPr>
      </p:sp>
      <p:sp>
        <p:nvSpPr>
          <p:cNvPr id="6" name="TextBox 6"/>
          <p:cNvSpPr txBox="1"/>
          <p:nvPr/>
        </p:nvSpPr>
        <p:spPr>
          <a:xfrm>
            <a:off x="294750" y="193715"/>
            <a:ext cx="2346475" cy="1327584"/>
          </a:xfrm>
          <a:prstGeom prst="rect">
            <a:avLst/>
          </a:prstGeom>
        </p:spPr>
        <p:txBody>
          <a:bodyPr lIns="0" tIns="0" rIns="0" bIns="0" rtlCol="0" anchor="t">
            <a:spAutoFit/>
          </a:bodyPr>
          <a:lstStyle/>
          <a:p>
            <a:pPr>
              <a:lnSpc>
                <a:spcPts val="3568"/>
              </a:lnSpc>
            </a:pPr>
            <a:r>
              <a:rPr lang="en-US" sz="2973" spc="2">
                <a:solidFill>
                  <a:srgbClr val="000000"/>
                </a:solidFill>
                <a:latin typeface="Code Pro Bold"/>
              </a:rPr>
              <a:t>How to summarize the article?</a:t>
            </a:r>
          </a:p>
        </p:txBody>
      </p:sp>
      <p:sp>
        <p:nvSpPr>
          <p:cNvPr id="7" name="TextBox 7"/>
          <p:cNvSpPr txBox="1"/>
          <p:nvPr/>
        </p:nvSpPr>
        <p:spPr>
          <a:xfrm>
            <a:off x="5377242" y="1483200"/>
            <a:ext cx="4040772" cy="2854282"/>
          </a:xfrm>
          <a:prstGeom prst="rect">
            <a:avLst/>
          </a:prstGeom>
        </p:spPr>
        <p:txBody>
          <a:bodyPr lIns="0" tIns="0" rIns="0" bIns="0" rtlCol="0" anchor="t">
            <a:spAutoFit/>
          </a:bodyPr>
          <a:lstStyle/>
          <a:p>
            <a:pPr algn="just">
              <a:lnSpc>
                <a:spcPts val="2277"/>
              </a:lnSpc>
              <a:spcBef>
                <a:spcPct val="0"/>
              </a:spcBef>
            </a:pPr>
            <a:r>
              <a:rPr lang="en-US" sz="1626">
                <a:solidFill>
                  <a:srgbClr val="FFFFFF"/>
                </a:solidFill>
                <a:latin typeface="Poppins Bold"/>
              </a:rPr>
              <a:t>Five key steps that can help you to write a summary:</a:t>
            </a:r>
          </a:p>
          <a:p>
            <a:pPr algn="just">
              <a:lnSpc>
                <a:spcPts val="2277"/>
              </a:lnSpc>
              <a:spcBef>
                <a:spcPct val="0"/>
              </a:spcBef>
            </a:pPr>
            <a:endParaRPr lang="en-US" sz="1626">
              <a:solidFill>
                <a:srgbClr val="FFFFFF"/>
              </a:solidFill>
              <a:latin typeface="Poppins Bold"/>
            </a:endParaRPr>
          </a:p>
          <a:p>
            <a:pPr marL="351199" lvl="1" indent="-175600" algn="just">
              <a:lnSpc>
                <a:spcPts val="2277"/>
              </a:lnSpc>
              <a:buFont typeface="Arial"/>
              <a:buChar char="•"/>
            </a:pPr>
            <a:r>
              <a:rPr lang="en-US" sz="1626">
                <a:solidFill>
                  <a:srgbClr val="FFFFFF"/>
                </a:solidFill>
                <a:latin typeface="Poppins"/>
              </a:rPr>
              <a:t>Read the text</a:t>
            </a:r>
          </a:p>
          <a:p>
            <a:pPr marL="351199" lvl="1" indent="-175600" algn="just">
              <a:lnSpc>
                <a:spcPts val="2277"/>
              </a:lnSpc>
              <a:buFont typeface="Arial"/>
              <a:buChar char="•"/>
            </a:pPr>
            <a:r>
              <a:rPr lang="en-US" sz="1626">
                <a:solidFill>
                  <a:srgbClr val="FFFFFF"/>
                </a:solidFill>
                <a:latin typeface="Poppins"/>
              </a:rPr>
              <a:t>Break it down into sections</a:t>
            </a:r>
          </a:p>
          <a:p>
            <a:pPr marL="351199" lvl="1" indent="-175600" algn="just">
              <a:lnSpc>
                <a:spcPts val="2277"/>
              </a:lnSpc>
              <a:buFont typeface="Arial"/>
              <a:buChar char="•"/>
            </a:pPr>
            <a:r>
              <a:rPr lang="en-US" sz="1626">
                <a:solidFill>
                  <a:srgbClr val="FFFFFF"/>
                </a:solidFill>
                <a:latin typeface="Poppins"/>
              </a:rPr>
              <a:t>Identify the key points in each section</a:t>
            </a:r>
          </a:p>
          <a:p>
            <a:pPr marL="351199" lvl="1" indent="-175600" algn="just">
              <a:lnSpc>
                <a:spcPts val="2277"/>
              </a:lnSpc>
              <a:buFont typeface="Arial"/>
              <a:buChar char="•"/>
            </a:pPr>
            <a:r>
              <a:rPr lang="en-US" sz="1626">
                <a:solidFill>
                  <a:srgbClr val="FFFFFF"/>
                </a:solidFill>
                <a:latin typeface="Poppins"/>
              </a:rPr>
              <a:t>Write the summary</a:t>
            </a:r>
          </a:p>
          <a:p>
            <a:pPr marL="351199" lvl="1" indent="-175600" algn="just">
              <a:lnSpc>
                <a:spcPts val="2277"/>
              </a:lnSpc>
              <a:buFont typeface="Arial"/>
              <a:buChar char="•"/>
            </a:pPr>
            <a:r>
              <a:rPr lang="en-US" sz="1626">
                <a:solidFill>
                  <a:srgbClr val="FFFFFF"/>
                </a:solidFill>
                <a:latin typeface="Poppins"/>
              </a:rPr>
              <a:t>Check the summary against the article</a:t>
            </a:r>
          </a:p>
        </p:txBody>
      </p:sp>
      <p:sp>
        <p:nvSpPr>
          <p:cNvPr id="8" name="Freeform 8"/>
          <p:cNvSpPr/>
          <p:nvPr/>
        </p:nvSpPr>
        <p:spPr>
          <a:xfrm>
            <a:off x="6329377" y="153265"/>
            <a:ext cx="1552048" cy="704242"/>
          </a:xfrm>
          <a:custGeom>
            <a:avLst/>
            <a:gdLst/>
            <a:ahLst/>
            <a:cxnLst/>
            <a:rect l="l" t="t" r="r" b="b"/>
            <a:pathLst>
              <a:path w="1552048" h="704242">
                <a:moveTo>
                  <a:pt x="0" y="0"/>
                </a:moveTo>
                <a:lnTo>
                  <a:pt x="1552048" y="0"/>
                </a:lnTo>
                <a:lnTo>
                  <a:pt x="1552048" y="704242"/>
                </a:lnTo>
                <a:lnTo>
                  <a:pt x="0" y="7042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294750" y="2535617"/>
            <a:ext cx="3930964" cy="4125993"/>
          </a:xfrm>
          <a:prstGeom prst="rect">
            <a:avLst/>
          </a:prstGeom>
        </p:spPr>
        <p:txBody>
          <a:bodyPr lIns="0" tIns="0" rIns="0" bIns="0" rtlCol="0" anchor="t">
            <a:spAutoFit/>
          </a:bodyPr>
          <a:lstStyle/>
          <a:p>
            <a:pPr algn="just">
              <a:lnSpc>
                <a:spcPts val="2027"/>
              </a:lnSpc>
            </a:pPr>
            <a:r>
              <a:rPr lang="en-US" sz="1513">
                <a:solidFill>
                  <a:srgbClr val="000000"/>
                </a:solidFill>
                <a:latin typeface="Poppins Bold"/>
              </a:rPr>
              <a:t>Some steps:</a:t>
            </a:r>
          </a:p>
          <a:p>
            <a:pPr algn="just">
              <a:lnSpc>
                <a:spcPts val="2027"/>
              </a:lnSpc>
            </a:pPr>
            <a:endParaRPr lang="en-US" sz="1513">
              <a:solidFill>
                <a:srgbClr val="000000"/>
              </a:solidFill>
              <a:latin typeface="Poppins Bold"/>
            </a:endParaRPr>
          </a:p>
          <a:p>
            <a:pPr marL="326726" lvl="1" indent="-163363" algn="just">
              <a:lnSpc>
                <a:spcPts val="2027"/>
              </a:lnSpc>
              <a:buFont typeface="Arial"/>
              <a:buChar char="•"/>
            </a:pPr>
            <a:r>
              <a:rPr lang="en-US" sz="1513">
                <a:solidFill>
                  <a:srgbClr val="000000"/>
                </a:solidFill>
                <a:latin typeface="Poppins"/>
              </a:rPr>
              <a:t>Skim through the article to get a general sense of the content.</a:t>
            </a:r>
          </a:p>
          <a:p>
            <a:pPr marL="326726" lvl="1" indent="-163363" algn="just">
              <a:lnSpc>
                <a:spcPts val="2027"/>
              </a:lnSpc>
              <a:buFont typeface="Arial"/>
              <a:buChar char="•"/>
            </a:pPr>
            <a:r>
              <a:rPr lang="en-US" sz="1513">
                <a:solidFill>
                  <a:srgbClr val="000000"/>
                </a:solidFill>
                <a:latin typeface="Poppins"/>
              </a:rPr>
              <a:t>Read the article carefully, focusing on the main ideas and supporting details.</a:t>
            </a:r>
          </a:p>
          <a:p>
            <a:pPr marL="326726" lvl="1" indent="-163363" algn="just">
              <a:lnSpc>
                <a:spcPts val="2027"/>
              </a:lnSpc>
              <a:buFont typeface="Arial"/>
              <a:buChar char="•"/>
            </a:pPr>
            <a:r>
              <a:rPr lang="en-US" sz="1513">
                <a:solidFill>
                  <a:srgbClr val="000000"/>
                </a:solidFill>
                <a:latin typeface="Poppins"/>
              </a:rPr>
              <a:t>Highlight or underline key points that you want to include in your summary.</a:t>
            </a:r>
          </a:p>
          <a:p>
            <a:pPr marL="326726" lvl="1" indent="-163363" algn="just">
              <a:lnSpc>
                <a:spcPts val="2027"/>
              </a:lnSpc>
              <a:buFont typeface="Arial"/>
              <a:buChar char="•"/>
            </a:pPr>
            <a:r>
              <a:rPr lang="en-US" sz="1513">
                <a:solidFill>
                  <a:srgbClr val="000000"/>
                </a:solidFill>
                <a:latin typeface="Poppins"/>
              </a:rPr>
              <a:t>Take notes on the main arguments and any relevant examples or evidence.</a:t>
            </a:r>
          </a:p>
          <a:p>
            <a:pPr marL="326726" lvl="1" indent="-163363" algn="just">
              <a:lnSpc>
                <a:spcPts val="2027"/>
              </a:lnSpc>
              <a:buFont typeface="Arial"/>
              <a:buChar char="•"/>
            </a:pPr>
            <a:r>
              <a:rPr lang="en-US" sz="1513">
                <a:solidFill>
                  <a:srgbClr val="000000"/>
                </a:solidFill>
                <a:latin typeface="Poppins"/>
              </a:rPr>
              <a:t>Pay attention to the structure of the article, including the introduction, body, and conclusion.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2343218" flipH="1">
            <a:off x="7741853" y="-961505"/>
            <a:ext cx="2997473" cy="3818437"/>
          </a:xfrm>
          <a:custGeom>
            <a:avLst/>
            <a:gdLst/>
            <a:ahLst/>
            <a:cxnLst/>
            <a:rect l="l" t="t" r="r" b="b"/>
            <a:pathLst>
              <a:path w="2997473" h="3818437">
                <a:moveTo>
                  <a:pt x="2997473" y="0"/>
                </a:moveTo>
                <a:lnTo>
                  <a:pt x="0" y="0"/>
                </a:lnTo>
                <a:lnTo>
                  <a:pt x="0" y="3818437"/>
                </a:lnTo>
                <a:lnTo>
                  <a:pt x="2997473" y="3818437"/>
                </a:lnTo>
                <a:lnTo>
                  <a:pt x="2997473" y="0"/>
                </a:lnTo>
                <a:close/>
              </a:path>
            </a:pathLst>
          </a:custGeom>
          <a:blipFill>
            <a:blip r:embed="rId2"/>
            <a:stretch>
              <a:fillRect/>
            </a:stretch>
          </a:blipFill>
        </p:spPr>
      </p:sp>
      <p:sp>
        <p:nvSpPr>
          <p:cNvPr id="3" name="TextBox 3"/>
          <p:cNvSpPr txBox="1"/>
          <p:nvPr/>
        </p:nvSpPr>
        <p:spPr>
          <a:xfrm>
            <a:off x="1281319" y="1014388"/>
            <a:ext cx="7304636" cy="613640"/>
          </a:xfrm>
          <a:prstGeom prst="rect">
            <a:avLst/>
          </a:prstGeom>
        </p:spPr>
        <p:txBody>
          <a:bodyPr lIns="0" tIns="0" rIns="0" bIns="0" rtlCol="0" anchor="t">
            <a:spAutoFit/>
          </a:bodyPr>
          <a:lstStyle/>
          <a:p>
            <a:pPr algn="ctr">
              <a:lnSpc>
                <a:spcPts val="4659"/>
              </a:lnSpc>
            </a:pPr>
            <a:r>
              <a:rPr lang="en-US" sz="4480">
                <a:solidFill>
                  <a:srgbClr val="000000"/>
                </a:solidFill>
                <a:latin typeface="Code Pro Bold"/>
              </a:rPr>
              <a:t>Step 1: Read The Text</a:t>
            </a:r>
          </a:p>
        </p:txBody>
      </p:sp>
      <p:sp>
        <p:nvSpPr>
          <p:cNvPr id="4" name="Freeform 4"/>
          <p:cNvSpPr/>
          <p:nvPr/>
        </p:nvSpPr>
        <p:spPr>
          <a:xfrm rot="4023581">
            <a:off x="-742773" y="-2623"/>
            <a:ext cx="2017797" cy="2308657"/>
          </a:xfrm>
          <a:custGeom>
            <a:avLst/>
            <a:gdLst/>
            <a:ahLst/>
            <a:cxnLst/>
            <a:rect l="l" t="t" r="r" b="b"/>
            <a:pathLst>
              <a:path w="2017797" h="2308657">
                <a:moveTo>
                  <a:pt x="0" y="0"/>
                </a:moveTo>
                <a:lnTo>
                  <a:pt x="2017798" y="0"/>
                </a:lnTo>
                <a:lnTo>
                  <a:pt x="2017798" y="2308657"/>
                </a:lnTo>
                <a:lnTo>
                  <a:pt x="0" y="2308657"/>
                </a:lnTo>
                <a:lnTo>
                  <a:pt x="0" y="0"/>
                </a:lnTo>
                <a:close/>
              </a:path>
            </a:pathLst>
          </a:custGeom>
          <a:blipFill>
            <a:blip r:embed="rId3"/>
            <a:stretch>
              <a:fillRect l="-5705" r="-5705"/>
            </a:stretch>
          </a:blipFill>
        </p:spPr>
      </p:sp>
      <p:sp>
        <p:nvSpPr>
          <p:cNvPr id="5" name="Freeform 5"/>
          <p:cNvSpPr/>
          <p:nvPr/>
        </p:nvSpPr>
        <p:spPr>
          <a:xfrm>
            <a:off x="613688" y="3318958"/>
            <a:ext cx="1320272" cy="1576444"/>
          </a:xfrm>
          <a:custGeom>
            <a:avLst/>
            <a:gdLst/>
            <a:ahLst/>
            <a:cxnLst/>
            <a:rect l="l" t="t" r="r" b="b"/>
            <a:pathLst>
              <a:path w="1320272" h="1576444">
                <a:moveTo>
                  <a:pt x="0" y="0"/>
                </a:moveTo>
                <a:lnTo>
                  <a:pt x="1320272" y="0"/>
                </a:lnTo>
                <a:lnTo>
                  <a:pt x="1320272" y="1576444"/>
                </a:lnTo>
                <a:lnTo>
                  <a:pt x="0" y="1576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933960" y="1730671"/>
            <a:ext cx="6219061" cy="2376509"/>
          </a:xfrm>
          <a:prstGeom prst="rect">
            <a:avLst/>
          </a:prstGeom>
        </p:spPr>
        <p:txBody>
          <a:bodyPr lIns="0" tIns="0" rIns="0" bIns="0" rtlCol="0" anchor="t">
            <a:spAutoFit/>
          </a:bodyPr>
          <a:lstStyle/>
          <a:p>
            <a:pPr marL="364150" lvl="1" indent="-182075" algn="just">
              <a:lnSpc>
                <a:spcPts val="2361"/>
              </a:lnSpc>
              <a:buFont typeface="Arial"/>
              <a:buChar char="•"/>
            </a:pPr>
            <a:r>
              <a:rPr lang="en-US" sz="1686" spc="1">
                <a:solidFill>
                  <a:srgbClr val="000000"/>
                </a:solidFill>
                <a:latin typeface="Poppins Medium"/>
              </a:rPr>
              <a:t>Scan the article quickly to get a sense of its topic and overall shape.</a:t>
            </a:r>
          </a:p>
          <a:p>
            <a:pPr marL="364150" lvl="1" indent="-182075" algn="just">
              <a:lnSpc>
                <a:spcPts val="2361"/>
              </a:lnSpc>
              <a:buFont typeface="Arial"/>
              <a:buChar char="•"/>
            </a:pPr>
            <a:r>
              <a:rPr lang="en-US" sz="1686" spc="1">
                <a:solidFill>
                  <a:srgbClr val="000000"/>
                </a:solidFill>
                <a:latin typeface="Poppins Medium"/>
              </a:rPr>
              <a:t>Read the article carefully, highlighting important points and taking notes as you read.</a:t>
            </a:r>
          </a:p>
          <a:p>
            <a:pPr marL="364150" lvl="1" indent="-182075" algn="just">
              <a:lnSpc>
                <a:spcPts val="2361"/>
              </a:lnSpc>
              <a:buFont typeface="Arial"/>
              <a:buChar char="•"/>
            </a:pPr>
            <a:r>
              <a:rPr lang="en-US" sz="1686" spc="1">
                <a:solidFill>
                  <a:srgbClr val="000000"/>
                </a:solidFill>
                <a:latin typeface="Poppins Medium"/>
              </a:rPr>
              <a:t>Skim the article again to confirm you’ve understood the key points, and reread any particularly important or difficult passages.</a:t>
            </a:r>
          </a:p>
          <a:p>
            <a:pPr algn="just">
              <a:lnSpc>
                <a:spcPts val="2361"/>
              </a:lnSpc>
            </a:pPr>
            <a:endParaRPr lang="en-US" sz="1686" spc="1">
              <a:solidFill>
                <a:srgbClr val="000000"/>
              </a:solidFill>
              <a:latin typeface="Poppins Medium"/>
            </a:endParaRPr>
          </a:p>
        </p:txBody>
      </p:sp>
      <p:sp>
        <p:nvSpPr>
          <p:cNvPr id="7" name="TextBox 7"/>
          <p:cNvSpPr txBox="1"/>
          <p:nvPr/>
        </p:nvSpPr>
        <p:spPr>
          <a:xfrm>
            <a:off x="1524589" y="5000177"/>
            <a:ext cx="7716001" cy="1767798"/>
          </a:xfrm>
          <a:prstGeom prst="rect">
            <a:avLst/>
          </a:prstGeom>
        </p:spPr>
        <p:txBody>
          <a:bodyPr lIns="0" tIns="0" rIns="0" bIns="0" rtlCol="0" anchor="t">
            <a:spAutoFit/>
          </a:bodyPr>
          <a:lstStyle/>
          <a:p>
            <a:pPr algn="ctr">
              <a:lnSpc>
                <a:spcPts val="2837"/>
              </a:lnSpc>
            </a:pPr>
            <a:r>
              <a:rPr lang="en-US" sz="2026">
                <a:solidFill>
                  <a:srgbClr val="000000"/>
                </a:solidFill>
                <a:latin typeface="Poppins Bold"/>
              </a:rPr>
              <a:t>Pay attention to headings and subheadings. These should give you a good sense of what each part is about.</a:t>
            </a:r>
          </a:p>
          <a:p>
            <a:pPr algn="ctr">
              <a:lnSpc>
                <a:spcPts val="2837"/>
              </a:lnSpc>
            </a:pPr>
            <a:r>
              <a:rPr lang="en-US" sz="2026">
                <a:solidFill>
                  <a:srgbClr val="000000"/>
                </a:solidFill>
                <a:latin typeface="Poppins Bold"/>
              </a:rPr>
              <a:t>Read the introduction and the conclusion together and compare them: What did the author set out to do, and what was the outcome?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2343218" flipH="1">
            <a:off x="7741853" y="-961505"/>
            <a:ext cx="2997473" cy="3818437"/>
          </a:xfrm>
          <a:custGeom>
            <a:avLst/>
            <a:gdLst/>
            <a:ahLst/>
            <a:cxnLst/>
            <a:rect l="l" t="t" r="r" b="b"/>
            <a:pathLst>
              <a:path w="2997473" h="3818437">
                <a:moveTo>
                  <a:pt x="2997473" y="0"/>
                </a:moveTo>
                <a:lnTo>
                  <a:pt x="0" y="0"/>
                </a:lnTo>
                <a:lnTo>
                  <a:pt x="0" y="3818437"/>
                </a:lnTo>
                <a:lnTo>
                  <a:pt x="2997473" y="3818437"/>
                </a:lnTo>
                <a:lnTo>
                  <a:pt x="2997473" y="0"/>
                </a:lnTo>
                <a:close/>
              </a:path>
            </a:pathLst>
          </a:custGeom>
          <a:blipFill>
            <a:blip r:embed="rId2"/>
            <a:stretch>
              <a:fillRect/>
            </a:stretch>
          </a:blipFill>
        </p:spPr>
      </p:sp>
      <p:sp>
        <p:nvSpPr>
          <p:cNvPr id="3" name="TextBox 3"/>
          <p:cNvSpPr txBox="1"/>
          <p:nvPr/>
        </p:nvSpPr>
        <p:spPr>
          <a:xfrm>
            <a:off x="935813" y="514318"/>
            <a:ext cx="8304776" cy="1792200"/>
          </a:xfrm>
          <a:prstGeom prst="rect">
            <a:avLst/>
          </a:prstGeom>
        </p:spPr>
        <p:txBody>
          <a:bodyPr lIns="0" tIns="0" rIns="0" bIns="0" rtlCol="0" anchor="t">
            <a:spAutoFit/>
          </a:bodyPr>
          <a:lstStyle/>
          <a:p>
            <a:pPr algn="ctr">
              <a:lnSpc>
                <a:spcPts val="4659"/>
              </a:lnSpc>
            </a:pPr>
            <a:r>
              <a:rPr lang="en-US" sz="4480">
                <a:solidFill>
                  <a:srgbClr val="000000"/>
                </a:solidFill>
                <a:latin typeface="Code Pro Bold"/>
              </a:rPr>
              <a:t>Step 2: Break the text down into sections</a:t>
            </a:r>
          </a:p>
          <a:p>
            <a:pPr algn="ctr">
              <a:lnSpc>
                <a:spcPts val="4659"/>
              </a:lnSpc>
            </a:pPr>
            <a:endParaRPr lang="en-US" sz="4480">
              <a:solidFill>
                <a:srgbClr val="000000"/>
              </a:solidFill>
              <a:latin typeface="Code Pro Bold"/>
            </a:endParaRPr>
          </a:p>
        </p:txBody>
      </p:sp>
      <p:sp>
        <p:nvSpPr>
          <p:cNvPr id="4" name="Freeform 4"/>
          <p:cNvSpPr/>
          <p:nvPr/>
        </p:nvSpPr>
        <p:spPr>
          <a:xfrm rot="4023581">
            <a:off x="-742773" y="-2623"/>
            <a:ext cx="2017797" cy="2308657"/>
          </a:xfrm>
          <a:custGeom>
            <a:avLst/>
            <a:gdLst/>
            <a:ahLst/>
            <a:cxnLst/>
            <a:rect l="l" t="t" r="r" b="b"/>
            <a:pathLst>
              <a:path w="2017797" h="2308657">
                <a:moveTo>
                  <a:pt x="0" y="0"/>
                </a:moveTo>
                <a:lnTo>
                  <a:pt x="2017798" y="0"/>
                </a:lnTo>
                <a:lnTo>
                  <a:pt x="2017798" y="2308657"/>
                </a:lnTo>
                <a:lnTo>
                  <a:pt x="0" y="2308657"/>
                </a:lnTo>
                <a:lnTo>
                  <a:pt x="0" y="0"/>
                </a:lnTo>
                <a:close/>
              </a:path>
            </a:pathLst>
          </a:custGeom>
          <a:blipFill>
            <a:blip r:embed="rId3"/>
            <a:stretch>
              <a:fillRect l="-5705" r="-5705"/>
            </a:stretch>
          </a:blipFill>
        </p:spPr>
      </p:sp>
      <p:sp>
        <p:nvSpPr>
          <p:cNvPr id="5" name="Freeform 5"/>
          <p:cNvSpPr/>
          <p:nvPr/>
        </p:nvSpPr>
        <p:spPr>
          <a:xfrm>
            <a:off x="935813" y="5434813"/>
            <a:ext cx="8498311" cy="1314287"/>
          </a:xfrm>
          <a:custGeom>
            <a:avLst/>
            <a:gdLst/>
            <a:ahLst/>
            <a:cxnLst/>
            <a:rect l="l" t="t" r="r" b="b"/>
            <a:pathLst>
              <a:path w="8498311" h="1314287">
                <a:moveTo>
                  <a:pt x="0" y="0"/>
                </a:moveTo>
                <a:lnTo>
                  <a:pt x="8498312" y="0"/>
                </a:lnTo>
                <a:lnTo>
                  <a:pt x="8498312" y="1314287"/>
                </a:lnTo>
                <a:lnTo>
                  <a:pt x="0" y="1314287"/>
                </a:lnTo>
                <a:lnTo>
                  <a:pt x="0" y="0"/>
                </a:lnTo>
                <a:close/>
              </a:path>
            </a:pathLst>
          </a:custGeom>
          <a:blipFill>
            <a:blip r:embed="rId4"/>
            <a:stretch>
              <a:fillRect/>
            </a:stretch>
          </a:blipFill>
        </p:spPr>
      </p:sp>
      <p:sp>
        <p:nvSpPr>
          <p:cNvPr id="6" name="Freeform 6"/>
          <p:cNvSpPr/>
          <p:nvPr/>
        </p:nvSpPr>
        <p:spPr>
          <a:xfrm>
            <a:off x="4294327" y="3591413"/>
            <a:ext cx="1164946" cy="1463040"/>
          </a:xfrm>
          <a:custGeom>
            <a:avLst/>
            <a:gdLst/>
            <a:ahLst/>
            <a:cxnLst/>
            <a:rect l="l" t="t" r="r" b="b"/>
            <a:pathLst>
              <a:path w="1164946" h="1463040">
                <a:moveTo>
                  <a:pt x="0" y="0"/>
                </a:moveTo>
                <a:lnTo>
                  <a:pt x="1164946" y="0"/>
                </a:lnTo>
                <a:lnTo>
                  <a:pt x="1164946" y="1463040"/>
                </a:lnTo>
                <a:lnTo>
                  <a:pt x="0" y="14630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1722401" y="2249369"/>
            <a:ext cx="6673143" cy="961684"/>
          </a:xfrm>
          <a:prstGeom prst="rect">
            <a:avLst/>
          </a:prstGeom>
        </p:spPr>
        <p:txBody>
          <a:bodyPr lIns="0" tIns="0" rIns="0" bIns="0" rtlCol="0" anchor="t">
            <a:spAutoFit/>
          </a:bodyPr>
          <a:lstStyle/>
          <a:p>
            <a:pPr algn="just">
              <a:lnSpc>
                <a:spcPts val="2533"/>
              </a:lnSpc>
            </a:pPr>
            <a:r>
              <a:rPr lang="en-US" sz="1809" spc="1">
                <a:solidFill>
                  <a:srgbClr val="000000"/>
                </a:solidFill>
                <a:latin typeface="Poppins Medium"/>
              </a:rPr>
              <a:t>Try to make the text more manageable and understand its sub-points, break it down into smaller sections. </a:t>
            </a:r>
          </a:p>
          <a:p>
            <a:pPr algn="just">
              <a:lnSpc>
                <a:spcPts val="2533"/>
              </a:lnSpc>
            </a:pPr>
            <a:endParaRPr lang="en-US" sz="1809" spc="1">
              <a:solidFill>
                <a:srgbClr val="000000"/>
              </a:solidFill>
              <a:latin typeface="Poppins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343218" flipH="1">
            <a:off x="7741853" y="-961505"/>
            <a:ext cx="2997473" cy="3818437"/>
          </a:xfrm>
          <a:custGeom>
            <a:avLst/>
            <a:gdLst/>
            <a:ahLst/>
            <a:cxnLst/>
            <a:rect l="l" t="t" r="r" b="b"/>
            <a:pathLst>
              <a:path w="2997473" h="3818437">
                <a:moveTo>
                  <a:pt x="2997473" y="0"/>
                </a:moveTo>
                <a:lnTo>
                  <a:pt x="0" y="0"/>
                </a:lnTo>
                <a:lnTo>
                  <a:pt x="0" y="3818437"/>
                </a:lnTo>
                <a:lnTo>
                  <a:pt x="2997473" y="3818437"/>
                </a:lnTo>
                <a:lnTo>
                  <a:pt x="2997473" y="0"/>
                </a:lnTo>
                <a:close/>
              </a:path>
            </a:pathLst>
          </a:custGeom>
          <a:blipFill>
            <a:blip r:embed="rId2"/>
            <a:stretch>
              <a:fillRect/>
            </a:stretch>
          </a:blipFill>
        </p:spPr>
      </p:sp>
      <p:sp>
        <p:nvSpPr>
          <p:cNvPr id="3" name="TextBox 3"/>
          <p:cNvSpPr txBox="1"/>
          <p:nvPr/>
        </p:nvSpPr>
        <p:spPr>
          <a:xfrm>
            <a:off x="935813" y="514318"/>
            <a:ext cx="8304776" cy="2381480"/>
          </a:xfrm>
          <a:prstGeom prst="rect">
            <a:avLst/>
          </a:prstGeom>
        </p:spPr>
        <p:txBody>
          <a:bodyPr lIns="0" tIns="0" rIns="0" bIns="0" rtlCol="0" anchor="t">
            <a:spAutoFit/>
          </a:bodyPr>
          <a:lstStyle/>
          <a:p>
            <a:pPr algn="ctr">
              <a:lnSpc>
                <a:spcPts val="4659"/>
              </a:lnSpc>
            </a:pPr>
            <a:r>
              <a:rPr lang="en-US" sz="4480">
                <a:solidFill>
                  <a:srgbClr val="000000"/>
                </a:solidFill>
                <a:latin typeface="Code Pro Bold"/>
              </a:rPr>
              <a:t>Step 3: Identify the key points in each section</a:t>
            </a:r>
          </a:p>
          <a:p>
            <a:pPr algn="ctr">
              <a:lnSpc>
                <a:spcPts val="4659"/>
              </a:lnSpc>
            </a:pPr>
            <a:endParaRPr lang="en-US" sz="4480">
              <a:solidFill>
                <a:srgbClr val="000000"/>
              </a:solidFill>
              <a:latin typeface="Code Pro Bold"/>
            </a:endParaRPr>
          </a:p>
          <a:p>
            <a:pPr algn="ctr">
              <a:lnSpc>
                <a:spcPts val="4659"/>
              </a:lnSpc>
            </a:pPr>
            <a:endParaRPr lang="en-US" sz="4480">
              <a:solidFill>
                <a:srgbClr val="000000"/>
              </a:solidFill>
              <a:latin typeface="Code Pro Bold"/>
            </a:endParaRPr>
          </a:p>
        </p:txBody>
      </p:sp>
      <p:sp>
        <p:nvSpPr>
          <p:cNvPr id="4" name="Freeform 4"/>
          <p:cNvSpPr/>
          <p:nvPr/>
        </p:nvSpPr>
        <p:spPr>
          <a:xfrm rot="4023581">
            <a:off x="-742773" y="-2623"/>
            <a:ext cx="2017797" cy="2308657"/>
          </a:xfrm>
          <a:custGeom>
            <a:avLst/>
            <a:gdLst/>
            <a:ahLst/>
            <a:cxnLst/>
            <a:rect l="l" t="t" r="r" b="b"/>
            <a:pathLst>
              <a:path w="2017797" h="2308657">
                <a:moveTo>
                  <a:pt x="0" y="0"/>
                </a:moveTo>
                <a:lnTo>
                  <a:pt x="2017798" y="0"/>
                </a:lnTo>
                <a:lnTo>
                  <a:pt x="2017798" y="2308657"/>
                </a:lnTo>
                <a:lnTo>
                  <a:pt x="0" y="2308657"/>
                </a:lnTo>
                <a:lnTo>
                  <a:pt x="0" y="0"/>
                </a:lnTo>
                <a:close/>
              </a:path>
            </a:pathLst>
          </a:custGeom>
          <a:blipFill>
            <a:blip r:embed="rId3"/>
            <a:stretch>
              <a:fillRect l="-5705" r="-5705"/>
            </a:stretch>
          </a:blipFill>
        </p:spPr>
      </p:sp>
      <p:sp>
        <p:nvSpPr>
          <p:cNvPr id="5" name="Freeform 5"/>
          <p:cNvSpPr/>
          <p:nvPr/>
        </p:nvSpPr>
        <p:spPr>
          <a:xfrm>
            <a:off x="251690" y="2306519"/>
            <a:ext cx="1368247" cy="819238"/>
          </a:xfrm>
          <a:custGeom>
            <a:avLst/>
            <a:gdLst/>
            <a:ahLst/>
            <a:cxnLst/>
            <a:rect l="l" t="t" r="r" b="b"/>
            <a:pathLst>
              <a:path w="1368247" h="819238">
                <a:moveTo>
                  <a:pt x="0" y="0"/>
                </a:moveTo>
                <a:lnTo>
                  <a:pt x="1368247" y="0"/>
                </a:lnTo>
                <a:lnTo>
                  <a:pt x="1368247" y="819238"/>
                </a:lnTo>
                <a:lnTo>
                  <a:pt x="0" y="8192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619937" y="1991454"/>
            <a:ext cx="6673143" cy="3154431"/>
          </a:xfrm>
          <a:prstGeom prst="rect">
            <a:avLst/>
          </a:prstGeom>
        </p:spPr>
        <p:txBody>
          <a:bodyPr lIns="0" tIns="0" rIns="0" bIns="0" rtlCol="0" anchor="t">
            <a:spAutoFit/>
          </a:bodyPr>
          <a:lstStyle/>
          <a:p>
            <a:pPr algn="just">
              <a:lnSpc>
                <a:spcPts val="2533"/>
              </a:lnSpc>
            </a:pPr>
            <a:endParaRPr/>
          </a:p>
          <a:p>
            <a:pPr marL="390738" lvl="1" indent="-195369" algn="just">
              <a:lnSpc>
                <a:spcPts val="2533"/>
              </a:lnSpc>
              <a:buFont typeface="Arial"/>
              <a:buChar char="•"/>
            </a:pPr>
            <a:r>
              <a:rPr lang="en-US" sz="1809" spc="1">
                <a:solidFill>
                  <a:srgbClr val="000000"/>
                </a:solidFill>
                <a:latin typeface="Poppins"/>
              </a:rPr>
              <a:t>Pick out the most important points and try to extract the essential points.</a:t>
            </a:r>
          </a:p>
          <a:p>
            <a:pPr marL="390738" lvl="1" indent="-195369" algn="just">
              <a:lnSpc>
                <a:spcPts val="2533"/>
              </a:lnSpc>
              <a:buFont typeface="Arial"/>
              <a:buChar char="•"/>
            </a:pPr>
            <a:r>
              <a:rPr lang="en-US" sz="1809" spc="1">
                <a:solidFill>
                  <a:srgbClr val="000000"/>
                </a:solidFill>
                <a:latin typeface="Poppins"/>
              </a:rPr>
              <a:t>These main points are the core ideas or arguments that the article revolves around.</a:t>
            </a:r>
          </a:p>
          <a:p>
            <a:pPr marL="390738" lvl="1" indent="-195369" algn="just">
              <a:lnSpc>
                <a:spcPts val="2533"/>
              </a:lnSpc>
              <a:buFont typeface="Arial"/>
              <a:buChar char="•"/>
            </a:pPr>
            <a:r>
              <a:rPr lang="en-US" sz="1809" spc="1">
                <a:solidFill>
                  <a:srgbClr val="000000"/>
                </a:solidFill>
                <a:latin typeface="Poppins"/>
              </a:rPr>
              <a:t>Main points in a news article are </a:t>
            </a:r>
            <a:r>
              <a:rPr lang="en-US" sz="1809" spc="1">
                <a:solidFill>
                  <a:srgbClr val="000000"/>
                </a:solidFill>
                <a:latin typeface="Poppins"/>
                <a:hlinkClick r:id="rId6" tooltip="https://atonce.com/blog/how-do-descriptions-of-the-setting-contribute-to-the-central-ideas-of-the-article"/>
              </a:rPr>
              <a:t>the central ideas or</a:t>
            </a:r>
            <a:r>
              <a:rPr lang="en-US" sz="1809" spc="1">
                <a:solidFill>
                  <a:srgbClr val="000000"/>
                </a:solidFill>
                <a:latin typeface="Poppins"/>
              </a:rPr>
              <a:t> arguments that the author wants to communicate to the readers.</a:t>
            </a:r>
          </a:p>
          <a:p>
            <a:pPr marL="390738" lvl="1" indent="-195369" algn="just">
              <a:lnSpc>
                <a:spcPts val="2533"/>
              </a:lnSpc>
              <a:buFont typeface="Arial"/>
              <a:buChar char="•"/>
            </a:pPr>
            <a:r>
              <a:rPr lang="en-US" sz="1809" spc="1">
                <a:solidFill>
                  <a:srgbClr val="000000"/>
                </a:solidFill>
                <a:latin typeface="Poppins"/>
              </a:rPr>
              <a:t>They are usually found in the introductory paragraphs or headings of the article.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343218" flipH="1">
            <a:off x="7741853" y="-961505"/>
            <a:ext cx="2997473" cy="3818437"/>
          </a:xfrm>
          <a:custGeom>
            <a:avLst/>
            <a:gdLst/>
            <a:ahLst/>
            <a:cxnLst/>
            <a:rect l="l" t="t" r="r" b="b"/>
            <a:pathLst>
              <a:path w="2997473" h="3818437">
                <a:moveTo>
                  <a:pt x="2997473" y="0"/>
                </a:moveTo>
                <a:lnTo>
                  <a:pt x="0" y="0"/>
                </a:lnTo>
                <a:lnTo>
                  <a:pt x="0" y="3818437"/>
                </a:lnTo>
                <a:lnTo>
                  <a:pt x="2997473" y="3818437"/>
                </a:lnTo>
                <a:lnTo>
                  <a:pt x="2997473" y="0"/>
                </a:lnTo>
                <a:close/>
              </a:path>
            </a:pathLst>
          </a:custGeom>
          <a:blipFill>
            <a:blip r:embed="rId2"/>
            <a:stretch>
              <a:fillRect/>
            </a:stretch>
          </a:blipFill>
        </p:spPr>
      </p:sp>
      <p:sp>
        <p:nvSpPr>
          <p:cNvPr id="3" name="TextBox 3"/>
          <p:cNvSpPr txBox="1"/>
          <p:nvPr/>
        </p:nvSpPr>
        <p:spPr>
          <a:xfrm>
            <a:off x="935813" y="514318"/>
            <a:ext cx="8304776" cy="1792200"/>
          </a:xfrm>
          <a:prstGeom prst="rect">
            <a:avLst/>
          </a:prstGeom>
        </p:spPr>
        <p:txBody>
          <a:bodyPr lIns="0" tIns="0" rIns="0" bIns="0" rtlCol="0" anchor="t">
            <a:spAutoFit/>
          </a:bodyPr>
          <a:lstStyle/>
          <a:p>
            <a:pPr algn="ctr">
              <a:lnSpc>
                <a:spcPts val="4659"/>
              </a:lnSpc>
            </a:pPr>
            <a:r>
              <a:rPr lang="en-US" sz="4480">
                <a:solidFill>
                  <a:srgbClr val="000000"/>
                </a:solidFill>
                <a:latin typeface="Code Pro Bold"/>
              </a:rPr>
              <a:t>Step 4: Write the Summary &amp; Analysis of a Text</a:t>
            </a:r>
          </a:p>
          <a:p>
            <a:pPr algn="ctr">
              <a:lnSpc>
                <a:spcPts val="4659"/>
              </a:lnSpc>
            </a:pPr>
            <a:endParaRPr lang="en-US" sz="4480">
              <a:solidFill>
                <a:srgbClr val="000000"/>
              </a:solidFill>
              <a:latin typeface="Code Pro Bold"/>
            </a:endParaRPr>
          </a:p>
        </p:txBody>
      </p:sp>
      <p:sp>
        <p:nvSpPr>
          <p:cNvPr id="4" name="Freeform 4"/>
          <p:cNvSpPr/>
          <p:nvPr/>
        </p:nvSpPr>
        <p:spPr>
          <a:xfrm rot="4023581">
            <a:off x="-742773" y="-2623"/>
            <a:ext cx="2017797" cy="2308657"/>
          </a:xfrm>
          <a:custGeom>
            <a:avLst/>
            <a:gdLst/>
            <a:ahLst/>
            <a:cxnLst/>
            <a:rect l="l" t="t" r="r" b="b"/>
            <a:pathLst>
              <a:path w="2017797" h="2308657">
                <a:moveTo>
                  <a:pt x="0" y="0"/>
                </a:moveTo>
                <a:lnTo>
                  <a:pt x="2017798" y="0"/>
                </a:lnTo>
                <a:lnTo>
                  <a:pt x="2017798" y="2308657"/>
                </a:lnTo>
                <a:lnTo>
                  <a:pt x="0" y="2308657"/>
                </a:lnTo>
                <a:lnTo>
                  <a:pt x="0" y="0"/>
                </a:lnTo>
                <a:close/>
              </a:path>
            </a:pathLst>
          </a:custGeom>
          <a:blipFill>
            <a:blip r:embed="rId3"/>
            <a:stretch>
              <a:fillRect l="-5705" r="-5705"/>
            </a:stretch>
          </a:blipFill>
        </p:spPr>
      </p:sp>
      <p:sp>
        <p:nvSpPr>
          <p:cNvPr id="5" name="Freeform 5"/>
          <p:cNvSpPr/>
          <p:nvPr/>
        </p:nvSpPr>
        <p:spPr>
          <a:xfrm>
            <a:off x="251690" y="2306519"/>
            <a:ext cx="1368247" cy="819238"/>
          </a:xfrm>
          <a:custGeom>
            <a:avLst/>
            <a:gdLst/>
            <a:ahLst/>
            <a:cxnLst/>
            <a:rect l="l" t="t" r="r" b="b"/>
            <a:pathLst>
              <a:path w="1368247" h="819238">
                <a:moveTo>
                  <a:pt x="0" y="0"/>
                </a:moveTo>
                <a:lnTo>
                  <a:pt x="1368247" y="0"/>
                </a:lnTo>
                <a:lnTo>
                  <a:pt x="1368247" y="819238"/>
                </a:lnTo>
                <a:lnTo>
                  <a:pt x="0" y="8192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779742" y="3886204"/>
            <a:ext cx="6673143" cy="3154431"/>
          </a:xfrm>
          <a:prstGeom prst="rect">
            <a:avLst/>
          </a:prstGeom>
        </p:spPr>
        <p:txBody>
          <a:bodyPr lIns="0" tIns="0" rIns="0" bIns="0" rtlCol="0" anchor="t">
            <a:spAutoFit/>
          </a:bodyPr>
          <a:lstStyle/>
          <a:p>
            <a:pPr algn="just">
              <a:lnSpc>
                <a:spcPts val="2533"/>
              </a:lnSpc>
            </a:pPr>
            <a:endParaRPr/>
          </a:p>
          <a:p>
            <a:pPr algn="just">
              <a:lnSpc>
                <a:spcPts val="2533"/>
              </a:lnSpc>
            </a:pPr>
            <a:r>
              <a:rPr lang="en-US" sz="1809" spc="1">
                <a:solidFill>
                  <a:srgbClr val="000000"/>
                </a:solidFill>
                <a:latin typeface="Poppins"/>
              </a:rPr>
              <a:t>Some questions for students to focus on when writing their summary include:</a:t>
            </a:r>
          </a:p>
          <a:p>
            <a:pPr marL="390738" lvl="1" indent="-195369" algn="just">
              <a:lnSpc>
                <a:spcPts val="2533"/>
              </a:lnSpc>
              <a:buFont typeface="Arial"/>
              <a:buChar char="•"/>
            </a:pPr>
            <a:r>
              <a:rPr lang="en-US" sz="1809" spc="1">
                <a:solidFill>
                  <a:srgbClr val="000000"/>
                </a:solidFill>
                <a:latin typeface="Poppins"/>
              </a:rPr>
              <a:t>What is the title of the article?</a:t>
            </a:r>
          </a:p>
          <a:p>
            <a:pPr marL="390738" lvl="1" indent="-195369" algn="just">
              <a:lnSpc>
                <a:spcPts val="2533"/>
              </a:lnSpc>
              <a:buFont typeface="Arial"/>
              <a:buChar char="•"/>
            </a:pPr>
            <a:r>
              <a:rPr lang="en-US" sz="1809" spc="1">
                <a:solidFill>
                  <a:srgbClr val="000000"/>
                </a:solidFill>
                <a:latin typeface="Poppins"/>
              </a:rPr>
              <a:t>What is the article’s main topic?</a:t>
            </a:r>
          </a:p>
          <a:p>
            <a:pPr marL="390738" lvl="1" indent="-195369" algn="just">
              <a:lnSpc>
                <a:spcPts val="2533"/>
              </a:lnSpc>
              <a:buFont typeface="Arial"/>
              <a:buChar char="•"/>
            </a:pPr>
            <a:r>
              <a:rPr lang="en-US" sz="1809" spc="1">
                <a:solidFill>
                  <a:srgbClr val="000000"/>
                </a:solidFill>
                <a:latin typeface="Poppins"/>
              </a:rPr>
              <a:t>Who is the author?</a:t>
            </a:r>
          </a:p>
          <a:p>
            <a:pPr marL="390738" lvl="1" indent="-195369" algn="just">
              <a:lnSpc>
                <a:spcPts val="2533"/>
              </a:lnSpc>
              <a:buFont typeface="Arial"/>
              <a:buChar char="•"/>
            </a:pPr>
            <a:r>
              <a:rPr lang="en-US" sz="1809" spc="1">
                <a:solidFill>
                  <a:srgbClr val="000000"/>
                </a:solidFill>
                <a:latin typeface="Poppins"/>
              </a:rPr>
              <a:t>Who is the target audience?</a:t>
            </a:r>
          </a:p>
          <a:p>
            <a:pPr marL="390738" lvl="1" indent="-195369" algn="just">
              <a:lnSpc>
                <a:spcPts val="2533"/>
              </a:lnSpc>
              <a:buFont typeface="Arial"/>
              <a:buChar char="•"/>
            </a:pPr>
            <a:r>
              <a:rPr lang="en-US" sz="1809" spc="1">
                <a:solidFill>
                  <a:srgbClr val="000000"/>
                </a:solidFill>
                <a:latin typeface="Poppins"/>
              </a:rPr>
              <a:t>What is the tone of the article?</a:t>
            </a:r>
          </a:p>
          <a:p>
            <a:pPr marL="390738" lvl="1" indent="-195369" algn="just">
              <a:lnSpc>
                <a:spcPts val="2533"/>
              </a:lnSpc>
              <a:buFont typeface="Arial"/>
              <a:buChar char="•"/>
            </a:pPr>
            <a:r>
              <a:rPr lang="en-US" sz="1809" spc="1">
                <a:solidFill>
                  <a:srgbClr val="000000"/>
                </a:solidFill>
                <a:latin typeface="Poppins"/>
              </a:rPr>
              <a:t>What is </a:t>
            </a:r>
            <a:r>
              <a:rPr lang="en-US" sz="1809" u="sng" spc="1">
                <a:solidFill>
                  <a:srgbClr val="000000"/>
                </a:solidFill>
                <a:latin typeface="Poppins"/>
                <a:hlinkClick r:id="rId6" tooltip="https://literacyideas.com/authors-purpose/"/>
              </a:rPr>
              <a:t>the author’s purpose</a:t>
            </a:r>
            <a:r>
              <a:rPr lang="en-US" sz="1809" spc="1">
                <a:solidFill>
                  <a:srgbClr val="000000"/>
                </a:solidFill>
                <a:latin typeface="Poppins"/>
              </a:rPr>
              <a:t>?</a:t>
            </a:r>
          </a:p>
          <a:p>
            <a:pPr algn="just">
              <a:lnSpc>
                <a:spcPts val="2533"/>
              </a:lnSpc>
            </a:pPr>
            <a:endParaRPr lang="en-US" sz="1809" spc="1">
              <a:solidFill>
                <a:srgbClr val="000000"/>
              </a:solidFill>
              <a:latin typeface="Poppins"/>
            </a:endParaRPr>
          </a:p>
        </p:txBody>
      </p:sp>
      <p:sp>
        <p:nvSpPr>
          <p:cNvPr id="7" name="TextBox 7"/>
          <p:cNvSpPr txBox="1"/>
          <p:nvPr/>
        </p:nvSpPr>
        <p:spPr>
          <a:xfrm>
            <a:off x="1723518" y="1937539"/>
            <a:ext cx="6729366" cy="2005816"/>
          </a:xfrm>
          <a:prstGeom prst="rect">
            <a:avLst/>
          </a:prstGeom>
        </p:spPr>
        <p:txBody>
          <a:bodyPr lIns="0" tIns="0" rIns="0" bIns="0" rtlCol="0" anchor="t">
            <a:spAutoFit/>
          </a:bodyPr>
          <a:lstStyle/>
          <a:p>
            <a:pPr marL="362744" lvl="1" indent="-181372" algn="just">
              <a:lnSpc>
                <a:spcPts val="1747"/>
              </a:lnSpc>
              <a:buFont typeface="Arial"/>
              <a:buChar char="•"/>
            </a:pPr>
            <a:r>
              <a:rPr lang="en-US" sz="1680">
                <a:solidFill>
                  <a:srgbClr val="000000"/>
                </a:solidFill>
                <a:latin typeface="Poppins"/>
              </a:rPr>
              <a:t>Pick out the most important points and try to extract the essential points.</a:t>
            </a:r>
          </a:p>
          <a:p>
            <a:pPr marL="362744" lvl="1" indent="-181372" algn="just">
              <a:lnSpc>
                <a:spcPts val="1747"/>
              </a:lnSpc>
              <a:buFont typeface="Arial"/>
              <a:buChar char="•"/>
            </a:pPr>
            <a:r>
              <a:rPr lang="en-US" sz="1680">
                <a:solidFill>
                  <a:srgbClr val="000000"/>
                </a:solidFill>
                <a:latin typeface="Poppins"/>
              </a:rPr>
              <a:t>Put all the essential elements of the text while eliminating any redundant or irrelevant information. </a:t>
            </a:r>
          </a:p>
          <a:p>
            <a:pPr marL="362744" lvl="1" indent="-181372" algn="just">
              <a:lnSpc>
                <a:spcPts val="1747"/>
              </a:lnSpc>
              <a:buFont typeface="Arial"/>
              <a:buChar char="•"/>
            </a:pPr>
            <a:r>
              <a:rPr lang="en-US" sz="1680">
                <a:solidFill>
                  <a:srgbClr val="000000"/>
                </a:solidFill>
                <a:latin typeface="Poppins"/>
              </a:rPr>
              <a:t>Use paraphrasing. Paraphrasing requires that the student puts the article’s essence into their own words. </a:t>
            </a:r>
          </a:p>
          <a:p>
            <a:pPr marL="362744" lvl="1" indent="-181372" algn="just">
              <a:lnSpc>
                <a:spcPts val="1747"/>
              </a:lnSpc>
              <a:buFont typeface="Arial"/>
              <a:buChar char="•"/>
            </a:pPr>
            <a:r>
              <a:rPr lang="en-US" sz="1680">
                <a:solidFill>
                  <a:srgbClr val="000000"/>
                </a:solidFill>
                <a:latin typeface="Poppins"/>
              </a:rPr>
              <a:t>Some useful transitional words and phrases to use in summaries include: Furthermore, therefore, however, n the contrary, in conclusion, etc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1013</Words>
  <Application>Microsoft Office PowerPoint</Application>
  <PresentationFormat>Custom</PresentationFormat>
  <Paragraphs>93</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Poppins Bold</vt:lpstr>
      <vt:lpstr>Poppins</vt:lpstr>
      <vt:lpstr>Calibri</vt:lpstr>
      <vt:lpstr>Arial</vt:lpstr>
      <vt:lpstr>Code Pro</vt:lpstr>
      <vt:lpstr>Code Pro Bold</vt:lpstr>
      <vt:lpstr>Poppins Medium</vt:lpstr>
      <vt:lpstr>Abril Fatface</vt:lpstr>
      <vt:lpstr>Trocchi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Writing</dc:title>
  <cp:lastModifiedBy>Pratiwi Amelia</cp:lastModifiedBy>
  <cp:revision>2</cp:revision>
  <dcterms:created xsi:type="dcterms:W3CDTF">2006-08-16T00:00:00Z</dcterms:created>
  <dcterms:modified xsi:type="dcterms:W3CDTF">2023-12-11T15:01:37Z</dcterms:modified>
  <dc:identifier>DAF2qLGHLb8</dc:identifier>
</cp:coreProperties>
</file>