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0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1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2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3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4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5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79" r:id="rId3"/>
    <p:sldMasterId id="2147483796" r:id="rId4"/>
    <p:sldMasterId id="2147483808" r:id="rId5"/>
    <p:sldMasterId id="2147483826" r:id="rId6"/>
    <p:sldMasterId id="2147483844" r:id="rId7"/>
    <p:sldMasterId id="2147483856" r:id="rId8"/>
    <p:sldMasterId id="2147483886" r:id="rId9"/>
    <p:sldMasterId id="2147483898" r:id="rId10"/>
    <p:sldMasterId id="2147483933" r:id="rId11"/>
    <p:sldMasterId id="2147483951" r:id="rId12"/>
    <p:sldMasterId id="2147483969" r:id="rId13"/>
    <p:sldMasterId id="2147483987" r:id="rId14"/>
    <p:sldMasterId id="2147484005" r:id="rId15"/>
    <p:sldMasterId id="2147484029" r:id="rId16"/>
  </p:sldMasterIdLst>
  <p:sldIdLst>
    <p:sldId id="256" r:id="rId17"/>
    <p:sldId id="258" r:id="rId18"/>
    <p:sldId id="260" r:id="rId19"/>
    <p:sldId id="261" r:id="rId20"/>
    <p:sldId id="259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3" r:id="rId30"/>
    <p:sldId id="274" r:id="rId31"/>
    <p:sldId id="275" r:id="rId32"/>
    <p:sldId id="276" r:id="rId33"/>
    <p:sldId id="270" r:id="rId34"/>
    <p:sldId id="271" r:id="rId35"/>
    <p:sldId id="277" r:id="rId36"/>
    <p:sldId id="278" r:id="rId37"/>
    <p:sldId id="279" r:id="rId38"/>
    <p:sldId id="280" r:id="rId39"/>
    <p:sldId id="28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1C547-8226-4AA0-1E09-900E9A5AD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8B25F-D2E0-F105-DD37-DD7A10112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04AE5-A75A-33FE-D5F2-27196E64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A8B25-73B0-3425-1F73-84CFB77C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3BE2C-8A22-577F-2BBB-459647AC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945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1CF2-B71B-13A2-DE79-A61495D0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B3313-2104-1330-A655-55E6F1A90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524E4-6C06-9944-953C-FA77DAA7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63EF8-5E2A-6C92-D79F-3C7D918FD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81566-5377-3668-8C83-1EBA618E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13563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3297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5127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73990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42031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96754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18880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46835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36912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58837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4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9CA6F3-3F02-95E8-4ECA-D5BC82ED3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51C3F-CD93-DEB7-BAEF-4E3AF014B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95BC0-78BE-448E-B389-057A039E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E87CD-D419-48EC-C4C1-B8114780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9D00B-CFC5-A3D9-150F-E934CEDB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01244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9391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73822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60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42223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79523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67828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266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43641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644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6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3928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40744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692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36731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871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6434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25138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47675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81465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72449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5590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7669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24547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6586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9229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94959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35677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44019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9666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56361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4853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7313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2983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26679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80776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13492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07185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58983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85305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106473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74732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28302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4317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8987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11553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33600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407229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3343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59035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88903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20014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17236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09756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03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69200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0885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26592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134183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064144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36462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076226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33115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330062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837054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7477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68560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0953117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429398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203509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87727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0487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151782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53064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19079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87956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488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749579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55707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36218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660343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822860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97689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5495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342524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240671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896919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1687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25474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889446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883603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389665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842789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970493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413301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912872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141834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01285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870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66E5-166B-B2A8-8DB5-10FFE516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87C87-1FA6-6B71-3DD0-1F395DF39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E4471-4E92-893B-48FB-6F003EB3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33E87-5E43-727F-E592-5680965A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B22FA-5494-EE8F-9F12-39505B78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2999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643088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272756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909773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220711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104516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45624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741098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212821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843685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796024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5001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773630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14969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212278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153567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15128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571785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41054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152363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014816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570140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5228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54932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872068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331737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565321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65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23166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882680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62805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724199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032666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7697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14809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007218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94105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091280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069583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2981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4713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00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307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22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690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381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8F46-4D3A-6AB6-805F-9BE05DC2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D3271-ED15-DF04-6472-0F08B36A6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99BE4-269C-E342-7B20-2BCD96C8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4E9DD-FEE0-188B-E4D3-2B69507E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4EB42-A042-B139-6548-1EE2309C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3660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8555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982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779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8995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542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8569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4872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7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1955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34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8EB9-E6C0-2704-9A96-FA19699B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790A9-731F-FB7A-3B3E-05847FD19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C7567-AD6F-5250-E234-2040BB370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93A39-88D3-F310-2101-5914DF31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F471F-E370-38E9-45F7-C84E77C1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56A0E-860E-50E3-BFA9-71A1382E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8844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5011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021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7459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935810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7368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9286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8477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8932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6192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307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EF13D-B957-2567-8029-0BB2B74F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71F4F-2996-87A7-A2F4-4BB42BCDF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0C013-0873-441B-A1CC-B06BB75FC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5A9D5-8EBA-09EE-338E-54862EB8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D78AC-B6D9-9DE5-58C9-C9248A1CC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A8774-623A-5CC5-AE61-A904F908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8C3368-F980-E361-C073-305C11413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A0179-3285-B31F-03F7-C65646BFA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4506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6696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067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5183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80711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43167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280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61545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8997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4858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341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9FC5-DFF4-7C71-F70B-BE930975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C9C8F-8E85-6B6C-B7DD-C3D08632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B1A61-2028-1972-718C-1AF9147B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F5ED6-C2B8-2B5E-41A4-55D32552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33370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62993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68178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36256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33940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31218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75837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6501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24721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71508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260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3EE2F-FAE1-B0EA-7F01-06103C0E1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2503B-7456-B2C6-AC1C-5CF8E1EF6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21AC5-D4EE-7C5D-40D3-82744FCA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16223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68600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19600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1934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4970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12123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2104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76656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8328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6998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37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9CEE-ADE4-F6F4-B526-E789C92A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751CF-12EE-6655-8AFF-BC7916732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D8154-E939-1432-7FFF-D99062867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B6696-1469-A22C-3B4A-17DAE4169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875BA-7C20-4085-3ED3-DA2BEA19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6BBA8-E871-9B6E-6733-F09B89A4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07857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451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28836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10754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7634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4567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95088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6962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6415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4337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7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CA24-FB16-6C2B-D536-0FAE68AA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1DD784-97DC-3AA7-E237-1F35CC9F6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98D7C-FF0A-FCE4-205D-E1AB54C7F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8F78C-7F2A-4B53-E386-D2D27153B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7428D-6DEE-0ED4-4A19-7E5778D07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1784C-ACA0-C49D-0DE7-15D712E6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71733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15382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525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4399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65533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34933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92923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25137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19393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36883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400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17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197.xml"/><Relationship Id="rId16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2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C8CE0F-8570-09AE-2EC4-6A61F6390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4E933-A136-1B48-C5CA-DE8F107F0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57B01-211F-D8FE-59DC-34B36F678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1BBA3-4105-2844-C11F-50E7F0F71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A4DE0-F49E-FBDC-5E10-E077A559E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09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457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134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35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594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38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839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19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320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085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727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8701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55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5784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2389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E4BC2C1-D249-4B29-937C-C4D8064078B2}" type="datetimeFigureOut">
              <a:rPr lang="en-ID" smtClean="0"/>
              <a:t>07/12/2023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472C-1086-456A-89A5-34447D83C8CF}" type="slidenum">
              <a:rPr lang="en-ID" smtClean="0"/>
              <a:t>‹#›</a:t>
            </a:fld>
            <a:endParaRPr lang="en-ID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5315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ujione.id/mengenal-kompetensi-inti-pengertian-tujuan-dan-contohnya/" TargetMode="External"/><Relationship Id="rId1" Type="http://schemas.openxmlformats.org/officeDocument/2006/relationships/slideLayout" Target="../slideLayouts/slideLayout16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27FF-21B9-00C9-7EED-E8EC2B6B7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PENGEMBANGAN SILABUS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28544-78AD-EA99-5F10-5965F38AB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599848"/>
            <a:ext cx="6815669" cy="161704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MATERIAL DEVELOPMENT</a:t>
            </a:r>
          </a:p>
          <a:p>
            <a:r>
              <a:rPr lang="en-US" b="1" dirty="0"/>
              <a:t>PROGRAM PEMBELAJARAN DARING KOLABORATIF</a:t>
            </a:r>
          </a:p>
          <a:p>
            <a:r>
              <a:rPr lang="en-US" dirty="0"/>
              <a:t>PBI UNMUH BABEL x PBI UNAMIN SORONG</a:t>
            </a:r>
          </a:p>
          <a:p>
            <a:r>
              <a:rPr lang="en-US" dirty="0" err="1"/>
              <a:t>Iful</a:t>
            </a:r>
            <a:r>
              <a:rPr lang="en-US" dirty="0"/>
              <a:t> </a:t>
            </a:r>
            <a:r>
              <a:rPr lang="en-US" dirty="0" err="1"/>
              <a:t>Rahmawati</a:t>
            </a:r>
            <a:r>
              <a:rPr lang="en-US" dirty="0"/>
              <a:t> Mega, </a:t>
            </a:r>
            <a:r>
              <a:rPr lang="en-US" dirty="0" err="1"/>
              <a:t>M.Pd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0110281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161FC-E682-42DC-3F76-605A9D8C0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11" y="898358"/>
            <a:ext cx="10663989" cy="4732421"/>
          </a:xfrm>
        </p:spPr>
        <p:txBody>
          <a:bodyPr>
            <a:normAutofit fontScale="92500" lnSpcReduction="10000"/>
          </a:bodyPr>
          <a:lstStyle/>
          <a:p>
            <a:pPr marL="42418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ID" sz="4000" b="1" u="sng" dirty="0" err="1">
                <a:solidFill>
                  <a:schemeClr val="tx2"/>
                </a:solidFill>
                <a:latin typeface="Aptos Narrow" panose="020B0004020202020204" pitchFamily="34" charset="0"/>
                <a:cs typeface="Arial"/>
              </a:rPr>
              <a:t>Memadai</a:t>
            </a:r>
            <a:endParaRPr lang="en-ID" sz="4000" b="1" u="sng" dirty="0">
              <a:solidFill>
                <a:schemeClr val="tx2"/>
              </a:solidFill>
              <a:latin typeface="Aptos Narrow" panose="020B0004020202020204" pitchFamily="34" charset="0"/>
              <a:cs typeface="Arial"/>
            </a:endParaRPr>
          </a:p>
          <a:p>
            <a:pPr marL="767080" marR="5080" indent="-342900">
              <a:spcBef>
                <a:spcPts val="100"/>
              </a:spcBef>
            </a:pPr>
            <a:r>
              <a:rPr lang="en-ID" sz="2200" dirty="0" err="1">
                <a:latin typeface="Abadi" panose="020B0604020104020204" pitchFamily="34" charset="0"/>
                <a:cs typeface="Arial MT"/>
              </a:rPr>
              <a:t>Cakupan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spc="-15" dirty="0" err="1">
                <a:latin typeface="Abadi" panose="020B0604020104020204" pitchFamily="34" charset="0"/>
                <a:cs typeface="Arial MT"/>
              </a:rPr>
              <a:t>indikator</a:t>
            </a:r>
            <a:r>
              <a:rPr lang="en-ID" sz="2200" spc="-15" dirty="0">
                <a:latin typeface="Abadi" panose="020B0604020104020204" pitchFamily="34" charset="0"/>
                <a:cs typeface="Arial MT"/>
              </a:rPr>
              <a:t>, </a:t>
            </a:r>
            <a:r>
              <a:rPr lang="en-ID" sz="2200" spc="5" dirty="0" err="1">
                <a:latin typeface="Abadi" panose="020B0604020104020204" pitchFamily="34" charset="0"/>
                <a:cs typeface="Arial MT"/>
              </a:rPr>
              <a:t>materi</a:t>
            </a:r>
            <a:r>
              <a:rPr lang="en-ID" sz="2200" spc="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pokok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/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pembelajaran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,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kegiatan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spc="-65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pembelajaran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, </a:t>
            </a:r>
            <a:r>
              <a:rPr lang="en-ID" sz="2200" spc="5" dirty="0" err="1">
                <a:latin typeface="Abadi" panose="020B0604020104020204" pitchFamily="34" charset="0"/>
                <a:cs typeface="Arial MT"/>
              </a:rPr>
              <a:t>sumber</a:t>
            </a:r>
            <a:r>
              <a:rPr lang="en-ID" sz="2200" spc="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spc="-20" dirty="0" err="1">
                <a:latin typeface="Abadi" panose="020B0604020104020204" pitchFamily="34" charset="0"/>
                <a:cs typeface="Arial MT"/>
              </a:rPr>
              <a:t>belajar</a:t>
            </a:r>
            <a:r>
              <a:rPr lang="en-ID" sz="2200" spc="-20" dirty="0">
                <a:latin typeface="Abadi" panose="020B0604020104020204" pitchFamily="34" charset="0"/>
                <a:cs typeface="Arial MT"/>
              </a:rPr>
              <a:t>, 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dan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sistem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penilaian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spc="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cukup</a:t>
            </a:r>
            <a:r>
              <a:rPr lang="en-ID" sz="2200" spc="-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untuk</a:t>
            </a:r>
            <a:r>
              <a:rPr lang="en-ID" sz="2200" spc="-3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menunjang</a:t>
            </a:r>
            <a:r>
              <a:rPr lang="en-ID" sz="2200" spc="-2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pencapaian</a:t>
            </a:r>
            <a:r>
              <a:rPr lang="en-ID" sz="2200" spc="-5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spc="5" dirty="0" err="1">
                <a:latin typeface="Abadi" panose="020B0604020104020204" pitchFamily="34" charset="0"/>
                <a:cs typeface="Arial MT"/>
              </a:rPr>
              <a:t>kompetensi</a:t>
            </a:r>
            <a:r>
              <a:rPr lang="en-ID" sz="2200" spc="-4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spc="-25" dirty="0" err="1">
                <a:latin typeface="Abadi" panose="020B0604020104020204" pitchFamily="34" charset="0"/>
                <a:cs typeface="Arial MT"/>
              </a:rPr>
              <a:t>dasar</a:t>
            </a:r>
            <a:r>
              <a:rPr lang="en-ID" sz="2200" spc="-25" dirty="0">
                <a:latin typeface="Abadi" panose="020B0604020104020204" pitchFamily="34" charset="0"/>
                <a:cs typeface="Arial MT"/>
              </a:rPr>
              <a:t>.</a:t>
            </a:r>
            <a:endParaRPr lang="en-ID" sz="2200" dirty="0">
              <a:latin typeface="Abadi" panose="020B0604020104020204" pitchFamily="34" charset="0"/>
              <a:cs typeface="Arial MT"/>
            </a:endParaRPr>
          </a:p>
          <a:p>
            <a:pPr marL="0" indent="0">
              <a:lnSpc>
                <a:spcPct val="100000"/>
              </a:lnSpc>
              <a:spcBef>
                <a:spcPts val="1595"/>
              </a:spcBef>
              <a:buNone/>
            </a:pPr>
            <a:endParaRPr lang="en-ID" sz="4400" b="1" spc="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1595"/>
              </a:spcBef>
              <a:buNone/>
            </a:pPr>
            <a:r>
              <a:rPr lang="en-ID" sz="3900" b="1" spc="5" dirty="0" err="1">
                <a:solidFill>
                  <a:schemeClr val="tx2"/>
                </a:solidFill>
                <a:latin typeface="Aptos Narrow" panose="020B0004020202020204" pitchFamily="34" charset="0"/>
                <a:cs typeface="Arial"/>
              </a:rPr>
              <a:t>Aktual</a:t>
            </a:r>
            <a:r>
              <a:rPr lang="en-ID" sz="3900" b="1" spc="-60" dirty="0">
                <a:solidFill>
                  <a:schemeClr val="tx2"/>
                </a:solidFill>
                <a:latin typeface="Aptos Narrow" panose="020B0004020202020204" pitchFamily="34" charset="0"/>
                <a:cs typeface="Arial"/>
              </a:rPr>
              <a:t> </a:t>
            </a:r>
            <a:r>
              <a:rPr lang="en-ID" sz="3900" b="1" spc="5" dirty="0">
                <a:solidFill>
                  <a:schemeClr val="tx2"/>
                </a:solidFill>
                <a:latin typeface="Aptos Narrow" panose="020B0004020202020204" pitchFamily="34" charset="0"/>
                <a:cs typeface="Arial"/>
              </a:rPr>
              <a:t>dan</a:t>
            </a:r>
            <a:r>
              <a:rPr lang="en-ID" sz="3900" b="1" spc="-40" dirty="0">
                <a:solidFill>
                  <a:schemeClr val="tx2"/>
                </a:solidFill>
                <a:latin typeface="Aptos Narrow" panose="020B0004020202020204" pitchFamily="34" charset="0"/>
                <a:cs typeface="Arial"/>
              </a:rPr>
              <a:t> </a:t>
            </a:r>
            <a:r>
              <a:rPr lang="en-ID" sz="3900" b="1" spc="5" dirty="0" err="1">
                <a:solidFill>
                  <a:schemeClr val="tx2"/>
                </a:solidFill>
                <a:latin typeface="Aptos Narrow" panose="020B0004020202020204" pitchFamily="34" charset="0"/>
                <a:cs typeface="Arial"/>
              </a:rPr>
              <a:t>Kontekstual</a:t>
            </a:r>
            <a:endParaRPr lang="en-ID" sz="3900" dirty="0">
              <a:solidFill>
                <a:schemeClr val="tx2"/>
              </a:solidFill>
              <a:latin typeface="Aptos Narrow" panose="020B0004020202020204" pitchFamily="34" charset="0"/>
              <a:cs typeface="Arial"/>
            </a:endParaRPr>
          </a:p>
          <a:p>
            <a:pPr marL="469900" marR="81915" indent="-121920">
              <a:lnSpc>
                <a:spcPct val="110000"/>
              </a:lnSpc>
              <a:spcBef>
                <a:spcPts val="3469"/>
              </a:spcBef>
            </a:pPr>
            <a:r>
              <a:rPr lang="en-ID" sz="2200" dirty="0" err="1">
                <a:latin typeface="Abadi" panose="020B0604020104020204" pitchFamily="34" charset="0"/>
                <a:cs typeface="Arial MT"/>
              </a:rPr>
              <a:t>Cakupan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spc="-15" dirty="0" err="1">
                <a:latin typeface="Abadi" panose="020B0604020104020204" pitchFamily="34" charset="0"/>
                <a:cs typeface="Arial MT"/>
              </a:rPr>
              <a:t>indikator</a:t>
            </a:r>
            <a:r>
              <a:rPr lang="en-ID" sz="2200" spc="-15" dirty="0">
                <a:latin typeface="Abadi" panose="020B0604020104020204" pitchFamily="34" charset="0"/>
                <a:cs typeface="Arial MT"/>
              </a:rPr>
              <a:t>,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materi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pokok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/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pembelajaran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,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kegiatan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spc="-65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pembelajaran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, </a:t>
            </a:r>
            <a:r>
              <a:rPr lang="en-ID" sz="2200" spc="5" dirty="0" err="1">
                <a:latin typeface="Abadi" panose="020B0604020104020204" pitchFamily="34" charset="0"/>
                <a:cs typeface="Arial MT"/>
              </a:rPr>
              <a:t>sumber</a:t>
            </a:r>
            <a:r>
              <a:rPr lang="en-ID" sz="2200" spc="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spc="-20" dirty="0" err="1">
                <a:latin typeface="Abadi" panose="020B0604020104020204" pitchFamily="34" charset="0"/>
                <a:cs typeface="Arial MT"/>
              </a:rPr>
              <a:t>belajar</a:t>
            </a:r>
            <a:r>
              <a:rPr lang="en-ID" sz="2200" spc="-20" dirty="0">
                <a:latin typeface="Abadi" panose="020B0604020104020204" pitchFamily="34" charset="0"/>
                <a:cs typeface="Arial MT"/>
              </a:rPr>
              <a:t>, 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dan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sistem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penilaian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spc="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memperhatikan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perkembangan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ilmu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,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teknologi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, dan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seni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spc="-65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mutakhir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dalam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kehidupan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nyata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, dan </a:t>
            </a:r>
            <a:r>
              <a:rPr lang="en-ID" sz="2200" spc="-5" dirty="0" err="1">
                <a:latin typeface="Abadi" panose="020B0604020104020204" pitchFamily="34" charset="0"/>
                <a:cs typeface="Arial MT"/>
              </a:rPr>
              <a:t>peristiwa</a:t>
            </a:r>
            <a:r>
              <a:rPr lang="en-ID" sz="2200" spc="-5" dirty="0">
                <a:latin typeface="Abadi" panose="020B0604020104020204" pitchFamily="34" charset="0"/>
                <a:cs typeface="Arial MT"/>
              </a:rPr>
              <a:t> yang 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200" dirty="0" err="1">
                <a:latin typeface="Abadi" panose="020B0604020104020204" pitchFamily="34" charset="0"/>
                <a:cs typeface="Arial MT"/>
              </a:rPr>
              <a:t>terjadi</a:t>
            </a:r>
            <a:r>
              <a:rPr lang="en-ID" sz="2200" dirty="0">
                <a:latin typeface="Abadi" panose="020B0604020104020204" pitchFamily="34" charset="0"/>
                <a:cs typeface="Arial MT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7104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2C98E-643C-95C8-CCAB-771B46C3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5221"/>
            <a:ext cx="10515600" cy="571174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465"/>
              </a:spcBef>
              <a:buNone/>
            </a:pPr>
            <a:r>
              <a:rPr lang="en-ID" sz="3600" b="1" dirty="0" err="1">
                <a:latin typeface="Aptos Narrow" panose="020B0004020202020204" pitchFamily="34" charset="0"/>
                <a:cs typeface="Arial"/>
              </a:rPr>
              <a:t>Fleksibel</a:t>
            </a:r>
            <a:endParaRPr lang="en-ID" sz="3600" dirty="0">
              <a:latin typeface="Aptos Narrow" panose="020B0004020202020204" pitchFamily="34" charset="0"/>
              <a:cs typeface="Arial"/>
            </a:endParaRPr>
          </a:p>
          <a:p>
            <a:pPr marR="5080" algn="just">
              <a:spcBef>
                <a:spcPts val="815"/>
              </a:spcBef>
            </a:pPr>
            <a:r>
              <a:rPr lang="en-ID" sz="2000" dirty="0" err="1">
                <a:solidFill>
                  <a:schemeClr val="tx2"/>
                </a:solidFill>
                <a:latin typeface="Abadi" panose="020B0604020104020204" pitchFamily="34" charset="0"/>
              </a:rPr>
              <a:t>Keseluruhan</a:t>
            </a:r>
            <a:r>
              <a:rPr lang="en-ID" sz="2000" spc="-4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latin typeface="Abadi" panose="020B0604020104020204" pitchFamily="34" charset="0"/>
              </a:rPr>
              <a:t>komponen</a:t>
            </a:r>
            <a:r>
              <a:rPr lang="en-ID" sz="2000" spc="-5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latin typeface="Abadi" panose="020B0604020104020204" pitchFamily="34" charset="0"/>
              </a:rPr>
              <a:t>silabus</a:t>
            </a:r>
            <a:r>
              <a:rPr lang="en-ID" sz="2000" spc="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latin typeface="Abadi" panose="020B0604020104020204" pitchFamily="34" charset="0"/>
              </a:rPr>
              <a:t>dapat</a:t>
            </a:r>
            <a:r>
              <a:rPr lang="en-ID" sz="2000" spc="-3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latin typeface="Abadi" panose="020B0604020104020204" pitchFamily="34" charset="0"/>
              </a:rPr>
              <a:t>mengakomodasi</a:t>
            </a:r>
            <a:r>
              <a:rPr lang="en-ID" sz="20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ID" sz="2000" spc="-65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latin typeface="Abadi" panose="020B0604020104020204" pitchFamily="34" charset="0"/>
              </a:rPr>
              <a:t>keragaman</a:t>
            </a:r>
            <a:r>
              <a:rPr lang="en-ID" sz="20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latin typeface="Abadi" panose="020B0604020104020204" pitchFamily="34" charset="0"/>
              </a:rPr>
              <a:t>peserta</a:t>
            </a:r>
            <a:r>
              <a:rPr lang="en-ID" sz="20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latin typeface="Abadi" panose="020B0604020104020204" pitchFamily="34" charset="0"/>
              </a:rPr>
              <a:t>didik</a:t>
            </a:r>
            <a:r>
              <a:rPr lang="en-ID" sz="2000" dirty="0">
                <a:solidFill>
                  <a:schemeClr val="tx2"/>
                </a:solidFill>
                <a:latin typeface="Abadi" panose="020B0604020104020204" pitchFamily="34" charset="0"/>
              </a:rPr>
              <a:t>, </a:t>
            </a:r>
            <a:r>
              <a:rPr lang="en-ID" sz="2000" dirty="0" err="1">
                <a:solidFill>
                  <a:schemeClr val="tx2"/>
                </a:solidFill>
                <a:latin typeface="Abadi" panose="020B0604020104020204" pitchFamily="34" charset="0"/>
              </a:rPr>
              <a:t>pendidik</a:t>
            </a:r>
            <a:r>
              <a:rPr lang="en-ID" sz="2000" dirty="0">
                <a:solidFill>
                  <a:schemeClr val="tx2"/>
                </a:solidFill>
                <a:latin typeface="Abadi" panose="020B0604020104020204" pitchFamily="34" charset="0"/>
              </a:rPr>
              <a:t>, </a:t>
            </a:r>
            <a:r>
              <a:rPr lang="en-ID" sz="2000" dirty="0" err="1">
                <a:solidFill>
                  <a:schemeClr val="tx2"/>
                </a:solidFill>
                <a:latin typeface="Abadi" panose="020B0604020104020204" pitchFamily="34" charset="0"/>
              </a:rPr>
              <a:t>serta</a:t>
            </a:r>
            <a:r>
              <a:rPr lang="en-ID" sz="20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latin typeface="Abadi" panose="020B0604020104020204" pitchFamily="34" charset="0"/>
              </a:rPr>
              <a:t>dinamika</a:t>
            </a:r>
            <a:r>
              <a:rPr lang="en-ID" sz="20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ID" sz="2000" spc="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ID" sz="2000" dirty="0" err="1">
                <a:solidFill>
                  <a:schemeClr val="tx2"/>
                </a:solidFill>
                <a:latin typeface="Abadi" panose="020B0604020104020204" pitchFamily="34" charset="0"/>
              </a:rPr>
              <a:t>perubahan</a:t>
            </a:r>
            <a:r>
              <a:rPr lang="en-ID" sz="20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ID" sz="2000" spc="-5" dirty="0">
                <a:solidFill>
                  <a:schemeClr val="tx2"/>
                </a:solidFill>
                <a:latin typeface="Abadi" panose="020B0604020104020204" pitchFamily="34" charset="0"/>
              </a:rPr>
              <a:t>yang </a:t>
            </a:r>
            <a:r>
              <a:rPr lang="en-ID" sz="2000" dirty="0" err="1">
                <a:solidFill>
                  <a:schemeClr val="tx2"/>
                </a:solidFill>
                <a:latin typeface="Abadi" panose="020B0604020104020204" pitchFamily="34" charset="0"/>
              </a:rPr>
              <a:t>terjadi</a:t>
            </a:r>
            <a:r>
              <a:rPr lang="en-ID" sz="2000" dirty="0">
                <a:solidFill>
                  <a:schemeClr val="tx2"/>
                </a:solidFill>
                <a:latin typeface="Abadi" panose="020B0604020104020204" pitchFamily="34" charset="0"/>
              </a:rPr>
              <a:t> di </a:t>
            </a:r>
            <a:r>
              <a:rPr lang="en-ID" sz="2000" dirty="0" err="1">
                <a:solidFill>
                  <a:schemeClr val="tx2"/>
                </a:solidFill>
                <a:latin typeface="Abadi" panose="020B0604020104020204" pitchFamily="34" charset="0"/>
              </a:rPr>
              <a:t>sekolah</a:t>
            </a:r>
            <a:r>
              <a:rPr lang="en-ID" sz="2000" dirty="0">
                <a:solidFill>
                  <a:schemeClr val="tx2"/>
                </a:solidFill>
                <a:latin typeface="Abadi" panose="020B0604020104020204" pitchFamily="34" charset="0"/>
              </a:rPr>
              <a:t> dan </a:t>
            </a:r>
            <a:r>
              <a:rPr lang="en-ID" sz="2000" dirty="0" err="1">
                <a:solidFill>
                  <a:schemeClr val="tx2"/>
                </a:solidFill>
                <a:latin typeface="Abadi" panose="020B0604020104020204" pitchFamily="34" charset="0"/>
              </a:rPr>
              <a:t>tuntutan</a:t>
            </a:r>
            <a:r>
              <a:rPr lang="en-ID" sz="20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ID" sz="2000" spc="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ID" sz="2000" spc="-5" dirty="0" err="1">
                <a:solidFill>
                  <a:schemeClr val="tx2"/>
                </a:solidFill>
                <a:latin typeface="Abadi" panose="020B0604020104020204" pitchFamily="34" charset="0"/>
              </a:rPr>
              <a:t>masyarakat</a:t>
            </a:r>
            <a:r>
              <a:rPr lang="en-ID" sz="2000" spc="-5" dirty="0">
                <a:solidFill>
                  <a:schemeClr val="tx2"/>
                </a:solidFill>
                <a:latin typeface="Abadi" panose="020B0604020104020204" pitchFamily="34" charset="0"/>
              </a:rPr>
              <a:t>.</a:t>
            </a:r>
          </a:p>
          <a:p>
            <a:pPr marL="0" marR="5080" indent="0">
              <a:lnSpc>
                <a:spcPct val="100000"/>
              </a:lnSpc>
              <a:spcBef>
                <a:spcPts val="815"/>
              </a:spcBef>
              <a:buNone/>
            </a:pPr>
            <a:endParaRPr lang="en-ID" spc="-5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465"/>
              </a:spcBef>
              <a:buNone/>
            </a:pPr>
            <a:r>
              <a:rPr lang="en-ID" sz="3600" b="1" spc="-5" dirty="0" err="1">
                <a:solidFill>
                  <a:schemeClr val="tx2"/>
                </a:solidFill>
                <a:latin typeface="Aptos Narrow" panose="020B0004020202020204" pitchFamily="34" charset="0"/>
                <a:cs typeface="Arial"/>
              </a:rPr>
              <a:t>Menyeluruh</a:t>
            </a:r>
            <a:endParaRPr lang="en-ID" sz="3600" dirty="0">
              <a:solidFill>
                <a:schemeClr val="tx2"/>
              </a:solidFill>
              <a:latin typeface="Aptos Narrow" panose="020B0004020202020204" pitchFamily="34" charset="0"/>
              <a:cs typeface="Arial"/>
            </a:endParaRPr>
          </a:p>
          <a:p>
            <a:pPr>
              <a:spcBef>
                <a:spcPts val="1420"/>
              </a:spcBef>
            </a:pPr>
            <a:r>
              <a:rPr lang="en-ID" sz="2000" dirty="0" err="1">
                <a:latin typeface="Abadi" panose="020B0604020104020204" pitchFamily="34" charset="0"/>
                <a:cs typeface="Arial MT"/>
              </a:rPr>
              <a:t>Komponen</a:t>
            </a:r>
            <a:r>
              <a:rPr lang="en-ID" sz="2000" spc="-6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Arial MT"/>
              </a:rPr>
              <a:t>silabus</a:t>
            </a:r>
            <a:r>
              <a:rPr lang="en-ID" sz="2000" spc="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000" dirty="0" err="1">
                <a:latin typeface="Abadi" panose="020B0604020104020204" pitchFamily="34" charset="0"/>
                <a:cs typeface="Arial MT"/>
              </a:rPr>
              <a:t>mencakup</a:t>
            </a:r>
            <a:r>
              <a:rPr lang="en-ID" sz="2000" spc="-6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000" dirty="0" err="1">
                <a:latin typeface="Abadi" panose="020B0604020104020204" pitchFamily="34" charset="0"/>
                <a:cs typeface="Arial MT"/>
              </a:rPr>
              <a:t>keseluruhan</a:t>
            </a:r>
            <a:r>
              <a:rPr lang="en-ID" sz="2000" spc="-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Arial MT"/>
              </a:rPr>
              <a:t>ranah</a:t>
            </a:r>
            <a:r>
              <a:rPr lang="en-ID" sz="2000" spc="-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000" dirty="0" err="1">
                <a:latin typeface="Abadi" panose="020B0604020104020204" pitchFamily="34" charset="0"/>
                <a:cs typeface="Arial MT"/>
              </a:rPr>
              <a:t>kompetensi</a:t>
            </a:r>
            <a:r>
              <a:rPr lang="en-ID" sz="2000" spc="-5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000" dirty="0">
                <a:latin typeface="Abadi" panose="020B0604020104020204" pitchFamily="34" charset="0"/>
                <a:cs typeface="Arial MT"/>
              </a:rPr>
              <a:t>(</a:t>
            </a:r>
            <a:r>
              <a:rPr lang="en-ID" sz="2000" dirty="0" err="1">
                <a:latin typeface="Abadi" panose="020B0604020104020204" pitchFamily="34" charset="0"/>
                <a:cs typeface="Arial MT"/>
              </a:rPr>
              <a:t>kognitif</a:t>
            </a:r>
            <a:r>
              <a:rPr lang="en-ID" sz="2000" dirty="0">
                <a:latin typeface="Abadi" panose="020B0604020104020204" pitchFamily="34" charset="0"/>
                <a:cs typeface="Arial MT"/>
              </a:rPr>
              <a:t>,</a:t>
            </a:r>
            <a:r>
              <a:rPr lang="en-ID" sz="2000" spc="-4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000" spc="5" dirty="0" err="1">
                <a:latin typeface="Abadi" panose="020B0604020104020204" pitchFamily="34" charset="0"/>
                <a:cs typeface="Arial MT"/>
              </a:rPr>
              <a:t>afektif</a:t>
            </a:r>
            <a:r>
              <a:rPr lang="en-ID" sz="2000" spc="5" dirty="0">
                <a:latin typeface="Abadi" panose="020B0604020104020204" pitchFamily="34" charset="0"/>
                <a:cs typeface="Arial MT"/>
              </a:rPr>
              <a:t>,</a:t>
            </a:r>
            <a:r>
              <a:rPr lang="en-ID" sz="2000" spc="-9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000" dirty="0" err="1">
                <a:latin typeface="Abadi" panose="020B0604020104020204" pitchFamily="34" charset="0"/>
                <a:cs typeface="Arial MT"/>
              </a:rPr>
              <a:t>psikomotor</a:t>
            </a:r>
            <a:r>
              <a:rPr lang="en-ID" sz="2000" dirty="0">
                <a:latin typeface="Abadi" panose="020B0604020104020204" pitchFamily="34" charset="0"/>
                <a:cs typeface="Arial MT"/>
              </a:rPr>
              <a:t>).</a:t>
            </a:r>
            <a:endParaRPr lang="en-ID" sz="2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32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53BE-0D90-81BF-3453-0C19DFBC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PENGEMBANG SILABUS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0A80C-688C-D952-F7BC-A4D1D7DFA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ID" sz="2800" dirty="0">
                <a:latin typeface="Trebuchet MS"/>
                <a:cs typeface="Trebuchet MS"/>
              </a:rPr>
              <a:t>Guru</a:t>
            </a:r>
            <a:r>
              <a:rPr lang="en-ID" sz="2800" spc="-30" dirty="0">
                <a:latin typeface="Trebuchet MS"/>
                <a:cs typeface="Trebuchet MS"/>
              </a:rPr>
              <a:t> </a:t>
            </a:r>
            <a:r>
              <a:rPr lang="en-ID" sz="2800" spc="-5" dirty="0" err="1">
                <a:latin typeface="Trebuchet MS"/>
                <a:cs typeface="Trebuchet MS"/>
              </a:rPr>
              <a:t>kelas</a:t>
            </a:r>
            <a:r>
              <a:rPr lang="en-ID" sz="2800" spc="-5" dirty="0">
                <a:latin typeface="Trebuchet MS"/>
                <a:cs typeface="Trebuchet MS"/>
              </a:rPr>
              <a:t>/</a:t>
            </a:r>
            <a:r>
              <a:rPr lang="en-ID" sz="2800" spc="-5" dirty="0" err="1">
                <a:latin typeface="Trebuchet MS"/>
                <a:cs typeface="Trebuchet MS"/>
              </a:rPr>
              <a:t>mata</a:t>
            </a:r>
            <a:r>
              <a:rPr lang="en-ID" sz="2800" spc="20" dirty="0">
                <a:latin typeface="Trebuchet MS"/>
                <a:cs typeface="Trebuchet MS"/>
              </a:rPr>
              <a:t> </a:t>
            </a:r>
            <a:r>
              <a:rPr lang="en-ID" sz="2800" dirty="0" err="1">
                <a:latin typeface="Trebuchet MS"/>
                <a:cs typeface="Trebuchet MS"/>
              </a:rPr>
              <a:t>pelajaran</a:t>
            </a:r>
            <a:r>
              <a:rPr lang="en-ID" sz="2800" dirty="0">
                <a:latin typeface="Trebuchet MS"/>
                <a:cs typeface="Trebuchet MS"/>
              </a:rPr>
              <a:t>,</a:t>
            </a:r>
            <a:r>
              <a:rPr lang="en-ID" sz="2800" spc="-55" dirty="0">
                <a:latin typeface="Trebuchet MS"/>
                <a:cs typeface="Trebuchet MS"/>
              </a:rPr>
              <a:t> </a:t>
            </a:r>
            <a:r>
              <a:rPr lang="en-ID" sz="2800" dirty="0" err="1">
                <a:latin typeface="Trebuchet MS"/>
                <a:cs typeface="Trebuchet MS"/>
              </a:rPr>
              <a:t>atau</a:t>
            </a:r>
            <a:endParaRPr lang="en-ID"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rebuchet MS"/>
              <a:buAutoNum type="arabicPeriod"/>
            </a:pPr>
            <a:endParaRPr lang="en-ID" sz="32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lang="en-ID" sz="2800" spc="-10" dirty="0" err="1">
                <a:latin typeface="Trebuchet MS"/>
                <a:cs typeface="Trebuchet MS"/>
              </a:rPr>
              <a:t>Kelompok</a:t>
            </a:r>
            <a:r>
              <a:rPr lang="en-ID" sz="2800" spc="-15" dirty="0">
                <a:latin typeface="Trebuchet MS"/>
                <a:cs typeface="Trebuchet MS"/>
              </a:rPr>
              <a:t> </a:t>
            </a:r>
            <a:r>
              <a:rPr lang="en-ID" sz="2800" dirty="0">
                <a:latin typeface="Trebuchet MS"/>
                <a:cs typeface="Trebuchet MS"/>
              </a:rPr>
              <a:t>guru</a:t>
            </a:r>
            <a:r>
              <a:rPr lang="en-ID" sz="2800" spc="-20" dirty="0">
                <a:latin typeface="Trebuchet MS"/>
                <a:cs typeface="Trebuchet MS"/>
              </a:rPr>
              <a:t> </a:t>
            </a:r>
            <a:r>
              <a:rPr lang="en-ID" sz="2800" spc="-5" dirty="0" err="1">
                <a:latin typeface="Trebuchet MS"/>
                <a:cs typeface="Trebuchet MS"/>
              </a:rPr>
              <a:t>kelas</a:t>
            </a:r>
            <a:r>
              <a:rPr lang="en-ID" sz="2800" spc="-5" dirty="0">
                <a:latin typeface="Trebuchet MS"/>
                <a:cs typeface="Trebuchet MS"/>
              </a:rPr>
              <a:t>/</a:t>
            </a:r>
            <a:r>
              <a:rPr lang="en-ID" sz="2800" spc="-5" dirty="0" err="1">
                <a:latin typeface="Trebuchet MS"/>
                <a:cs typeface="Trebuchet MS"/>
              </a:rPr>
              <a:t>mata</a:t>
            </a:r>
            <a:r>
              <a:rPr lang="en-ID" sz="2800" spc="25" dirty="0">
                <a:latin typeface="Trebuchet MS"/>
                <a:cs typeface="Trebuchet MS"/>
              </a:rPr>
              <a:t> </a:t>
            </a:r>
            <a:r>
              <a:rPr lang="en-ID" sz="2800" dirty="0" err="1">
                <a:latin typeface="Trebuchet MS"/>
                <a:cs typeface="Trebuchet MS"/>
              </a:rPr>
              <a:t>pelajaran</a:t>
            </a:r>
            <a:r>
              <a:rPr lang="en-ID" sz="2800" dirty="0">
                <a:latin typeface="Trebuchet MS"/>
                <a:cs typeface="Trebuchet MS"/>
              </a:rPr>
              <a:t>,</a:t>
            </a:r>
            <a:r>
              <a:rPr lang="en-ID" sz="2800" spc="-55" dirty="0">
                <a:latin typeface="Trebuchet MS"/>
                <a:cs typeface="Trebuchet MS"/>
              </a:rPr>
              <a:t> </a:t>
            </a:r>
            <a:r>
              <a:rPr lang="en-ID" sz="2800" dirty="0" err="1">
                <a:latin typeface="Trebuchet MS"/>
                <a:cs typeface="Trebuchet MS"/>
              </a:rPr>
              <a:t>atau</a:t>
            </a:r>
            <a:endParaRPr lang="en-ID" sz="28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lang="en-ID" sz="2800" spc="-10" dirty="0" err="1">
                <a:latin typeface="Trebuchet MS"/>
                <a:cs typeface="Trebuchet MS"/>
              </a:rPr>
              <a:t>Kelompok</a:t>
            </a:r>
            <a:r>
              <a:rPr lang="en-ID" sz="2800" spc="-10" dirty="0">
                <a:latin typeface="Trebuchet MS"/>
                <a:cs typeface="Trebuchet MS"/>
              </a:rPr>
              <a:t> </a:t>
            </a:r>
            <a:r>
              <a:rPr lang="en-ID" sz="2800" dirty="0" err="1">
                <a:latin typeface="Trebuchet MS"/>
                <a:cs typeface="Trebuchet MS"/>
              </a:rPr>
              <a:t>kerja</a:t>
            </a:r>
            <a:r>
              <a:rPr lang="en-ID" sz="2800" dirty="0">
                <a:latin typeface="Trebuchet MS"/>
                <a:cs typeface="Trebuchet MS"/>
              </a:rPr>
              <a:t> guru </a:t>
            </a:r>
            <a:r>
              <a:rPr lang="en-ID" sz="2800" spc="-5" dirty="0">
                <a:latin typeface="Trebuchet MS"/>
                <a:cs typeface="Trebuchet MS"/>
              </a:rPr>
              <a:t>(KKG/PKG/MGMP) </a:t>
            </a:r>
            <a:r>
              <a:rPr lang="en-ID" sz="2800" spc="-710" dirty="0">
                <a:latin typeface="Trebuchet MS"/>
                <a:cs typeface="Trebuchet MS"/>
              </a:rPr>
              <a:t> </a:t>
            </a:r>
            <a:r>
              <a:rPr lang="en-ID" sz="2800" spc="-5" dirty="0" err="1">
                <a:latin typeface="Trebuchet MS"/>
                <a:cs typeface="Trebuchet MS"/>
              </a:rPr>
              <a:t>Dibawah</a:t>
            </a:r>
            <a:r>
              <a:rPr lang="en-ID" sz="2800" spc="-30" dirty="0">
                <a:latin typeface="Trebuchet MS"/>
                <a:cs typeface="Trebuchet MS"/>
              </a:rPr>
              <a:t> </a:t>
            </a:r>
            <a:r>
              <a:rPr lang="en-ID" sz="2800" dirty="0" err="1">
                <a:latin typeface="Trebuchet MS"/>
                <a:cs typeface="Trebuchet MS"/>
              </a:rPr>
              <a:t>koordinasi</a:t>
            </a:r>
            <a:r>
              <a:rPr lang="en-ID" sz="2800" spc="-20" dirty="0">
                <a:latin typeface="Trebuchet MS"/>
                <a:cs typeface="Trebuchet MS"/>
              </a:rPr>
              <a:t> </a:t>
            </a:r>
            <a:r>
              <a:rPr lang="en-ID" sz="2800" dirty="0">
                <a:latin typeface="Trebuchet MS"/>
                <a:cs typeface="Trebuchet MS"/>
              </a:rPr>
              <a:t>dan </a:t>
            </a:r>
            <a:r>
              <a:rPr lang="en-ID" sz="2800" spc="-5" dirty="0">
                <a:latin typeface="Trebuchet MS"/>
                <a:cs typeface="Trebuchet MS"/>
              </a:rPr>
              <a:t>supervise </a:t>
            </a:r>
            <a:r>
              <a:rPr lang="en-ID" sz="2800" dirty="0">
                <a:latin typeface="Trebuchet MS"/>
                <a:cs typeface="Trebuchet MS"/>
              </a:rPr>
              <a:t>Dinas</a:t>
            </a:r>
            <a:r>
              <a:rPr lang="en-ID" sz="2800" spc="-10" dirty="0">
                <a:latin typeface="Trebuchet MS"/>
                <a:cs typeface="Trebuchet MS"/>
              </a:rPr>
              <a:t> </a:t>
            </a:r>
            <a:r>
              <a:rPr lang="en-ID" sz="2800" spc="-15" dirty="0">
                <a:latin typeface="Trebuchet MS"/>
                <a:cs typeface="Trebuchet MS"/>
              </a:rPr>
              <a:t>Pendidikan</a:t>
            </a:r>
            <a:r>
              <a:rPr lang="en-ID" sz="2800" spc="-40" dirty="0">
                <a:latin typeface="Trebuchet MS"/>
                <a:cs typeface="Trebuchet MS"/>
              </a:rPr>
              <a:t> </a:t>
            </a:r>
            <a:r>
              <a:rPr lang="en-ID" sz="2800" spc="-15" dirty="0" err="1">
                <a:latin typeface="Trebuchet MS"/>
                <a:cs typeface="Trebuchet MS"/>
              </a:rPr>
              <a:t>Kab</a:t>
            </a:r>
            <a:r>
              <a:rPr lang="en-ID" sz="2800" spc="-15" dirty="0">
                <a:latin typeface="Trebuchet MS"/>
                <a:cs typeface="Trebuchet MS"/>
              </a:rPr>
              <a:t>/Kota/</a:t>
            </a:r>
            <a:r>
              <a:rPr lang="en-ID" sz="2800" spc="-15" dirty="0" err="1">
                <a:latin typeface="Trebuchet MS"/>
                <a:cs typeface="Trebuchet MS"/>
              </a:rPr>
              <a:t>Provinsi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84908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B4E7-7EBC-A89E-6668-5CAE776D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733" y="227163"/>
            <a:ext cx="10515600" cy="1325563"/>
          </a:xfrm>
        </p:spPr>
        <p:txBody>
          <a:bodyPr/>
          <a:lstStyle/>
          <a:p>
            <a:r>
              <a:rPr lang="en-US" dirty="0"/>
              <a:t>KOMPONEN SILABUS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532A9-FFB6-FD94-C18C-903DE580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272" y="1372904"/>
            <a:ext cx="10515600" cy="5033043"/>
          </a:xfrm>
        </p:spPr>
        <p:txBody>
          <a:bodyPr>
            <a:normAutofit fontScale="92500" lnSpcReduction="10000"/>
          </a:bodyPr>
          <a:lstStyle/>
          <a:p>
            <a:pPr marL="356870" indent="-344805">
              <a:lnSpc>
                <a:spcPct val="100000"/>
              </a:lnSpc>
              <a:spcBef>
                <a:spcPts val="965"/>
              </a:spcBef>
              <a:buAutoNum type="arabicPeriod"/>
              <a:tabLst>
                <a:tab pos="357505" algn="l"/>
              </a:tabLst>
            </a:pPr>
            <a:r>
              <a:rPr lang="en-ID" sz="2600" dirty="0" err="1">
                <a:latin typeface="Candara" panose="020E0502030303020204" pitchFamily="34" charset="0"/>
                <a:cs typeface="Trebuchet MS"/>
              </a:rPr>
              <a:t>Identitas</a:t>
            </a:r>
            <a:r>
              <a:rPr lang="en-ID" sz="2600" dirty="0">
                <a:latin typeface="Candara" panose="020E0502030303020204" pitchFamily="34" charset="0"/>
                <a:cs typeface="Trebuchet MS"/>
              </a:rPr>
              <a:t> Mata Pelajaran</a:t>
            </a:r>
          </a:p>
          <a:p>
            <a:pPr marL="356870" indent="-344805">
              <a:lnSpc>
                <a:spcPct val="100000"/>
              </a:lnSpc>
              <a:spcBef>
                <a:spcPts val="965"/>
              </a:spcBef>
              <a:buAutoNum type="arabicPeriod"/>
              <a:tabLst>
                <a:tab pos="357505" algn="l"/>
              </a:tabLst>
            </a:pPr>
            <a:r>
              <a:rPr lang="en-ID" sz="2600" dirty="0" err="1">
                <a:latin typeface="Candara" panose="020E0502030303020204" pitchFamily="34" charset="0"/>
                <a:cs typeface="Trebuchet MS"/>
              </a:rPr>
              <a:t>Identitas</a:t>
            </a:r>
            <a:r>
              <a:rPr lang="en-ID" sz="2600" dirty="0">
                <a:latin typeface="Candara" panose="020E0502030303020204" pitchFamily="34" charset="0"/>
                <a:cs typeface="Trebuchet MS"/>
              </a:rPr>
              <a:t> </a:t>
            </a:r>
            <a:r>
              <a:rPr lang="en-ID" sz="2600" dirty="0" err="1">
                <a:latin typeface="Candara" panose="020E0502030303020204" pitchFamily="34" charset="0"/>
                <a:cs typeface="Trebuchet MS"/>
              </a:rPr>
              <a:t>Sekolah</a:t>
            </a:r>
            <a:endParaRPr lang="en-ID" sz="2600" dirty="0">
              <a:latin typeface="Candara" panose="020E0502030303020204" pitchFamily="34" charset="0"/>
              <a:cs typeface="Trebuchet MS"/>
            </a:endParaRPr>
          </a:p>
          <a:p>
            <a:pPr marL="356870" indent="-344805">
              <a:lnSpc>
                <a:spcPct val="100000"/>
              </a:lnSpc>
              <a:spcBef>
                <a:spcPts val="965"/>
              </a:spcBef>
              <a:buAutoNum type="arabicPeriod"/>
              <a:tabLst>
                <a:tab pos="357505" algn="l"/>
              </a:tabLst>
            </a:pPr>
            <a:r>
              <a:rPr lang="en-ID" sz="2600" dirty="0" err="1">
                <a:latin typeface="Candara" panose="020E0502030303020204" pitchFamily="34" charset="0"/>
                <a:cs typeface="Trebuchet MS"/>
              </a:rPr>
              <a:t>Kompetensi</a:t>
            </a:r>
            <a:r>
              <a:rPr lang="en-ID" sz="2600" dirty="0">
                <a:latin typeface="Candara" panose="020E0502030303020204" pitchFamily="34" charset="0"/>
                <a:cs typeface="Trebuchet MS"/>
              </a:rPr>
              <a:t> Inti</a:t>
            </a:r>
          </a:p>
          <a:p>
            <a:pPr marL="356870" indent="-344805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357505" algn="l"/>
              </a:tabLst>
            </a:pPr>
            <a:r>
              <a:rPr lang="en-ID" sz="2600" spc="-10" dirty="0" err="1">
                <a:latin typeface="Candara" panose="020E0502030303020204" pitchFamily="34" charset="0"/>
                <a:cs typeface="Trebuchet MS"/>
              </a:rPr>
              <a:t>Kompetensi</a:t>
            </a:r>
            <a:r>
              <a:rPr lang="en-ID" sz="2600" spc="-70" dirty="0">
                <a:latin typeface="Candara" panose="020E0502030303020204" pitchFamily="34" charset="0"/>
                <a:cs typeface="Trebuchet MS"/>
              </a:rPr>
              <a:t> </a:t>
            </a:r>
            <a:r>
              <a:rPr lang="en-ID" sz="2600" spc="-5" dirty="0">
                <a:latin typeface="Candara" panose="020E0502030303020204" pitchFamily="34" charset="0"/>
                <a:cs typeface="Trebuchet MS"/>
              </a:rPr>
              <a:t>Dasar</a:t>
            </a:r>
          </a:p>
          <a:p>
            <a:pPr marL="356870" indent="-344805">
              <a:lnSpc>
                <a:spcPct val="100000"/>
              </a:lnSpc>
              <a:spcBef>
                <a:spcPts val="865"/>
              </a:spcBef>
              <a:buFont typeface="Arial" panose="020B0604020202020204" pitchFamily="34" charset="0"/>
              <a:buAutoNum type="arabicPeriod"/>
              <a:tabLst>
                <a:tab pos="357505" algn="l"/>
              </a:tabLst>
            </a:pPr>
            <a:r>
              <a:rPr lang="en-ID" sz="2600" dirty="0" err="1">
                <a:latin typeface="Candara" panose="020E0502030303020204" pitchFamily="34" charset="0"/>
                <a:cs typeface="Trebuchet MS"/>
              </a:rPr>
              <a:t>Indikator</a:t>
            </a:r>
            <a:endParaRPr lang="en-ID" sz="2600" dirty="0">
              <a:latin typeface="Candara" panose="020E0502030303020204" pitchFamily="34" charset="0"/>
              <a:cs typeface="Trebuchet MS"/>
            </a:endParaRPr>
          </a:p>
          <a:p>
            <a:pPr marL="356870" indent="-344805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357505" algn="l"/>
              </a:tabLst>
            </a:pPr>
            <a:r>
              <a:rPr lang="en-ID" sz="2600" dirty="0" err="1">
                <a:latin typeface="Candara" panose="020E0502030303020204" pitchFamily="34" charset="0"/>
                <a:cs typeface="Trebuchet MS"/>
              </a:rPr>
              <a:t>Materi</a:t>
            </a:r>
            <a:r>
              <a:rPr lang="en-ID" sz="2600" spc="-40" dirty="0">
                <a:latin typeface="Candara" panose="020E0502030303020204" pitchFamily="34" charset="0"/>
                <a:cs typeface="Trebuchet MS"/>
              </a:rPr>
              <a:t> </a:t>
            </a:r>
            <a:r>
              <a:rPr lang="en-ID" sz="2600" spc="-15" dirty="0" err="1">
                <a:latin typeface="Candara" panose="020E0502030303020204" pitchFamily="34" charset="0"/>
                <a:cs typeface="Trebuchet MS"/>
              </a:rPr>
              <a:t>Pokok</a:t>
            </a:r>
            <a:r>
              <a:rPr lang="en-ID" sz="2600" spc="-15" dirty="0">
                <a:latin typeface="Candara" panose="020E0502030303020204" pitchFamily="34" charset="0"/>
                <a:cs typeface="Trebuchet MS"/>
              </a:rPr>
              <a:t>/</a:t>
            </a:r>
            <a:r>
              <a:rPr lang="en-ID" sz="2600" spc="-15" dirty="0" err="1">
                <a:latin typeface="Candara" panose="020E0502030303020204" pitchFamily="34" charset="0"/>
                <a:cs typeface="Trebuchet MS"/>
              </a:rPr>
              <a:t>Pembelajaran</a:t>
            </a:r>
            <a:endParaRPr lang="en-ID" sz="2600" dirty="0">
              <a:latin typeface="Candara" panose="020E0502030303020204" pitchFamily="34" charset="0"/>
              <a:cs typeface="Trebuchet MS"/>
            </a:endParaRPr>
          </a:p>
          <a:p>
            <a:pPr marL="356870" indent="-344805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357505" algn="l"/>
              </a:tabLst>
            </a:pPr>
            <a:r>
              <a:rPr lang="en-ID" sz="2600" spc="-10" dirty="0" err="1">
                <a:latin typeface="Candara" panose="020E0502030303020204" pitchFamily="34" charset="0"/>
                <a:cs typeface="Trebuchet MS"/>
              </a:rPr>
              <a:t>Kegiatan</a:t>
            </a:r>
            <a:r>
              <a:rPr lang="en-ID" sz="2600" spc="-65" dirty="0">
                <a:latin typeface="Candara" panose="020E0502030303020204" pitchFamily="34" charset="0"/>
                <a:cs typeface="Trebuchet MS"/>
              </a:rPr>
              <a:t> </a:t>
            </a:r>
            <a:r>
              <a:rPr lang="en-ID" sz="2600" spc="-10" dirty="0" err="1">
                <a:latin typeface="Candara" panose="020E0502030303020204" pitchFamily="34" charset="0"/>
                <a:cs typeface="Trebuchet MS"/>
              </a:rPr>
              <a:t>Pembelajaran</a:t>
            </a:r>
            <a:endParaRPr lang="en-ID" sz="2600" dirty="0">
              <a:latin typeface="Candara" panose="020E0502030303020204" pitchFamily="34" charset="0"/>
              <a:cs typeface="Trebuchet MS"/>
            </a:endParaRPr>
          </a:p>
          <a:p>
            <a:pPr marL="356870" indent="-344805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357505" algn="l"/>
              </a:tabLst>
            </a:pPr>
            <a:r>
              <a:rPr lang="en-ID" sz="2600" spc="-5" dirty="0" err="1">
                <a:latin typeface="Candara" panose="020E0502030303020204" pitchFamily="34" charset="0"/>
                <a:cs typeface="Trebuchet MS"/>
              </a:rPr>
              <a:t>Alokasi</a:t>
            </a:r>
            <a:r>
              <a:rPr lang="en-ID" sz="2600" spc="-15" dirty="0">
                <a:latin typeface="Candara" panose="020E0502030303020204" pitchFamily="34" charset="0"/>
                <a:cs typeface="Trebuchet MS"/>
              </a:rPr>
              <a:t> </a:t>
            </a:r>
            <a:r>
              <a:rPr lang="en-ID" sz="2600" spc="-35" dirty="0">
                <a:latin typeface="Candara" panose="020E0502030303020204" pitchFamily="34" charset="0"/>
                <a:cs typeface="Trebuchet MS"/>
              </a:rPr>
              <a:t>Waktu</a:t>
            </a:r>
            <a:endParaRPr lang="en-ID" sz="2600" dirty="0">
              <a:latin typeface="Candara" panose="020E0502030303020204" pitchFamily="34" charset="0"/>
              <a:cs typeface="Trebuchet MS"/>
            </a:endParaRPr>
          </a:p>
          <a:p>
            <a:pPr marL="356870" indent="-344805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357505" algn="l"/>
              </a:tabLst>
            </a:pPr>
            <a:r>
              <a:rPr lang="en-ID" sz="2600" dirty="0" err="1">
                <a:latin typeface="Candara" panose="020E0502030303020204" pitchFamily="34" charset="0"/>
                <a:cs typeface="Trebuchet MS"/>
              </a:rPr>
              <a:t>Sumber</a:t>
            </a:r>
            <a:r>
              <a:rPr lang="en-ID" sz="2600" spc="-65" dirty="0">
                <a:latin typeface="Candara" panose="020E0502030303020204" pitchFamily="34" charset="0"/>
                <a:cs typeface="Trebuchet MS"/>
              </a:rPr>
              <a:t> </a:t>
            </a:r>
            <a:r>
              <a:rPr lang="en-ID" sz="2600" dirty="0" err="1">
                <a:latin typeface="Candara" panose="020E0502030303020204" pitchFamily="34" charset="0"/>
                <a:cs typeface="Trebuchet MS"/>
              </a:rPr>
              <a:t>Belajar</a:t>
            </a:r>
            <a:endParaRPr lang="en-ID" sz="2600" dirty="0">
              <a:latin typeface="Candara" panose="020E050203030302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ID" sz="4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en-ID" sz="1900" dirty="0" err="1">
                <a:latin typeface="Trebuchet MS"/>
                <a:cs typeface="Trebuchet MS"/>
              </a:rPr>
              <a:t>Catatan</a:t>
            </a:r>
            <a:r>
              <a:rPr lang="en-ID" sz="1900" dirty="0">
                <a:latin typeface="Trebuchet MS"/>
                <a:cs typeface="Trebuchet MS"/>
              </a:rPr>
              <a:t>:</a:t>
            </a:r>
            <a:r>
              <a:rPr lang="en-ID" sz="1900" spc="-50" dirty="0">
                <a:latin typeface="Trebuchet MS"/>
                <a:cs typeface="Trebuchet MS"/>
              </a:rPr>
              <a:t> </a:t>
            </a:r>
            <a:r>
              <a:rPr lang="en-ID" sz="1900" dirty="0" err="1">
                <a:latin typeface="Trebuchet MS"/>
                <a:cs typeface="Trebuchet MS"/>
              </a:rPr>
              <a:t>Indikator</a:t>
            </a:r>
            <a:r>
              <a:rPr lang="en-ID" sz="1900" spc="-50" dirty="0">
                <a:latin typeface="Trebuchet MS"/>
                <a:cs typeface="Trebuchet MS"/>
              </a:rPr>
              <a:t> </a:t>
            </a:r>
            <a:r>
              <a:rPr lang="en-ID" sz="1900" spc="-5" dirty="0" err="1">
                <a:latin typeface="Trebuchet MS"/>
                <a:cs typeface="Trebuchet MS"/>
              </a:rPr>
              <a:t>dikembangkan</a:t>
            </a:r>
            <a:r>
              <a:rPr lang="en-ID" sz="1900" spc="-45" dirty="0">
                <a:latin typeface="Trebuchet MS"/>
                <a:cs typeface="Trebuchet MS"/>
              </a:rPr>
              <a:t> </a:t>
            </a:r>
            <a:r>
              <a:rPr lang="en-ID" sz="1900" dirty="0" err="1">
                <a:latin typeface="Trebuchet MS"/>
                <a:cs typeface="Trebuchet MS"/>
              </a:rPr>
              <a:t>berdasarkan</a:t>
            </a:r>
            <a:r>
              <a:rPr lang="en-ID" sz="1900" spc="5" dirty="0">
                <a:latin typeface="Trebuchet MS"/>
                <a:cs typeface="Trebuchet MS"/>
              </a:rPr>
              <a:t> </a:t>
            </a:r>
            <a:r>
              <a:rPr lang="en-ID" sz="1900" dirty="0">
                <a:latin typeface="Trebuchet MS"/>
                <a:cs typeface="Trebuchet MS"/>
              </a:rPr>
              <a:t>KD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6017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A5B70-593C-69A1-BF2A-832975F21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491916"/>
            <a:ext cx="10278177" cy="5054015"/>
          </a:xfrm>
        </p:spPr>
        <p:txBody>
          <a:bodyPr/>
          <a:lstStyle/>
          <a:p>
            <a:pPr marL="0" indent="0">
              <a:buNone/>
            </a:pPr>
            <a:r>
              <a:rPr lang="en-ID" sz="2800" dirty="0">
                <a:latin typeface="Trebuchet MS"/>
                <a:cs typeface="Trebuchet MS"/>
              </a:rPr>
              <a:t>1. </a:t>
            </a:r>
            <a:r>
              <a:rPr lang="en-ID" sz="2800" dirty="0" err="1">
                <a:latin typeface="Trebuchet MS"/>
                <a:cs typeface="Trebuchet MS"/>
              </a:rPr>
              <a:t>Identitas</a:t>
            </a:r>
            <a:r>
              <a:rPr lang="en-ID" sz="2800" dirty="0">
                <a:latin typeface="Trebuchet MS"/>
                <a:cs typeface="Trebuchet MS"/>
              </a:rPr>
              <a:t> Mata Pelajaran</a:t>
            </a:r>
          </a:p>
          <a:p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Identitas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pelajaran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memuat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pelajaran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diajarkan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kelas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endParaRPr lang="en-ID" sz="2000" dirty="0">
              <a:solidFill>
                <a:srgbClr val="404040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2000" dirty="0">
              <a:solidFill>
                <a:srgbClr val="404040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2000" dirty="0">
              <a:solidFill>
                <a:srgbClr val="404040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800" dirty="0">
                <a:latin typeface="Trebuchet MS"/>
                <a:cs typeface="Trebuchet MS"/>
              </a:rPr>
              <a:t>2. </a:t>
            </a:r>
            <a:r>
              <a:rPr lang="en-ID" sz="2800" dirty="0" err="1">
                <a:latin typeface="Trebuchet MS"/>
                <a:cs typeface="Trebuchet MS"/>
              </a:rPr>
              <a:t>Identitas</a:t>
            </a:r>
            <a:r>
              <a:rPr lang="en-ID" sz="2800" dirty="0">
                <a:latin typeface="Trebuchet MS"/>
                <a:cs typeface="Trebuchet MS"/>
              </a:rPr>
              <a:t> </a:t>
            </a:r>
            <a:r>
              <a:rPr lang="en-ID" sz="2800" dirty="0" err="1">
                <a:latin typeface="Trebuchet MS"/>
                <a:cs typeface="Trebuchet MS"/>
              </a:rPr>
              <a:t>Sekolah</a:t>
            </a:r>
            <a:endParaRPr lang="en-ID" sz="2800" dirty="0">
              <a:latin typeface="Trebuchet MS"/>
              <a:cs typeface="Trebuchet MS"/>
            </a:endParaRPr>
          </a:p>
          <a:p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Identitas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kelas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D" sz="2800" dirty="0">
              <a:solidFill>
                <a:srgbClr val="404040"/>
              </a:solidFill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2800" dirty="0">
              <a:latin typeface="Trebuchet MS"/>
              <a:cs typeface="Trebuchet MS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5917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3F53-5FF4-514F-C361-A3CD4959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66" y="891942"/>
            <a:ext cx="10099308" cy="5631531"/>
          </a:xfrm>
        </p:spPr>
        <p:txBody>
          <a:bodyPr>
            <a:normAutofit/>
          </a:bodyPr>
          <a:lstStyle/>
          <a:p>
            <a:pPr marL="12065" indent="0">
              <a:lnSpc>
                <a:spcPct val="100000"/>
              </a:lnSpc>
              <a:spcBef>
                <a:spcPts val="965"/>
              </a:spcBef>
              <a:buNone/>
              <a:tabLst>
                <a:tab pos="357505" algn="l"/>
              </a:tabLst>
            </a:pPr>
            <a:r>
              <a:rPr lang="en-ID" sz="3200" dirty="0">
                <a:latin typeface="Trebuchet MS"/>
                <a:cs typeface="Trebuchet MS"/>
              </a:rPr>
              <a:t>3. </a:t>
            </a:r>
            <a:r>
              <a:rPr lang="en-ID" sz="3200" dirty="0" err="1">
                <a:latin typeface="Trebuchet MS"/>
                <a:cs typeface="Trebuchet MS"/>
              </a:rPr>
              <a:t>Kompetensi</a:t>
            </a:r>
            <a:r>
              <a:rPr lang="en-ID" sz="3200" dirty="0">
                <a:latin typeface="Trebuchet MS"/>
                <a:cs typeface="Trebuchet MS"/>
              </a:rPr>
              <a:t> Inti</a:t>
            </a:r>
          </a:p>
          <a:p>
            <a:pPr marL="0" indent="0" algn="just">
              <a:buNone/>
            </a:pPr>
            <a:r>
              <a:rPr lang="en-ID" sz="1800" u="sng" dirty="0" err="1">
                <a:solidFill>
                  <a:srgbClr val="000000"/>
                </a:solidFill>
                <a:effectLst/>
                <a:latin typeface="Inter"/>
                <a:ea typeface="Times New Roman" panose="02020603050405020304" pitchFamily="18" charset="0"/>
                <a:hlinkClick r:id="rId2"/>
              </a:rPr>
              <a:t>Kompetensi</a:t>
            </a:r>
            <a:r>
              <a:rPr lang="en-ID" sz="1800" u="sng" dirty="0">
                <a:solidFill>
                  <a:srgbClr val="000000"/>
                </a:solidFill>
                <a:effectLst/>
                <a:latin typeface="Inter"/>
                <a:ea typeface="Times New Roman" panose="02020603050405020304" pitchFamily="18" charset="0"/>
                <a:hlinkClick r:id="rId2"/>
              </a:rPr>
              <a:t> Inti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 (KI)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merupakan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tingkat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kemampuan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mencapai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suatu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Standar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Kompetensi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Lulusan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(SKL) yang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harus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dimiliki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siswa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setiap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tingkat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kelas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berbagai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program yang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menjadi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landasan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Pengembangan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Kompetensi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Dasar.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Kompetensi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inti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berbentuk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terjemahan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operasionalisasi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SKL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bentuk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kualitas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harus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dimiliki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oleh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siswa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dinyatakan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serta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menyelesaikan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pendidikan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satu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satuan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pendidikan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tertentu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Kompetensi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Inti juga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mencakup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beberapa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dimensi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, di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antaranya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</a:rPr>
              <a:t>:</a:t>
            </a:r>
            <a:r>
              <a:rPr lang="en-ID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spiritual</a:t>
            </a:r>
            <a:endParaRPr lang="en-ID" sz="1800" kern="100" dirty="0">
              <a:solidFill>
                <a:srgbClr val="404040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endParaRPr lang="en-ID" sz="1800" kern="100" dirty="0">
              <a:solidFill>
                <a:srgbClr val="404040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endParaRPr lang="en-ID" sz="1800" kern="100" dirty="0">
              <a:solidFill>
                <a:srgbClr val="404040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endParaRPr lang="en-ID" sz="1800" kern="100" dirty="0">
              <a:solidFill>
                <a:srgbClr val="404040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Keempat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dimensi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dirancang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sebagai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pengintegrasi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muatan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mata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pelajaran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serta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program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mencapai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suatu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Standar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Kompetensi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Lulusan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12065" indent="0">
              <a:lnSpc>
                <a:spcPct val="100000"/>
              </a:lnSpc>
              <a:spcBef>
                <a:spcPts val="965"/>
              </a:spcBef>
              <a:buNone/>
              <a:tabLst>
                <a:tab pos="357505" algn="l"/>
              </a:tabLst>
            </a:pPr>
            <a:endParaRPr lang="en-ID" sz="2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4236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798EC-DB4D-15E1-D0E7-AE4919918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9602" y="1020278"/>
            <a:ext cx="10067224" cy="59548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sz="2800" spc="-10" dirty="0">
                <a:latin typeface="Trebuchet MS"/>
                <a:cs typeface="Trebuchet MS"/>
              </a:rPr>
              <a:t>4. </a:t>
            </a:r>
            <a:r>
              <a:rPr lang="en-ID" sz="2800" spc="-10" dirty="0" err="1">
                <a:latin typeface="Trebuchet MS"/>
                <a:cs typeface="Trebuchet MS"/>
              </a:rPr>
              <a:t>Kompetensi</a:t>
            </a:r>
            <a:r>
              <a:rPr lang="en-ID" sz="2800" spc="-70" dirty="0">
                <a:latin typeface="Trebuchet MS"/>
                <a:cs typeface="Trebuchet MS"/>
              </a:rPr>
              <a:t> </a:t>
            </a:r>
            <a:r>
              <a:rPr lang="en-ID" sz="2800" spc="-5" dirty="0">
                <a:latin typeface="Trebuchet MS"/>
                <a:cs typeface="Trebuchet MS"/>
              </a:rPr>
              <a:t>Dasar</a:t>
            </a:r>
          </a:p>
          <a:p>
            <a:pPr marL="0" indent="0" algn="just">
              <a:buNone/>
            </a:pP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Dasar (KD)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inti yang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diperoleh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berisi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sejumlah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wajib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dikuasai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pelajaran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rujukan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penyusunan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7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7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Pelajaran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sz="2800" dirty="0">
                <a:latin typeface="Trebuchet MS"/>
                <a:cs typeface="Trebuchet MS"/>
              </a:rPr>
              <a:t>5. </a:t>
            </a:r>
            <a:r>
              <a:rPr lang="en-ID" sz="2800" dirty="0" err="1">
                <a:latin typeface="Trebuchet MS"/>
                <a:cs typeface="Trebuchet MS"/>
              </a:rPr>
              <a:t>Indikator</a:t>
            </a:r>
            <a:endParaRPr lang="en-ID" sz="2800" dirty="0">
              <a:latin typeface="Trebuchet MS"/>
              <a:cs typeface="Trebuchet MS"/>
            </a:endParaRPr>
          </a:p>
          <a:p>
            <a:pPr marL="0" indent="0" algn="just">
              <a:buNone/>
            </a:pP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Indikator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pencapaian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kompetensi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merupakan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ukuran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karakteristik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ciri-ciri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serta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suatu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proses yang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menggambarkan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ketercapaian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kompetensi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dasar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Indikator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pencapaian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kompetensi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dapat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diukur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menunjukkan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ketercapaian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kompetensi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dasar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tertentu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dijadikan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sebagai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acuan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penilaian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mata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pelajaran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sz="2800" dirty="0">
                <a:latin typeface="Trebuchet MS"/>
                <a:cs typeface="Trebuchet MS"/>
              </a:rPr>
              <a:t>6. </a:t>
            </a:r>
            <a:r>
              <a:rPr lang="en-ID" sz="2800" dirty="0" err="1">
                <a:latin typeface="Trebuchet MS"/>
                <a:cs typeface="Trebuchet MS"/>
              </a:rPr>
              <a:t>Materi</a:t>
            </a:r>
            <a:r>
              <a:rPr lang="en-ID" sz="2800" spc="-40" dirty="0">
                <a:latin typeface="Trebuchet MS"/>
                <a:cs typeface="Trebuchet MS"/>
              </a:rPr>
              <a:t> </a:t>
            </a:r>
            <a:r>
              <a:rPr lang="en-ID" sz="2800" spc="-15" dirty="0" err="1">
                <a:latin typeface="Trebuchet MS"/>
                <a:cs typeface="Trebuchet MS"/>
              </a:rPr>
              <a:t>Pokok</a:t>
            </a:r>
            <a:r>
              <a:rPr lang="en-ID" sz="2800" spc="-15" dirty="0">
                <a:latin typeface="Trebuchet MS"/>
                <a:cs typeface="Trebuchet MS"/>
              </a:rPr>
              <a:t>/</a:t>
            </a:r>
            <a:r>
              <a:rPr lang="en-ID" sz="2800" spc="-15" dirty="0" err="1">
                <a:latin typeface="Trebuchet MS"/>
                <a:cs typeface="Trebuchet MS"/>
              </a:rPr>
              <a:t>Pembelajaran</a:t>
            </a:r>
            <a:endParaRPr lang="en-ID" sz="2800" dirty="0">
              <a:latin typeface="Trebuchet MS"/>
              <a:cs typeface="Trebuchet MS"/>
            </a:endParaRPr>
          </a:p>
          <a:p>
            <a:pPr marL="0" indent="0" algn="just">
              <a:buNone/>
            </a:pP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Materi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pokok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memuat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konsep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prinsip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fakta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hingga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prosedur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relevan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yang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ditulis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butir-butir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sesuai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berbagai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rumusan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indikator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pencapaian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kompetensi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rgbClr val="404040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: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Kegiatan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dilakukan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oleh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siswa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dan guru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mencapai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kompetensi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diharapkan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Selain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itu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terdapat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juga proses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penilaian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sebagai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proses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pengumpulan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pengolahan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informasi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menentukan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berbagai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pencapaian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serta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hasil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belajar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siswa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99678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212A7-113A-0C2E-6206-2D0E2AB86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6722" y="593559"/>
            <a:ext cx="10365606" cy="5487152"/>
          </a:xfrm>
        </p:spPr>
        <p:txBody>
          <a:bodyPr/>
          <a:lstStyle/>
          <a:p>
            <a:pPr marL="12065" indent="0">
              <a:lnSpc>
                <a:spcPct val="100000"/>
              </a:lnSpc>
              <a:spcBef>
                <a:spcPts val="865"/>
              </a:spcBef>
              <a:buNone/>
              <a:tabLst>
                <a:tab pos="357505" algn="l"/>
              </a:tabLst>
            </a:pPr>
            <a:r>
              <a:rPr lang="en-ID" sz="2800" spc="-10" dirty="0">
                <a:latin typeface="Trebuchet MS"/>
                <a:cs typeface="Trebuchet MS"/>
              </a:rPr>
              <a:t>7. </a:t>
            </a:r>
            <a:r>
              <a:rPr lang="en-ID" sz="2800" spc="-10" dirty="0" err="1">
                <a:latin typeface="Trebuchet MS"/>
                <a:cs typeface="Trebuchet MS"/>
              </a:rPr>
              <a:t>Kegiatan</a:t>
            </a:r>
            <a:r>
              <a:rPr lang="en-ID" sz="2800" spc="-65" dirty="0">
                <a:latin typeface="Trebuchet MS"/>
                <a:cs typeface="Trebuchet MS"/>
              </a:rPr>
              <a:t> </a:t>
            </a:r>
            <a:r>
              <a:rPr lang="en-ID" sz="2800" spc="-10" dirty="0" err="1">
                <a:latin typeface="Trebuchet MS"/>
                <a:cs typeface="Trebuchet MS"/>
              </a:rPr>
              <a:t>Pembelajaran</a:t>
            </a:r>
            <a:endParaRPr lang="en-ID" sz="2800" spc="-10" dirty="0">
              <a:latin typeface="Trebuchet MS"/>
              <a:cs typeface="Trebuchet MS"/>
            </a:endParaRPr>
          </a:p>
          <a:p>
            <a:pPr marL="12065" indent="0" algn="just">
              <a:lnSpc>
                <a:spcPct val="100000"/>
              </a:lnSpc>
              <a:spcBef>
                <a:spcPts val="865"/>
              </a:spcBef>
              <a:buNone/>
              <a:tabLst>
                <a:tab pos="357505" algn="l"/>
              </a:tabLst>
            </a:pP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dimaksud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mencakup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saintifik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, model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, strategi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, yang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disesuaikan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karakteristik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pelajaran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dicapai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ditentukan</a:t>
            </a:r>
            <a:endParaRPr lang="en-ID" sz="1800" dirty="0">
              <a:solidFill>
                <a:srgbClr val="404040"/>
              </a:solidFill>
              <a:effectLst/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65" indent="0">
              <a:lnSpc>
                <a:spcPct val="100000"/>
              </a:lnSpc>
              <a:spcBef>
                <a:spcPts val="865"/>
              </a:spcBef>
              <a:buNone/>
              <a:tabLst>
                <a:tab pos="357505" algn="l"/>
              </a:tabLst>
            </a:pPr>
            <a:endParaRPr lang="en-ID" sz="2800" spc="-10" dirty="0">
              <a:latin typeface="Trebuchet MS"/>
              <a:cs typeface="Trebuchet MS"/>
            </a:endParaRPr>
          </a:p>
          <a:p>
            <a:pPr marL="12065" indent="0">
              <a:lnSpc>
                <a:spcPct val="100000"/>
              </a:lnSpc>
              <a:spcBef>
                <a:spcPts val="865"/>
              </a:spcBef>
              <a:buNone/>
              <a:tabLst>
                <a:tab pos="357505" algn="l"/>
              </a:tabLst>
            </a:pPr>
            <a:r>
              <a:rPr lang="en-ID" spc="-10" dirty="0">
                <a:latin typeface="Trebuchet MS"/>
                <a:cs typeface="Trebuchet MS"/>
              </a:rPr>
              <a:t>8. </a:t>
            </a:r>
            <a:r>
              <a:rPr lang="en-ID" sz="2800" spc="-5" dirty="0" err="1">
                <a:latin typeface="Trebuchet MS"/>
                <a:cs typeface="Trebuchet MS"/>
              </a:rPr>
              <a:t>Alokasi</a:t>
            </a:r>
            <a:r>
              <a:rPr lang="en-ID" sz="2800" spc="-15" dirty="0">
                <a:latin typeface="Trebuchet MS"/>
                <a:cs typeface="Trebuchet MS"/>
              </a:rPr>
              <a:t> </a:t>
            </a:r>
            <a:r>
              <a:rPr lang="en-ID" sz="2800" spc="-35" dirty="0">
                <a:latin typeface="Trebuchet MS"/>
                <a:cs typeface="Trebuchet MS"/>
              </a:rPr>
              <a:t>Waktu</a:t>
            </a:r>
          </a:p>
          <a:p>
            <a:pPr marL="12065" indent="0" algn="just">
              <a:lnSpc>
                <a:spcPct val="100000"/>
              </a:lnSpc>
              <a:spcBef>
                <a:spcPts val="865"/>
              </a:spcBef>
              <a:buNone/>
              <a:tabLst>
                <a:tab pos="357505" algn="l"/>
              </a:tabLst>
            </a:pP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Alokasi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disesuaikan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jam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pelajaran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struktur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kurun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semester</a:t>
            </a:r>
          </a:p>
          <a:p>
            <a:pPr marL="12065" indent="0">
              <a:lnSpc>
                <a:spcPct val="100000"/>
              </a:lnSpc>
              <a:spcBef>
                <a:spcPts val="865"/>
              </a:spcBef>
              <a:buNone/>
              <a:tabLst>
                <a:tab pos="357505" algn="l"/>
              </a:tabLst>
            </a:pPr>
            <a:endParaRPr lang="en-ID" spc="-35" dirty="0">
              <a:latin typeface="Trebuchet MS"/>
              <a:cs typeface="Trebuchet MS"/>
            </a:endParaRPr>
          </a:p>
          <a:p>
            <a:pPr marL="12065" indent="0">
              <a:lnSpc>
                <a:spcPct val="100000"/>
              </a:lnSpc>
              <a:spcBef>
                <a:spcPts val="865"/>
              </a:spcBef>
              <a:buNone/>
              <a:tabLst>
                <a:tab pos="357505" algn="l"/>
              </a:tabLst>
            </a:pPr>
            <a:r>
              <a:rPr lang="en-ID" sz="2800" spc="-35" dirty="0">
                <a:latin typeface="Trebuchet MS"/>
                <a:cs typeface="Trebuchet MS"/>
              </a:rPr>
              <a:t>9. </a:t>
            </a:r>
            <a:r>
              <a:rPr lang="en-ID" sz="2800" dirty="0" err="1">
                <a:latin typeface="Trebuchet MS"/>
                <a:cs typeface="Trebuchet MS"/>
              </a:rPr>
              <a:t>Sumber</a:t>
            </a:r>
            <a:r>
              <a:rPr lang="en-ID" sz="2800" spc="-65" dirty="0">
                <a:latin typeface="Trebuchet MS"/>
                <a:cs typeface="Trebuchet MS"/>
              </a:rPr>
              <a:t> </a:t>
            </a:r>
            <a:r>
              <a:rPr lang="en-ID" sz="2800" dirty="0" err="1">
                <a:latin typeface="Trebuchet MS"/>
                <a:cs typeface="Trebuchet MS"/>
              </a:rPr>
              <a:t>Belajar</a:t>
            </a:r>
            <a:endParaRPr lang="en-ID" sz="2800" dirty="0">
              <a:latin typeface="Trebuchet MS"/>
              <a:cs typeface="Trebuchet MS"/>
            </a:endParaRPr>
          </a:p>
          <a:p>
            <a:pPr marL="0" indent="0" algn="just">
              <a:buNone/>
            </a:pP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dimaksud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buku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, media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cetak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elektronik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sekitar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lain yang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relevan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ID" sz="1800" dirty="0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85839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6F004E-85CA-D952-8AA1-7297446CC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979" y="202113"/>
            <a:ext cx="10106526" cy="6453773"/>
          </a:xfrm>
        </p:spPr>
      </p:pic>
    </p:spTree>
    <p:extLst>
      <p:ext uri="{BB962C8B-B14F-4D97-AF65-F5344CB8AC3E}">
        <p14:creationId xmlns:p14="http://schemas.microsoft.com/office/powerpoint/2010/main" val="30387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A764C-D7E7-01B4-B0AA-67D1486A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LANGKAH-LANGKAH PENYUSUNAN SILABUS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A70B-D7CC-7778-6600-7CBE71F1C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126"/>
            <a:ext cx="10515600" cy="4920749"/>
          </a:xfrm>
        </p:spPr>
        <p:txBody>
          <a:bodyPr>
            <a:norm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ID" sz="2800" b="1" spc="-15" dirty="0" err="1">
                <a:latin typeface="Trebuchet MS"/>
                <a:cs typeface="Trebuchet MS"/>
              </a:rPr>
              <a:t>Mengkaji</a:t>
            </a:r>
            <a:r>
              <a:rPr lang="en-ID" sz="2800" b="1" spc="-40" dirty="0">
                <a:latin typeface="Trebuchet MS"/>
                <a:cs typeface="Trebuchet MS"/>
              </a:rPr>
              <a:t> </a:t>
            </a:r>
            <a:r>
              <a:rPr lang="en-ID" sz="2800" b="1" spc="-5" dirty="0" err="1">
                <a:latin typeface="Trebuchet MS"/>
                <a:cs typeface="Trebuchet MS"/>
              </a:rPr>
              <a:t>Kompetensi</a:t>
            </a:r>
            <a:r>
              <a:rPr lang="en-ID" sz="2800" b="1" spc="-5" dirty="0">
                <a:latin typeface="Trebuchet MS"/>
                <a:cs typeface="Trebuchet MS"/>
              </a:rPr>
              <a:t> Inti (KI) dan </a:t>
            </a:r>
            <a:r>
              <a:rPr lang="en-ID" sz="2800" b="1" spc="-5" dirty="0" err="1">
                <a:latin typeface="Trebuchet MS"/>
                <a:cs typeface="Trebuchet MS"/>
              </a:rPr>
              <a:t>Kompetensi</a:t>
            </a:r>
            <a:r>
              <a:rPr lang="en-ID" sz="2800" b="1" spc="-5" dirty="0">
                <a:latin typeface="Trebuchet MS"/>
                <a:cs typeface="Trebuchet MS"/>
              </a:rPr>
              <a:t> Dasar (KD)</a:t>
            </a:r>
            <a:endParaRPr lang="en-ID" sz="28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9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ID" sz="2800" b="1" spc="-10" dirty="0" err="1">
                <a:latin typeface="Trebuchet MS"/>
                <a:cs typeface="Trebuchet MS"/>
              </a:rPr>
              <a:t>Mengidentifikasi</a:t>
            </a:r>
            <a:r>
              <a:rPr lang="en-ID" sz="2800" b="1" spc="-65" dirty="0">
                <a:latin typeface="Trebuchet MS"/>
                <a:cs typeface="Trebuchet MS"/>
              </a:rPr>
              <a:t> </a:t>
            </a:r>
            <a:r>
              <a:rPr lang="en-ID" sz="2800" b="1" spc="-5" dirty="0" err="1">
                <a:latin typeface="Trebuchet MS"/>
                <a:cs typeface="Trebuchet MS"/>
              </a:rPr>
              <a:t>Materi</a:t>
            </a:r>
            <a:r>
              <a:rPr lang="en-ID" sz="2800" b="1" spc="-35" dirty="0">
                <a:latin typeface="Trebuchet MS"/>
                <a:cs typeface="Trebuchet MS"/>
              </a:rPr>
              <a:t> </a:t>
            </a:r>
            <a:r>
              <a:rPr lang="en-ID" sz="2800" b="1" spc="-20" dirty="0" err="1">
                <a:latin typeface="Trebuchet MS"/>
                <a:cs typeface="Trebuchet MS"/>
              </a:rPr>
              <a:t>Pokok</a:t>
            </a:r>
            <a:r>
              <a:rPr lang="en-ID" sz="2800" b="1" spc="-20" dirty="0">
                <a:latin typeface="Trebuchet MS"/>
                <a:cs typeface="Trebuchet MS"/>
              </a:rPr>
              <a:t>/</a:t>
            </a:r>
            <a:r>
              <a:rPr lang="en-ID" sz="2800" b="1" spc="-20" dirty="0" err="1">
                <a:latin typeface="Trebuchet MS"/>
                <a:cs typeface="Trebuchet MS"/>
              </a:rPr>
              <a:t>Pembelajaran</a:t>
            </a:r>
            <a:endParaRPr lang="en-ID" sz="28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ID" sz="2800" b="1" spc="-15" dirty="0" err="1">
                <a:latin typeface="Trebuchet MS"/>
                <a:cs typeface="Trebuchet MS"/>
              </a:rPr>
              <a:t>Mengembangkan</a:t>
            </a:r>
            <a:r>
              <a:rPr lang="en-ID" sz="2800" b="1" spc="-5" dirty="0">
                <a:latin typeface="Trebuchet MS"/>
                <a:cs typeface="Trebuchet MS"/>
              </a:rPr>
              <a:t> </a:t>
            </a:r>
            <a:r>
              <a:rPr lang="en-ID" sz="2800" b="1" spc="-5" dirty="0" err="1">
                <a:latin typeface="Trebuchet MS"/>
                <a:cs typeface="Trebuchet MS"/>
              </a:rPr>
              <a:t>Kegiatan</a:t>
            </a:r>
            <a:r>
              <a:rPr lang="en-ID" sz="2800" b="1" spc="-5" dirty="0">
                <a:latin typeface="Trebuchet MS"/>
                <a:cs typeface="Trebuchet MS"/>
              </a:rPr>
              <a:t> </a:t>
            </a:r>
            <a:r>
              <a:rPr lang="en-ID" sz="2800" b="1" spc="-25" dirty="0" err="1">
                <a:latin typeface="Trebuchet MS"/>
                <a:cs typeface="Trebuchet MS"/>
              </a:rPr>
              <a:t>Pembelajaran</a:t>
            </a:r>
            <a:endParaRPr lang="en-ID" sz="28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9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ID" sz="2800" b="1" spc="-15" dirty="0" err="1">
                <a:latin typeface="Trebuchet MS"/>
                <a:cs typeface="Trebuchet MS"/>
              </a:rPr>
              <a:t>Merumuskan</a:t>
            </a:r>
            <a:r>
              <a:rPr lang="en-ID" sz="2800" b="1" spc="-40" dirty="0">
                <a:latin typeface="Trebuchet MS"/>
                <a:cs typeface="Trebuchet MS"/>
              </a:rPr>
              <a:t> </a:t>
            </a:r>
            <a:r>
              <a:rPr lang="en-ID" sz="2800" b="1" spc="-10" dirty="0" err="1">
                <a:latin typeface="Trebuchet MS"/>
                <a:cs typeface="Trebuchet MS"/>
              </a:rPr>
              <a:t>Indikator</a:t>
            </a:r>
            <a:r>
              <a:rPr lang="en-ID" sz="2800" b="1" spc="-55" dirty="0">
                <a:latin typeface="Trebuchet MS"/>
                <a:cs typeface="Trebuchet MS"/>
              </a:rPr>
              <a:t> </a:t>
            </a:r>
            <a:r>
              <a:rPr lang="en-ID" sz="2800" b="1" spc="-20" dirty="0" err="1">
                <a:latin typeface="Trebuchet MS"/>
                <a:cs typeface="Trebuchet MS"/>
              </a:rPr>
              <a:t>Pencapaian</a:t>
            </a:r>
            <a:r>
              <a:rPr lang="en-ID" sz="2800" b="1" spc="10" dirty="0">
                <a:latin typeface="Trebuchet MS"/>
                <a:cs typeface="Trebuchet MS"/>
              </a:rPr>
              <a:t> </a:t>
            </a:r>
            <a:r>
              <a:rPr lang="en-ID" sz="2800" b="1" spc="-5" dirty="0" err="1">
                <a:latin typeface="Trebuchet MS"/>
                <a:cs typeface="Trebuchet MS"/>
              </a:rPr>
              <a:t>Kompetensi</a:t>
            </a:r>
            <a:endParaRPr lang="en-ID" sz="28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ID" sz="2800" b="1" spc="-10" dirty="0" err="1">
                <a:latin typeface="Trebuchet MS"/>
                <a:cs typeface="Trebuchet MS"/>
              </a:rPr>
              <a:t>Menentukan</a:t>
            </a:r>
            <a:r>
              <a:rPr lang="en-ID" sz="2800" b="1" spc="-55" dirty="0">
                <a:latin typeface="Trebuchet MS"/>
                <a:cs typeface="Trebuchet MS"/>
              </a:rPr>
              <a:t> </a:t>
            </a:r>
            <a:r>
              <a:rPr lang="en-ID" sz="2800" b="1" spc="-10" dirty="0" err="1">
                <a:latin typeface="Trebuchet MS"/>
                <a:cs typeface="Trebuchet MS"/>
              </a:rPr>
              <a:t>Jenis</a:t>
            </a:r>
            <a:r>
              <a:rPr lang="en-ID" sz="2800" b="1" spc="-25" dirty="0">
                <a:latin typeface="Trebuchet MS"/>
                <a:cs typeface="Trebuchet MS"/>
              </a:rPr>
              <a:t> </a:t>
            </a:r>
            <a:r>
              <a:rPr lang="en-ID" sz="2800" b="1" spc="-20" dirty="0" err="1">
                <a:latin typeface="Trebuchet MS"/>
                <a:cs typeface="Trebuchet MS"/>
              </a:rPr>
              <a:t>Penilaian</a:t>
            </a:r>
            <a:endParaRPr lang="en-ID" sz="28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ID" sz="2800" b="1" spc="5" dirty="0" err="1">
                <a:latin typeface="Trebuchet MS"/>
                <a:cs typeface="Trebuchet MS"/>
              </a:rPr>
              <a:t>M</a:t>
            </a:r>
            <a:r>
              <a:rPr lang="en-ID" sz="2800" b="1" spc="-15" dirty="0" err="1">
                <a:latin typeface="Trebuchet MS"/>
                <a:cs typeface="Trebuchet MS"/>
              </a:rPr>
              <a:t>e</a:t>
            </a:r>
            <a:r>
              <a:rPr lang="en-ID" sz="2800" b="1" spc="-5" dirty="0" err="1">
                <a:latin typeface="Trebuchet MS"/>
                <a:cs typeface="Trebuchet MS"/>
              </a:rPr>
              <a:t>n</a:t>
            </a:r>
            <a:r>
              <a:rPr lang="en-ID" sz="2800" b="1" spc="-15" dirty="0" err="1">
                <a:latin typeface="Trebuchet MS"/>
                <a:cs typeface="Trebuchet MS"/>
              </a:rPr>
              <a:t>e</a:t>
            </a:r>
            <a:r>
              <a:rPr lang="en-ID" sz="2800" b="1" spc="-5" dirty="0" err="1">
                <a:latin typeface="Trebuchet MS"/>
                <a:cs typeface="Trebuchet MS"/>
              </a:rPr>
              <a:t>n</a:t>
            </a:r>
            <a:r>
              <a:rPr lang="en-ID" sz="2800" b="1" spc="5" dirty="0" err="1">
                <a:latin typeface="Trebuchet MS"/>
                <a:cs typeface="Trebuchet MS"/>
              </a:rPr>
              <a:t>t</a:t>
            </a:r>
            <a:r>
              <a:rPr lang="en-ID" sz="2800" b="1" dirty="0" err="1">
                <a:latin typeface="Trebuchet MS"/>
                <a:cs typeface="Trebuchet MS"/>
              </a:rPr>
              <a:t>u</a:t>
            </a:r>
            <a:r>
              <a:rPr lang="en-ID" sz="2800" b="1" spc="-70" dirty="0" err="1">
                <a:latin typeface="Trebuchet MS"/>
                <a:cs typeface="Trebuchet MS"/>
              </a:rPr>
              <a:t>k</a:t>
            </a:r>
            <a:r>
              <a:rPr lang="en-ID" sz="2800" b="1" dirty="0" err="1">
                <a:latin typeface="Trebuchet MS"/>
                <a:cs typeface="Trebuchet MS"/>
              </a:rPr>
              <a:t>an</a:t>
            </a:r>
            <a:r>
              <a:rPr lang="en-ID" sz="2800" b="1" spc="-180" dirty="0">
                <a:latin typeface="Trebuchet MS"/>
                <a:cs typeface="Trebuchet MS"/>
              </a:rPr>
              <a:t> </a:t>
            </a:r>
            <a:r>
              <a:rPr lang="en-ID" sz="2800" b="1" spc="-10" dirty="0" err="1">
                <a:latin typeface="Trebuchet MS"/>
                <a:cs typeface="Trebuchet MS"/>
              </a:rPr>
              <a:t>A</a:t>
            </a:r>
            <a:r>
              <a:rPr lang="en-ID" sz="2800" b="1" spc="-15" dirty="0" err="1">
                <a:latin typeface="Trebuchet MS"/>
                <a:cs typeface="Trebuchet MS"/>
              </a:rPr>
              <a:t>l</a:t>
            </a:r>
            <a:r>
              <a:rPr lang="en-ID" sz="2800" b="1" spc="5" dirty="0" err="1">
                <a:latin typeface="Trebuchet MS"/>
                <a:cs typeface="Trebuchet MS"/>
              </a:rPr>
              <a:t>o</a:t>
            </a:r>
            <a:r>
              <a:rPr lang="en-ID" sz="2800" b="1" spc="-70" dirty="0" err="1">
                <a:latin typeface="Trebuchet MS"/>
                <a:cs typeface="Trebuchet MS"/>
              </a:rPr>
              <a:t>k</a:t>
            </a:r>
            <a:r>
              <a:rPr lang="en-ID" sz="2800" b="1" dirty="0" err="1">
                <a:latin typeface="Trebuchet MS"/>
                <a:cs typeface="Trebuchet MS"/>
              </a:rPr>
              <a:t>a</a:t>
            </a:r>
            <a:r>
              <a:rPr lang="en-ID" sz="2800" b="1" spc="-10" dirty="0" err="1">
                <a:latin typeface="Trebuchet MS"/>
                <a:cs typeface="Trebuchet MS"/>
              </a:rPr>
              <a:t>s</a:t>
            </a:r>
            <a:r>
              <a:rPr lang="en-ID" sz="2800" b="1" dirty="0" err="1">
                <a:latin typeface="Trebuchet MS"/>
                <a:cs typeface="Trebuchet MS"/>
              </a:rPr>
              <a:t>i</a:t>
            </a:r>
            <a:r>
              <a:rPr lang="en-ID" sz="2800" b="1" spc="20" dirty="0">
                <a:latin typeface="Trebuchet MS"/>
                <a:cs typeface="Trebuchet MS"/>
              </a:rPr>
              <a:t> </a:t>
            </a:r>
            <a:r>
              <a:rPr lang="en-ID" sz="2800" b="1" spc="-110" dirty="0">
                <a:latin typeface="Trebuchet MS"/>
                <a:cs typeface="Trebuchet MS"/>
              </a:rPr>
              <a:t>W</a:t>
            </a:r>
            <a:r>
              <a:rPr lang="en-ID" sz="2800" b="1" dirty="0">
                <a:latin typeface="Trebuchet MS"/>
                <a:cs typeface="Trebuchet MS"/>
              </a:rPr>
              <a:t>ak</a:t>
            </a:r>
            <a:r>
              <a:rPr lang="en-ID" sz="2800" b="1" spc="5" dirty="0">
                <a:latin typeface="Trebuchet MS"/>
                <a:cs typeface="Trebuchet MS"/>
              </a:rPr>
              <a:t>t</a:t>
            </a:r>
            <a:r>
              <a:rPr lang="en-ID" sz="2800" b="1" dirty="0">
                <a:latin typeface="Trebuchet MS"/>
                <a:cs typeface="Trebuchet MS"/>
              </a:rPr>
              <a:t>u</a:t>
            </a:r>
            <a:endParaRPr lang="en-ID" sz="28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9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ID" sz="2800" b="1" spc="-10" dirty="0" err="1">
                <a:latin typeface="Trebuchet MS"/>
                <a:cs typeface="Trebuchet MS"/>
              </a:rPr>
              <a:t>Menentukan</a:t>
            </a:r>
            <a:r>
              <a:rPr lang="en-ID" sz="2800" b="1" spc="-60" dirty="0">
                <a:latin typeface="Trebuchet MS"/>
                <a:cs typeface="Trebuchet MS"/>
              </a:rPr>
              <a:t> </a:t>
            </a:r>
            <a:r>
              <a:rPr lang="en-ID" sz="2800" b="1" spc="-10" dirty="0" err="1">
                <a:latin typeface="Trebuchet MS"/>
                <a:cs typeface="Trebuchet MS"/>
              </a:rPr>
              <a:t>Sumber</a:t>
            </a:r>
            <a:r>
              <a:rPr lang="en-ID" sz="2800" b="1" spc="-25" dirty="0">
                <a:latin typeface="Trebuchet MS"/>
                <a:cs typeface="Trebuchet MS"/>
              </a:rPr>
              <a:t> </a:t>
            </a:r>
            <a:r>
              <a:rPr lang="en-ID" sz="2800" b="1" spc="-5" dirty="0" err="1">
                <a:latin typeface="Trebuchet MS"/>
                <a:cs typeface="Trebuchet MS"/>
              </a:rPr>
              <a:t>Belajar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37224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F0846-C90D-7027-25A6-3AE2A895A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5" y="468312"/>
            <a:ext cx="10515599" cy="5708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99D9C-A4F0-9B57-ADBD-97FF295C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TUJUAN PEMBELAJARAN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6D3B0-EF37-D3A4-16A1-B2C643A7F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293"/>
            <a:ext cx="8508733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id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Mahasiswa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mampu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memahami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konsep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dasar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pengembangan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silabus</a:t>
            </a: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Mahasiswa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 </a:t>
            </a:r>
            <a:r>
              <a:rPr lang="id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dapat menyusun silabus pembelajaran bahasa inggris berdasarkan muatan lokal</a:t>
            </a:r>
            <a:endParaRPr lang="en-ID" sz="1800" b="1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id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Mahasiswa dapat memaparkan silabus yang telah disusun</a:t>
            </a:r>
            <a:endParaRPr lang="en-ID" sz="1800" b="1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4AED5-DC9F-6211-1C44-8AFD3BC3FFB5}"/>
              </a:ext>
            </a:extLst>
          </p:cNvPr>
          <p:cNvSpPr txBox="1"/>
          <p:nvPr/>
        </p:nvSpPr>
        <p:spPr>
          <a:xfrm>
            <a:off x="5640404" y="292126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8DC6E-342E-F9E1-CC8A-8F0EBE86C27B}"/>
              </a:ext>
            </a:extLst>
          </p:cNvPr>
          <p:cNvSpPr txBox="1"/>
          <p:nvPr/>
        </p:nvSpPr>
        <p:spPr>
          <a:xfrm>
            <a:off x="4177364" y="6150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86065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712CA-0CEF-81DC-2D3C-C92282F9C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729343"/>
            <a:ext cx="11266714" cy="603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b="1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Mengkaji</a:t>
            </a:r>
            <a:r>
              <a:rPr lang="en-ID" sz="2000" b="1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ID" sz="2000" b="1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Inti (KI) dan </a:t>
            </a:r>
            <a:r>
              <a:rPr lang="en-ID" sz="2000" b="1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ID" sz="2000" b="1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Dasar (KD)</a:t>
            </a:r>
            <a:endParaRPr lang="en-ID" sz="1800" dirty="0">
              <a:solidFill>
                <a:srgbClr val="40404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Saat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menyusun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KI dan KD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perlu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diperhatikan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hierarki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konsep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disiplin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ilmu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tingkat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kesulitan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terlebih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dahulu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Selanjutnya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melakukan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pengkajian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terhadap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keterkaitan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antara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KI dan KD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mata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pelajaran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maupun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antar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mata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pelajaran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1800" dirty="0">
              <a:solidFill>
                <a:srgbClr val="40404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b="1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Mengidentifikasi</a:t>
            </a:r>
            <a:r>
              <a:rPr lang="en-ID" sz="1800" b="1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ID" sz="1800" b="1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Pokok</a:t>
            </a:r>
            <a:r>
              <a:rPr lang="en-ID" sz="1800" b="1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Pelajaran</a:t>
            </a:r>
          </a:p>
          <a:p>
            <a:pPr algn="just"/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Terdapat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beberapa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hal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perlu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diperhatikan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langkah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yaitu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mempertahankan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potensi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siswa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melihat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apakah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terdapat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relevansi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karakteristik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daerah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Tinjau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juga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perkembangan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fisik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sosial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intelektual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spiritual, dan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emosional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siswa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</a:t>
            </a:r>
            <a:endParaRPr lang="en-ID" sz="18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Selanjutnya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identifikasi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materi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pokok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melihat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apakah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KI dan KD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memberikan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kebermanfaatan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kepada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siswa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Lihat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juga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alokasi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waktu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relevansi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kebutuhan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siswa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tuntutan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lingkungan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 Hal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mengingat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setiap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daerah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memiliki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kasus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permasalahan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berbeda-beda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akukan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identifikasi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keilmuan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keluasan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mendalam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19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618DC-C866-8396-4284-420224140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47" y="513346"/>
            <a:ext cx="11181348" cy="5903495"/>
          </a:xfrm>
        </p:spPr>
        <p:txBody>
          <a:bodyPr/>
          <a:lstStyle/>
          <a:p>
            <a:pPr marL="0" indent="0">
              <a:buNone/>
            </a:pPr>
            <a:r>
              <a:rPr lang="en-ID" sz="2000" b="1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ID" sz="2000" b="1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2000" b="1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endParaRPr lang="en-ID" sz="2000" b="1" kern="0" dirty="0">
              <a:solidFill>
                <a:srgbClr val="404040"/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Hal-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diperhatikan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lain: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disusun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bantuan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guru, agar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memuat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rangkaian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berurutan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Penentuan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hierarki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Rumusan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minimal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mengandung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dua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penciri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mencerminkan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pengelolaan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D" sz="1800" kern="0" dirty="0">
              <a:solidFill>
                <a:srgbClr val="404040"/>
              </a:solidFill>
              <a:latin typeface="Inter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000" b="1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Merumuskan</a:t>
            </a:r>
            <a:r>
              <a:rPr lang="en-ID" sz="2000" b="1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ID" sz="2000" b="1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r>
              <a:rPr lang="en-ID" sz="2000" b="1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ID" sz="2000" b="1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Dasar</a:t>
            </a:r>
          </a:p>
          <a:p>
            <a:pPr marL="0" indent="0" algn="just">
              <a:buNone/>
            </a:pP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Indikasi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tercapai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dilihat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keterampilan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dijadikan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keberhasilan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hasilnya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menyusun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pula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mengukur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hasilnya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observasi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7121A-1F09-9718-42F9-61FBFDCA1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648" y="707571"/>
            <a:ext cx="10878266" cy="6529138"/>
          </a:xfrm>
        </p:spPr>
        <p:txBody>
          <a:bodyPr/>
          <a:lstStyle/>
          <a:p>
            <a:pPr marL="0" indent="0">
              <a:buNone/>
            </a:pPr>
            <a:r>
              <a:rPr lang="en-ID" sz="2000" b="1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sz="2000" b="1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000" b="1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endParaRPr lang="en-ID" sz="2000" b="1" kern="0" dirty="0">
              <a:solidFill>
                <a:srgbClr val="404040"/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1800" kern="0" dirty="0">
              <a:solidFill>
                <a:srgbClr val="404040"/>
              </a:solidFill>
              <a:latin typeface="Inter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guru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formulanya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Ada yang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tertulis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pengukuran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pengamatan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memperhatikan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ID" sz="1800" kern="100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Pastikan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diarahkan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mengukur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solidFill>
                <a:srgbClr val="404040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kriteria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misal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menilai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dicapai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ID" sz="1800" kern="100" dirty="0">
              <a:solidFill>
                <a:srgbClr val="404040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Gunakan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berkelanjutan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hasilnya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kesulitan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dialami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ID" sz="1800" kern="100" dirty="0">
              <a:solidFill>
                <a:srgbClr val="404040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dianalisis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ditindaklanjuti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jelek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remidi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kriteria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ketuntasan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guru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disesuaikan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solidFill>
                <a:srgbClr val="404040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1800" kern="0" dirty="0">
              <a:solidFill>
                <a:srgbClr val="404040"/>
              </a:solidFill>
              <a:latin typeface="Inter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81392-9BBE-AF71-772B-96A1E20CD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368968"/>
            <a:ext cx="11301090" cy="6176211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2000" b="1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sz="2000" b="1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Alokasi</a:t>
            </a:r>
            <a:r>
              <a:rPr lang="en-ID" sz="2000" b="1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Waktu</a:t>
            </a:r>
            <a:endParaRPr lang="en-ID" sz="2000" b="1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Alokasi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ditentukan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minggu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alokasi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pelajaran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minggu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mempertimbangkan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keluasan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kedalaman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kesulitan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Alokasi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dicantumkan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silabus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perkiraan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rerata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menguasai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dibutuhkan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beragam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2000" b="1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sz="2000" b="1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000" b="1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endParaRPr lang="en-ID" sz="2000" b="1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rujukan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dan/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cetak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elektronik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narasumber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Penentuan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didasarkan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ID" sz="1800" kern="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205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9639" y="1"/>
            <a:ext cx="2746248" cy="10576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27422" y="118949"/>
            <a:ext cx="2140585" cy="6038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1" spc="-5" dirty="0">
                <a:solidFill>
                  <a:srgbClr val="C00000"/>
                </a:solidFill>
                <a:latin typeface="Arial"/>
                <a:cs typeface="Arial"/>
              </a:rPr>
              <a:t>SILABUS</a:t>
            </a:r>
            <a:endParaRPr sz="38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76400" y="2127505"/>
            <a:ext cx="8991600" cy="1485265"/>
            <a:chOff x="152400" y="2127504"/>
            <a:chExt cx="8991600" cy="1485265"/>
          </a:xfrm>
        </p:grpSpPr>
        <p:sp>
          <p:nvSpPr>
            <p:cNvPr id="6" name="object 6"/>
            <p:cNvSpPr/>
            <p:nvPr/>
          </p:nvSpPr>
          <p:spPr>
            <a:xfrm>
              <a:off x="152400" y="2133599"/>
              <a:ext cx="8991600" cy="1478915"/>
            </a:xfrm>
            <a:custGeom>
              <a:avLst/>
              <a:gdLst/>
              <a:ahLst/>
              <a:cxnLst/>
              <a:rect l="l" t="t" r="r" b="b"/>
              <a:pathLst>
                <a:path w="8991600" h="1478914">
                  <a:moveTo>
                    <a:pt x="1407375" y="0"/>
                  </a:moveTo>
                  <a:lnTo>
                    <a:pt x="469125" y="0"/>
                  </a:lnTo>
                  <a:lnTo>
                    <a:pt x="0" y="0"/>
                  </a:lnTo>
                  <a:lnTo>
                    <a:pt x="0" y="1478788"/>
                  </a:lnTo>
                  <a:lnTo>
                    <a:pt x="469125" y="1478788"/>
                  </a:lnTo>
                  <a:lnTo>
                    <a:pt x="1407375" y="1478788"/>
                  </a:lnTo>
                  <a:lnTo>
                    <a:pt x="1407375" y="0"/>
                  </a:lnTo>
                  <a:close/>
                </a:path>
                <a:path w="8991600" h="1478914">
                  <a:moveTo>
                    <a:pt x="3909364" y="0"/>
                  </a:moveTo>
                  <a:lnTo>
                    <a:pt x="2658414" y="0"/>
                  </a:lnTo>
                  <a:lnTo>
                    <a:pt x="1407414" y="0"/>
                  </a:lnTo>
                  <a:lnTo>
                    <a:pt x="1407414" y="1478788"/>
                  </a:lnTo>
                  <a:lnTo>
                    <a:pt x="2658364" y="1478788"/>
                  </a:lnTo>
                  <a:lnTo>
                    <a:pt x="3909364" y="1478788"/>
                  </a:lnTo>
                  <a:lnTo>
                    <a:pt x="3909364" y="0"/>
                  </a:lnTo>
                  <a:close/>
                </a:path>
                <a:path w="8991600" h="1478914">
                  <a:moveTo>
                    <a:pt x="7662405" y="0"/>
                  </a:moveTo>
                  <a:lnTo>
                    <a:pt x="6629400" y="0"/>
                  </a:lnTo>
                  <a:lnTo>
                    <a:pt x="4953051" y="0"/>
                  </a:lnTo>
                  <a:lnTo>
                    <a:pt x="3909441" y="0"/>
                  </a:lnTo>
                  <a:lnTo>
                    <a:pt x="3909441" y="1478788"/>
                  </a:lnTo>
                  <a:lnTo>
                    <a:pt x="6629362" y="1478788"/>
                  </a:lnTo>
                  <a:lnTo>
                    <a:pt x="6629362" y="581571"/>
                  </a:lnTo>
                  <a:lnTo>
                    <a:pt x="5785891" y="581571"/>
                  </a:lnTo>
                  <a:lnTo>
                    <a:pt x="4953051" y="581571"/>
                  </a:lnTo>
                  <a:lnTo>
                    <a:pt x="6629400" y="581533"/>
                  </a:lnTo>
                  <a:lnTo>
                    <a:pt x="7662405" y="581533"/>
                  </a:lnTo>
                  <a:lnTo>
                    <a:pt x="7662405" y="0"/>
                  </a:lnTo>
                  <a:close/>
                </a:path>
                <a:path w="8991600" h="1478914">
                  <a:moveTo>
                    <a:pt x="8991600" y="0"/>
                  </a:moveTo>
                  <a:lnTo>
                    <a:pt x="7662418" y="0"/>
                  </a:lnTo>
                  <a:lnTo>
                    <a:pt x="7662418" y="581533"/>
                  </a:lnTo>
                  <a:lnTo>
                    <a:pt x="8991600" y="581533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" y="2127504"/>
              <a:ext cx="426720" cy="3505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895" y="2127504"/>
              <a:ext cx="746760" cy="3505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5296" y="2127504"/>
              <a:ext cx="280416" cy="3505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672" y="2310384"/>
              <a:ext cx="591312" cy="3505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144" y="2493264"/>
              <a:ext cx="658368" cy="3505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37944" y="2127504"/>
              <a:ext cx="710183" cy="3505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8008" y="2310384"/>
              <a:ext cx="685800" cy="3505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0448" y="2310384"/>
              <a:ext cx="301751" cy="3505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48839" y="2310384"/>
              <a:ext cx="649224" cy="3505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37360" y="2493264"/>
              <a:ext cx="588263" cy="3505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2264" y="2493264"/>
              <a:ext cx="280415" cy="3505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79320" y="2493264"/>
              <a:ext cx="469392" cy="3505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96183" y="2127504"/>
              <a:ext cx="896112" cy="3505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98648" y="2310384"/>
              <a:ext cx="1024127" cy="3505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9415" y="2310384"/>
              <a:ext cx="280415" cy="3505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09544" y="2493264"/>
              <a:ext cx="469392" cy="3505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23944" y="2127504"/>
              <a:ext cx="932688" cy="3505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92496" y="2127504"/>
              <a:ext cx="920496" cy="3505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25056" y="2127504"/>
              <a:ext cx="765048" cy="3505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49440" y="2310384"/>
              <a:ext cx="713231" cy="3505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83295" y="2127504"/>
              <a:ext cx="810768" cy="3505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107680" y="2310384"/>
              <a:ext cx="758951" cy="35052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27320" y="2709672"/>
              <a:ext cx="646176" cy="3505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29784" y="2892552"/>
              <a:ext cx="731520" cy="3505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7944" y="2892552"/>
              <a:ext cx="280415" cy="35052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27903" y="3075432"/>
              <a:ext cx="402336" cy="35052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89320" y="2709672"/>
              <a:ext cx="691896" cy="3505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67855" y="2709672"/>
              <a:ext cx="280416" cy="35052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92952" y="2892552"/>
              <a:ext cx="591311" cy="3505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71032" y="3075432"/>
              <a:ext cx="725423" cy="35052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83096" y="3075432"/>
              <a:ext cx="280416" cy="3505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166103" y="3258312"/>
              <a:ext cx="402335" cy="350519"/>
            </a:xfrm>
            <a:prstGeom prst="rect">
              <a:avLst/>
            </a:prstGeom>
          </p:spPr>
        </p:pic>
      </p:grpSp>
      <p:graphicFrame>
        <p:nvGraphicFramePr>
          <p:cNvPr id="39" name="objec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5236"/>
              </p:ext>
            </p:extLst>
          </p:nvPr>
        </p:nvGraphicFramePr>
        <p:xfrm>
          <a:off x="1673226" y="2130425"/>
          <a:ext cx="8990327" cy="396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3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32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25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28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1533">
                <a:tc rowSpan="2"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10" dirty="0">
                          <a:latin typeface="Tahoma"/>
                          <a:cs typeface="Tahoma"/>
                        </a:rPr>
                        <a:t>No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8275" marR="16256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Ko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200" b="1" spc="-15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1200" b="1" spc="1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- 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tensi 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 Dasar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5730" marR="120650" indent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Materi 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Poko</a:t>
                      </a:r>
                      <a:r>
                        <a:rPr sz="1200" b="1" spc="-10" dirty="0">
                          <a:latin typeface="Tahoma"/>
                          <a:cs typeface="Tahoma"/>
                        </a:rPr>
                        <a:t>k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/P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em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b  elaja-ran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87325" marR="1784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Kegiatan 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be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200" b="1" spc="-10" dirty="0">
                          <a:latin typeface="Tahoma"/>
                          <a:cs typeface="Tahoma"/>
                        </a:rPr>
                        <a:t>j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-  ran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Indikator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Penilaian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Alokasi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Waktu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Sumber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392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Belajar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2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 marR="116839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Jenis 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 P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nil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-  an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 marR="124460" indent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Instru- </a:t>
                      </a:r>
                      <a:r>
                        <a:rPr sz="1200" b="1" spc="-3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men 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15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ni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-  an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5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0" name="object 40"/>
          <p:cNvSpPr txBox="1"/>
          <p:nvPr/>
        </p:nvSpPr>
        <p:spPr>
          <a:xfrm>
            <a:off x="1831341" y="677579"/>
            <a:ext cx="1922145" cy="1367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98145">
              <a:lnSpc>
                <a:spcPct val="110100"/>
              </a:lnSpc>
              <a:spcBef>
                <a:spcPts val="95"/>
              </a:spcBef>
            </a:pPr>
            <a:r>
              <a:rPr sz="1600" spc="5" dirty="0">
                <a:latin typeface="Trebuchet MS"/>
                <a:cs typeface="Trebuchet MS"/>
              </a:rPr>
              <a:t>Nama </a:t>
            </a:r>
            <a:r>
              <a:rPr sz="1600" dirty="0">
                <a:latin typeface="Trebuchet MS"/>
                <a:cs typeface="Trebuchet MS"/>
              </a:rPr>
              <a:t>Sekolah: </a:t>
            </a:r>
            <a:r>
              <a:rPr sz="1600" spc="5" dirty="0">
                <a:latin typeface="Trebuchet MS"/>
                <a:cs typeface="Trebuchet MS"/>
              </a:rPr>
              <a:t> Mata </a:t>
            </a:r>
            <a:r>
              <a:rPr sz="1600" spc="-10" dirty="0">
                <a:latin typeface="Trebuchet MS"/>
                <a:cs typeface="Trebuchet MS"/>
              </a:rPr>
              <a:t>Pelajaran: </a:t>
            </a:r>
            <a:r>
              <a:rPr sz="1600" spc="-47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Kelas/Semester: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ts val="2110"/>
              </a:lnSpc>
              <a:spcBef>
                <a:spcPts val="105"/>
              </a:spcBef>
            </a:pPr>
            <a:r>
              <a:rPr sz="1600" dirty="0">
                <a:latin typeface="Trebuchet MS"/>
                <a:cs typeface="Trebuchet MS"/>
              </a:rPr>
              <a:t>Standar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Kompetensi: </a:t>
            </a:r>
            <a:r>
              <a:rPr sz="1600" spc="-4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Alokasi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waktu: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FCC4-5D55-B961-F142-4439B237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AGENDA</a:t>
            </a:r>
            <a:endParaRPr lang="en-ID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7502A-66F7-A54E-081A-B4CCF605C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/>
          </a:bodyPr>
          <a:lstStyle/>
          <a:p>
            <a:r>
              <a:rPr lang="en-US" dirty="0"/>
              <a:t>PENGERTIAN SILABUS </a:t>
            </a:r>
          </a:p>
          <a:p>
            <a:r>
              <a:rPr lang="en-US" dirty="0"/>
              <a:t>TUJUAN PEMBUATAN SILABUS</a:t>
            </a:r>
          </a:p>
          <a:p>
            <a:r>
              <a:rPr lang="en-US" dirty="0"/>
              <a:t>MANFAAT PEMBUATAN SILABUS</a:t>
            </a:r>
          </a:p>
          <a:p>
            <a:r>
              <a:rPr lang="en-US" dirty="0"/>
              <a:t>PRINSIP PENGEMBANGAN SILABUS</a:t>
            </a:r>
          </a:p>
          <a:p>
            <a:r>
              <a:rPr lang="en-US" dirty="0"/>
              <a:t>PENGEMBANG SILABUS</a:t>
            </a:r>
          </a:p>
          <a:p>
            <a:r>
              <a:rPr lang="en-US" dirty="0"/>
              <a:t>KOMPONEN SILABUS</a:t>
            </a:r>
          </a:p>
          <a:p>
            <a:r>
              <a:rPr lang="en-US" dirty="0"/>
              <a:t>MEKANISME PENGEMBANGAN SILABUS</a:t>
            </a:r>
          </a:p>
          <a:p>
            <a:r>
              <a:rPr lang="en-US" dirty="0"/>
              <a:t>LANGKAH-LANGKAH PENYUSUNAN SILABUS</a:t>
            </a:r>
          </a:p>
          <a:p>
            <a:r>
              <a:rPr lang="en-US" dirty="0"/>
              <a:t>CONTOH SILABUS K-13</a:t>
            </a:r>
          </a:p>
          <a:p>
            <a:r>
              <a:rPr lang="en-ID" dirty="0"/>
              <a:t>PENGENALAN KURIKULUM MERDEKA</a:t>
            </a:r>
          </a:p>
        </p:txBody>
      </p:sp>
    </p:spTree>
    <p:extLst>
      <p:ext uri="{BB962C8B-B14F-4D97-AF65-F5344CB8AC3E}">
        <p14:creationId xmlns:p14="http://schemas.microsoft.com/office/powerpoint/2010/main" val="24635762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FE35-327B-7DEA-9121-D10BA395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PENGERTIAN SILABUS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C099-4CC8-1F7E-155C-E655239EC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Silabus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adalah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rencana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pembelajaran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 pada </a:t>
            </a:r>
            <a:r>
              <a:rPr lang="en-ID" sz="2000" spc="-830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suatu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10" dirty="0">
                <a:latin typeface="Abadi" panose="020B0604020104020204" pitchFamily="34" charset="0"/>
                <a:cs typeface="Trebuchet MS"/>
              </a:rPr>
              <a:t>dan/</a:t>
            </a:r>
            <a:r>
              <a:rPr lang="en-ID" sz="2000" spc="-10" dirty="0" err="1">
                <a:latin typeface="Abadi" panose="020B0604020104020204" pitchFamily="34" charset="0"/>
                <a:cs typeface="Trebuchet MS"/>
              </a:rPr>
              <a:t>atau</a:t>
            </a:r>
            <a:r>
              <a:rPr lang="en-ID" sz="2000" spc="-10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dirty="0" err="1">
                <a:latin typeface="Abadi" panose="020B0604020104020204" pitchFamily="34" charset="0"/>
                <a:cs typeface="Trebuchet MS"/>
              </a:rPr>
              <a:t>kelompok</a:t>
            </a:r>
            <a:r>
              <a:rPr lang="en-ID" sz="2000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mata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pelajaran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/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tema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tertentu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dirty="0">
                <a:latin typeface="Abadi" panose="020B0604020104020204" pitchFamily="34" charset="0"/>
                <a:cs typeface="Trebuchet MS"/>
              </a:rPr>
              <a:t>yang </a:t>
            </a:r>
            <a:r>
              <a:rPr lang="en-ID" sz="2000" dirty="0" err="1">
                <a:latin typeface="Abadi" panose="020B0604020104020204" pitchFamily="34" charset="0"/>
                <a:cs typeface="Trebuchet MS"/>
              </a:rPr>
              <a:t>mencakup</a:t>
            </a:r>
            <a:r>
              <a:rPr lang="en-ID" sz="2000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5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standar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kompetensi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,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kompetensi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10" dirty="0" err="1">
                <a:latin typeface="Abadi" panose="020B0604020104020204" pitchFamily="34" charset="0"/>
                <a:cs typeface="Trebuchet MS"/>
              </a:rPr>
              <a:t>dasar</a:t>
            </a:r>
            <a:r>
              <a:rPr lang="en-ID" sz="2000" spc="-10" dirty="0">
                <a:latin typeface="Abadi" panose="020B0604020104020204" pitchFamily="34" charset="0"/>
                <a:cs typeface="Trebuchet MS"/>
              </a:rPr>
              <a:t>, 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materi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pokok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/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pembelajaran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,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kegiatan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pembelajaran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,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indikator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pencapaian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kompetensi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dirty="0" err="1">
                <a:latin typeface="Abadi" panose="020B0604020104020204" pitchFamily="34" charset="0"/>
                <a:cs typeface="Trebuchet MS"/>
              </a:rPr>
              <a:t>untuk</a:t>
            </a:r>
            <a:r>
              <a:rPr lang="en-ID" sz="2000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penilaian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,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penilaian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, </a:t>
            </a:r>
            <a:r>
              <a:rPr lang="en-ID" sz="2000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alokasi</a:t>
            </a:r>
            <a:r>
              <a:rPr lang="en-ID" sz="2000" spc="-10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waktu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,</a:t>
            </a:r>
            <a:r>
              <a:rPr lang="en-ID" sz="2000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dan</a:t>
            </a:r>
            <a:r>
              <a:rPr lang="en-ID" sz="2000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sumber</a:t>
            </a:r>
            <a:r>
              <a:rPr lang="en-ID" sz="2000" spc="-10" dirty="0">
                <a:latin typeface="Abadi" panose="020B0604020104020204" pitchFamily="34" charset="0"/>
                <a:cs typeface="Trebuchet MS"/>
              </a:rPr>
              <a:t> </a:t>
            </a:r>
            <a:r>
              <a:rPr lang="en-ID" sz="2000" spc="-5" dirty="0" err="1">
                <a:latin typeface="Abadi" panose="020B0604020104020204" pitchFamily="34" charset="0"/>
                <a:cs typeface="Trebuchet MS"/>
              </a:rPr>
              <a:t>belajar</a:t>
            </a:r>
            <a:r>
              <a:rPr lang="en-ID" sz="2000" spc="-5" dirty="0">
                <a:latin typeface="Abadi" panose="020B0604020104020204" pitchFamily="34" charset="0"/>
                <a:cs typeface="Trebuchet MS"/>
              </a:rPr>
              <a:t>.</a:t>
            </a:r>
          </a:p>
          <a:p>
            <a:pPr algn="just"/>
            <a:r>
              <a:rPr lang="en-ID" sz="2000" dirty="0" err="1">
                <a:solidFill>
                  <a:srgbClr val="404040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ilabus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gambaran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di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dalamnya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berisi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komponen-komponen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hingga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parameter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dicapai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ID" sz="20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000" dirty="0">
              <a:latin typeface="Abadi" panose="020B0604020104020204" pitchFamily="34" charset="0"/>
              <a:cs typeface="Trebuchet MS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34070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750FF-CA80-B82D-C567-DB6AF61D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792" y="212118"/>
            <a:ext cx="9905998" cy="1478570"/>
          </a:xfrm>
        </p:spPr>
        <p:txBody>
          <a:bodyPr/>
          <a:lstStyle/>
          <a:p>
            <a:r>
              <a:rPr lang="en-US" dirty="0"/>
              <a:t>TUJUAN PEMBUATAN SILABUS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FF7B8-5488-67C3-5424-6291960A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dimulai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kajian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pelajaran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hingga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pedoman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penulis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buku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menyusun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buku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diberlakukan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dinas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memaksimalkan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sarana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mengaktualisasikan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operasional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20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504760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BFF74-D11A-B458-15F1-4337D9681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MANFAAT PEMBUATAN SILABUS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07D40-228A-4B6B-6951-040418B1E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Memudahkan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guru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mengajar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menyusun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ID" sz="18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endParaRPr lang="en-ID" sz="1800" dirty="0">
              <a:solidFill>
                <a:srgbClr val="404040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pedoman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mulai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mengelola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hingga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Memudahkan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menyusun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(RPP).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Bermanfaat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klasikal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kecil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guru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memetakan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pencapaian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ID" sz="1800" kern="100" dirty="0">
                <a:solidFill>
                  <a:srgbClr val="40404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9270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E023-49E9-A9E9-D199-A991A8B0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PRINSIP PENGEMBANGAN SILABUS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28798-7534-A6CE-759F-CD5672345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Trebuchet MS"/>
              <a:buChar char="•"/>
              <a:tabLst>
                <a:tab pos="357505" algn="l"/>
              </a:tabLst>
            </a:pPr>
            <a:r>
              <a:rPr lang="en-ID" sz="2400" b="1" dirty="0" err="1">
                <a:solidFill>
                  <a:schemeClr val="tx2"/>
                </a:solidFill>
                <a:latin typeface="Abadi" panose="020B0604020104020204" pitchFamily="34" charset="0"/>
                <a:cs typeface="Trebuchet MS"/>
              </a:rPr>
              <a:t>Ilmiah</a:t>
            </a:r>
            <a:endParaRPr lang="en-ID" sz="2400" dirty="0">
              <a:solidFill>
                <a:schemeClr val="tx2"/>
              </a:solidFill>
              <a:latin typeface="Abadi" panose="020B0604020104020204" pitchFamily="34" charset="0"/>
              <a:cs typeface="Trebuchet MS"/>
            </a:endParaRPr>
          </a:p>
          <a:p>
            <a:pPr marL="356870" indent="-344805">
              <a:lnSpc>
                <a:spcPct val="100000"/>
              </a:lnSpc>
              <a:buClr>
                <a:srgbClr val="000000"/>
              </a:buClr>
              <a:buFont typeface="Trebuchet MS"/>
              <a:buChar char="•"/>
              <a:tabLst>
                <a:tab pos="357505" algn="l"/>
              </a:tabLst>
            </a:pPr>
            <a:r>
              <a:rPr lang="en-ID" sz="2400" b="1" dirty="0" err="1">
                <a:solidFill>
                  <a:schemeClr val="tx2"/>
                </a:solidFill>
                <a:latin typeface="Abadi" panose="020B0604020104020204" pitchFamily="34" charset="0"/>
                <a:cs typeface="Trebuchet MS"/>
              </a:rPr>
              <a:t>Relevan</a:t>
            </a:r>
            <a:endParaRPr lang="en-ID" sz="2400" dirty="0">
              <a:solidFill>
                <a:schemeClr val="tx2"/>
              </a:solidFill>
              <a:latin typeface="Abadi" panose="020B0604020104020204" pitchFamily="34" charset="0"/>
              <a:cs typeface="Trebuchet MS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Trebuchet MS"/>
              <a:buChar char="•"/>
              <a:tabLst>
                <a:tab pos="357505" algn="l"/>
              </a:tabLst>
            </a:pPr>
            <a:r>
              <a:rPr lang="en-ID" sz="2400" b="1" spc="-5" dirty="0" err="1">
                <a:solidFill>
                  <a:schemeClr val="tx2"/>
                </a:solidFill>
                <a:latin typeface="Abadi" panose="020B0604020104020204" pitchFamily="34" charset="0"/>
                <a:cs typeface="Trebuchet MS"/>
              </a:rPr>
              <a:t>Sistematis</a:t>
            </a:r>
            <a:endParaRPr lang="en-ID" sz="2400" dirty="0">
              <a:solidFill>
                <a:schemeClr val="tx2"/>
              </a:solidFill>
              <a:latin typeface="Abadi" panose="020B0604020104020204" pitchFamily="34" charset="0"/>
              <a:cs typeface="Trebuchet MS"/>
            </a:endParaRPr>
          </a:p>
          <a:p>
            <a:pPr marL="356870" indent="-344805">
              <a:lnSpc>
                <a:spcPct val="100000"/>
              </a:lnSpc>
              <a:buClr>
                <a:srgbClr val="000000"/>
              </a:buClr>
              <a:buFont typeface="Trebuchet MS"/>
              <a:buChar char="•"/>
              <a:tabLst>
                <a:tab pos="357505" algn="l"/>
              </a:tabLst>
            </a:pPr>
            <a:r>
              <a:rPr lang="en-ID" sz="2400" b="1" spc="-5" dirty="0" err="1">
                <a:solidFill>
                  <a:schemeClr val="tx2"/>
                </a:solidFill>
                <a:latin typeface="Abadi" panose="020B0604020104020204" pitchFamily="34" charset="0"/>
                <a:cs typeface="Trebuchet MS"/>
              </a:rPr>
              <a:t>Konsisten</a:t>
            </a:r>
            <a:endParaRPr lang="en-ID" sz="2400" dirty="0">
              <a:solidFill>
                <a:schemeClr val="tx2"/>
              </a:solidFill>
              <a:latin typeface="Abadi" panose="020B0604020104020204" pitchFamily="34" charset="0"/>
              <a:cs typeface="Trebuchet MS"/>
            </a:endParaRPr>
          </a:p>
          <a:p>
            <a:pPr marL="356870" indent="-344805">
              <a:lnSpc>
                <a:spcPct val="100000"/>
              </a:lnSpc>
              <a:buClr>
                <a:srgbClr val="000000"/>
              </a:buClr>
              <a:buFont typeface="Trebuchet MS"/>
              <a:buChar char="•"/>
              <a:tabLst>
                <a:tab pos="357505" algn="l"/>
              </a:tabLst>
            </a:pPr>
            <a:r>
              <a:rPr lang="en-ID" sz="2400" b="1" dirty="0" err="1">
                <a:solidFill>
                  <a:schemeClr val="tx2"/>
                </a:solidFill>
                <a:latin typeface="Abadi" panose="020B0604020104020204" pitchFamily="34" charset="0"/>
                <a:cs typeface="Trebuchet MS"/>
              </a:rPr>
              <a:t>Memadai</a:t>
            </a:r>
            <a:endParaRPr lang="en-ID" sz="2400" dirty="0">
              <a:solidFill>
                <a:schemeClr val="tx2"/>
              </a:solidFill>
              <a:latin typeface="Abadi" panose="020B0604020104020204" pitchFamily="34" charset="0"/>
              <a:cs typeface="Trebuchet MS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Trebuchet MS"/>
              <a:buChar char="•"/>
              <a:tabLst>
                <a:tab pos="357505" algn="l"/>
              </a:tabLst>
            </a:pPr>
            <a:r>
              <a:rPr lang="en-ID" sz="2400" b="1" spc="-5" dirty="0" err="1">
                <a:solidFill>
                  <a:schemeClr val="tx2"/>
                </a:solidFill>
                <a:latin typeface="Abadi" panose="020B0604020104020204" pitchFamily="34" charset="0"/>
                <a:cs typeface="Trebuchet MS"/>
              </a:rPr>
              <a:t>Aktual</a:t>
            </a:r>
            <a:r>
              <a:rPr lang="en-ID" sz="2400" b="1" spc="-45" dirty="0">
                <a:solidFill>
                  <a:schemeClr val="tx2"/>
                </a:solidFill>
                <a:latin typeface="Abadi" panose="020B0604020104020204" pitchFamily="34" charset="0"/>
                <a:cs typeface="Trebuchet MS"/>
              </a:rPr>
              <a:t> </a:t>
            </a:r>
            <a:r>
              <a:rPr lang="en-ID" sz="2400" b="1" dirty="0">
                <a:solidFill>
                  <a:schemeClr val="tx2"/>
                </a:solidFill>
                <a:latin typeface="Abadi" panose="020B0604020104020204" pitchFamily="34" charset="0"/>
                <a:cs typeface="Trebuchet MS"/>
              </a:rPr>
              <a:t>dan</a:t>
            </a:r>
            <a:r>
              <a:rPr lang="en-ID" sz="2400" b="1" spc="-25" dirty="0">
                <a:solidFill>
                  <a:schemeClr val="tx2"/>
                </a:solidFill>
                <a:latin typeface="Abadi" panose="020B0604020104020204" pitchFamily="34" charset="0"/>
                <a:cs typeface="Trebuchet MS"/>
              </a:rPr>
              <a:t> </a:t>
            </a:r>
            <a:r>
              <a:rPr lang="en-ID" sz="2400" b="1" spc="-5" dirty="0" err="1">
                <a:solidFill>
                  <a:schemeClr val="tx2"/>
                </a:solidFill>
                <a:latin typeface="Abadi" panose="020B0604020104020204" pitchFamily="34" charset="0"/>
                <a:cs typeface="Trebuchet MS"/>
              </a:rPr>
              <a:t>Kontekstual</a:t>
            </a:r>
            <a:endParaRPr lang="en-ID" sz="2400" dirty="0">
              <a:solidFill>
                <a:schemeClr val="tx2"/>
              </a:solidFill>
              <a:latin typeface="Abadi" panose="020B0604020104020204" pitchFamily="34" charset="0"/>
              <a:cs typeface="Trebuchet MS"/>
            </a:endParaRPr>
          </a:p>
          <a:p>
            <a:pPr marL="356870" indent="-344805">
              <a:lnSpc>
                <a:spcPct val="100000"/>
              </a:lnSpc>
              <a:buClr>
                <a:srgbClr val="000000"/>
              </a:buClr>
              <a:buFont typeface="Trebuchet MS"/>
              <a:buChar char="•"/>
              <a:tabLst>
                <a:tab pos="357505" algn="l"/>
              </a:tabLst>
            </a:pPr>
            <a:r>
              <a:rPr lang="en-ID" sz="2400" b="1" spc="-5" dirty="0" err="1">
                <a:solidFill>
                  <a:schemeClr val="tx2"/>
                </a:solidFill>
                <a:latin typeface="Abadi" panose="020B0604020104020204" pitchFamily="34" charset="0"/>
                <a:cs typeface="Trebuchet MS"/>
              </a:rPr>
              <a:t>Fleksibel</a:t>
            </a:r>
            <a:endParaRPr lang="en-ID" sz="2400" dirty="0">
              <a:solidFill>
                <a:schemeClr val="tx2"/>
              </a:solidFill>
              <a:latin typeface="Abadi" panose="020B0604020104020204" pitchFamily="34" charset="0"/>
              <a:cs typeface="Trebuchet MS"/>
            </a:endParaRPr>
          </a:p>
          <a:p>
            <a:pPr marL="356870" indent="-344805">
              <a:lnSpc>
                <a:spcPct val="100000"/>
              </a:lnSpc>
              <a:buClr>
                <a:srgbClr val="000000"/>
              </a:buClr>
              <a:buFont typeface="Trebuchet MS"/>
              <a:buChar char="•"/>
              <a:tabLst>
                <a:tab pos="357505" algn="l"/>
              </a:tabLst>
            </a:pPr>
            <a:r>
              <a:rPr lang="en-ID" sz="2400" b="1" dirty="0" err="1">
                <a:solidFill>
                  <a:schemeClr val="tx2"/>
                </a:solidFill>
                <a:latin typeface="Abadi" panose="020B0604020104020204" pitchFamily="34" charset="0"/>
                <a:cs typeface="Trebuchet MS"/>
              </a:rPr>
              <a:t>Menyeluruh</a:t>
            </a:r>
            <a:endParaRPr lang="en-ID" sz="2400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11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CA1A-F161-5D5A-E0E9-0F2A03E2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73" y="115185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4000" b="1" u="sng" dirty="0" err="1">
                <a:solidFill>
                  <a:schemeClr val="tx2"/>
                </a:solidFill>
                <a:latin typeface="Aptos" panose="020B0004020202020204" pitchFamily="34" charset="0"/>
              </a:rPr>
              <a:t>Ilmiah</a:t>
            </a:r>
            <a:endParaRPr lang="en-US" sz="4000" b="1" u="sng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203835" marR="5080">
              <a:lnSpc>
                <a:spcPct val="100000"/>
              </a:lnSpc>
              <a:spcBef>
                <a:spcPts val="100"/>
              </a:spcBef>
            </a:pPr>
            <a:endParaRPr lang="en-US" dirty="0">
              <a:solidFill>
                <a:schemeClr val="tx2"/>
              </a:solidFill>
            </a:endParaRPr>
          </a:p>
          <a:p>
            <a:pPr marL="203835" marR="5080">
              <a:lnSpc>
                <a:spcPct val="100000"/>
              </a:lnSpc>
              <a:spcBef>
                <a:spcPts val="100"/>
              </a:spcBef>
            </a:pP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Keseluruhan</a:t>
            </a:r>
            <a:r>
              <a:rPr lang="en-US" sz="2200" spc="-4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materi</a:t>
            </a:r>
            <a:r>
              <a:rPr lang="en-US" sz="2200" spc="-2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dan</a:t>
            </a:r>
            <a:r>
              <a:rPr lang="en-US" sz="2200" spc="-1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kegiatan</a:t>
            </a:r>
            <a:r>
              <a:rPr lang="en-US" sz="2200" spc="-1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spc="-10" dirty="0">
                <a:solidFill>
                  <a:schemeClr val="tx2"/>
                </a:solidFill>
                <a:latin typeface="Abadi" panose="020B0604020104020204" pitchFamily="34" charset="0"/>
              </a:rPr>
              <a:t>yang</a:t>
            </a:r>
            <a:r>
              <a:rPr lang="en-US" sz="2200" spc="1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menjadi</a:t>
            </a:r>
            <a:r>
              <a:rPr lang="en-US" sz="2200" spc="-5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muatan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spc="-65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dalam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silabus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harus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benar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 dan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dapat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spc="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spc="-5" dirty="0" err="1">
                <a:solidFill>
                  <a:schemeClr val="tx2"/>
                </a:solidFill>
                <a:latin typeface="Abadi" panose="020B0604020104020204" pitchFamily="34" charset="0"/>
              </a:rPr>
              <a:t>dipertanggungjawabkan</a:t>
            </a:r>
            <a:r>
              <a:rPr lang="en-US" sz="2200" spc="3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secara</a:t>
            </a:r>
            <a:r>
              <a:rPr lang="en-US" sz="2200" spc="-1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keilmuan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.</a:t>
            </a:r>
          </a:p>
          <a:p>
            <a:pPr marL="191135">
              <a:lnSpc>
                <a:spcPct val="100000"/>
              </a:lnSpc>
            </a:pPr>
            <a:endParaRPr lang="en-US" sz="3200" dirty="0">
              <a:solidFill>
                <a:schemeClr val="tx2"/>
              </a:solidFill>
            </a:endParaRPr>
          </a:p>
          <a:p>
            <a:pPr marL="191135">
              <a:lnSpc>
                <a:spcPct val="100000"/>
              </a:lnSpc>
              <a:spcBef>
                <a:spcPts val="5"/>
              </a:spcBef>
            </a:pPr>
            <a:endParaRPr lang="en-US" sz="3200" dirty="0">
              <a:solidFill>
                <a:schemeClr val="tx2"/>
              </a:solidFill>
            </a:endParaRPr>
          </a:p>
          <a:p>
            <a:pPr marL="51435" indent="0">
              <a:lnSpc>
                <a:spcPct val="100000"/>
              </a:lnSpc>
              <a:buNone/>
            </a:pPr>
            <a:r>
              <a:rPr lang="en-US" sz="4000" b="1" spc="-20" dirty="0" err="1">
                <a:solidFill>
                  <a:schemeClr val="tx2"/>
                </a:solidFill>
                <a:latin typeface="Aptos Narrow" panose="020B0004020202020204" pitchFamily="34" charset="0"/>
                <a:cs typeface="Arial"/>
              </a:rPr>
              <a:t>Relevan</a:t>
            </a:r>
            <a:endParaRPr lang="en-US" sz="4000" dirty="0">
              <a:solidFill>
                <a:schemeClr val="tx2"/>
              </a:solidFill>
              <a:latin typeface="Aptos Narrow" panose="020B0004020202020204" pitchFamily="34" charset="0"/>
              <a:cs typeface="Arial"/>
            </a:endParaRPr>
          </a:p>
          <a:p>
            <a:pPr marL="280035" marR="33020">
              <a:lnSpc>
                <a:spcPct val="100000"/>
              </a:lnSpc>
              <a:spcBef>
                <a:spcPts val="1360"/>
              </a:spcBef>
            </a:pP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Cakupan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kedalaman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, </a:t>
            </a:r>
            <a:r>
              <a:rPr lang="en-US" sz="2200" spc="-5" dirty="0" err="1">
                <a:solidFill>
                  <a:schemeClr val="tx2"/>
                </a:solidFill>
                <a:latin typeface="Abadi" panose="020B0604020104020204" pitchFamily="34" charset="0"/>
              </a:rPr>
              <a:t>tingkat</a:t>
            </a:r>
            <a:r>
              <a:rPr lang="en-US" sz="2200" spc="-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kesukaran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 dan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urutan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spc="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spc="-5" dirty="0" err="1">
                <a:solidFill>
                  <a:schemeClr val="tx2"/>
                </a:solidFill>
                <a:latin typeface="Abadi" panose="020B0604020104020204" pitchFamily="34" charset="0"/>
              </a:rPr>
              <a:t>penyajian</a:t>
            </a:r>
            <a:r>
              <a:rPr lang="en-US" sz="2200" spc="-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materi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dalam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spc="-5" dirty="0" err="1">
                <a:solidFill>
                  <a:schemeClr val="tx2"/>
                </a:solidFill>
                <a:latin typeface="Abadi" panose="020B0604020104020204" pitchFamily="34" charset="0"/>
              </a:rPr>
              <a:t>silabus</a:t>
            </a:r>
            <a:r>
              <a:rPr lang="en-US" sz="2200" spc="-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sesuai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spc="-5" dirty="0" err="1">
                <a:solidFill>
                  <a:schemeClr val="tx2"/>
                </a:solidFill>
                <a:latin typeface="Abadi" panose="020B0604020104020204" pitchFamily="34" charset="0"/>
              </a:rPr>
              <a:t>dengan</a:t>
            </a:r>
            <a:r>
              <a:rPr lang="en-US" sz="2200" spc="-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spc="-5" dirty="0" err="1">
                <a:solidFill>
                  <a:schemeClr val="tx2"/>
                </a:solidFill>
                <a:latin typeface="Abadi" panose="020B0604020104020204" pitchFamily="34" charset="0"/>
              </a:rPr>
              <a:t>tingkat</a:t>
            </a:r>
            <a:r>
              <a:rPr lang="en-US" sz="2200" spc="-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perkembangan</a:t>
            </a:r>
            <a:r>
              <a:rPr lang="en-US" sz="2200" spc="-4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fisik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,</a:t>
            </a:r>
            <a:r>
              <a:rPr lang="en-US" sz="2200" spc="-4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intelektual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,</a:t>
            </a:r>
            <a:r>
              <a:rPr lang="en-US" sz="2200" spc="-1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sosial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,</a:t>
            </a:r>
            <a:r>
              <a:rPr lang="en-US" sz="2200" spc="-1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emosional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,</a:t>
            </a:r>
            <a:r>
              <a:rPr lang="en-US" sz="2200" spc="-4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dan </a:t>
            </a:r>
            <a:r>
              <a:rPr lang="en-US" sz="2200" spc="-65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spritual</a:t>
            </a:r>
            <a:r>
              <a:rPr lang="en-US" sz="2200" spc="-5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peserta</a:t>
            </a:r>
            <a:r>
              <a:rPr lang="en-US" sz="2200" spc="-4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badi" panose="020B0604020104020204" pitchFamily="34" charset="0"/>
              </a:rPr>
              <a:t>didik</a:t>
            </a:r>
            <a:r>
              <a:rPr lang="en-US" sz="2200" dirty="0">
                <a:solidFill>
                  <a:schemeClr val="tx2"/>
                </a:solidFill>
                <a:latin typeface="Abadi" panose="020B0604020104020204" pitchFamily="34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30751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47E93-8683-6303-74A2-AB9E0E473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96" y="9112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4221480" algn="l"/>
              </a:tabLst>
            </a:pPr>
            <a:r>
              <a:rPr lang="en-ID" sz="4000" b="1" u="sng" dirty="0" err="1">
                <a:solidFill>
                  <a:schemeClr val="tx2"/>
                </a:solidFill>
                <a:latin typeface="Aptos Narrow" panose="020B0004020202020204" pitchFamily="34" charset="0"/>
                <a:cs typeface="Arial"/>
              </a:rPr>
              <a:t>Sistematis</a:t>
            </a:r>
            <a:endParaRPr lang="en-ID" sz="4000" b="1" u="sng" dirty="0">
              <a:solidFill>
                <a:schemeClr val="tx2"/>
              </a:solidFill>
              <a:latin typeface="Aptos Narrow" panose="020B000402020202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21480" algn="l"/>
              </a:tabLst>
            </a:pPr>
            <a:endParaRPr lang="en-ID" sz="2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21480" algn="l"/>
              </a:tabLst>
            </a:pPr>
            <a:r>
              <a:rPr lang="en-ID" sz="2800" dirty="0" err="1">
                <a:latin typeface="Abadi" panose="020B0604020104020204" pitchFamily="34" charset="0"/>
                <a:cs typeface="Arial MT"/>
              </a:rPr>
              <a:t>Komponen-komponen</a:t>
            </a:r>
            <a:r>
              <a:rPr lang="en-ID" sz="2800" spc="-5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dirty="0" err="1">
                <a:latin typeface="Abadi" panose="020B0604020104020204" pitchFamily="34" charset="0"/>
                <a:cs typeface="Arial MT"/>
              </a:rPr>
              <a:t>silabus</a:t>
            </a:r>
            <a:r>
              <a:rPr lang="en-ID" sz="2800" dirty="0">
                <a:latin typeface="Abadi" panose="020B0604020104020204" pitchFamily="34" charset="0"/>
                <a:cs typeface="Arial MT"/>
              </a:rPr>
              <a:t>	</a:t>
            </a:r>
            <a:r>
              <a:rPr lang="en-ID" sz="2800" dirty="0" err="1">
                <a:latin typeface="Abadi" panose="020B0604020104020204" pitchFamily="34" charset="0"/>
                <a:cs typeface="Arial MT"/>
              </a:rPr>
              <a:t>saling</a:t>
            </a:r>
            <a:r>
              <a:rPr lang="en-ID" sz="2800" spc="-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dirty="0" err="1">
                <a:latin typeface="Abadi" panose="020B0604020104020204" pitchFamily="34" charset="0"/>
                <a:cs typeface="Arial MT"/>
              </a:rPr>
              <a:t>berhubungan</a:t>
            </a:r>
            <a:endParaRPr lang="en-ID" sz="2800" dirty="0">
              <a:latin typeface="Abadi" panose="020B0604020104020204" pitchFamily="34" charset="0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en-ID" sz="2800" dirty="0" err="1">
                <a:latin typeface="Abadi" panose="020B0604020104020204" pitchFamily="34" charset="0"/>
                <a:cs typeface="Arial MT"/>
              </a:rPr>
              <a:t>secara</a:t>
            </a:r>
            <a:r>
              <a:rPr lang="en-ID" sz="2800" spc="-1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dirty="0" err="1">
                <a:latin typeface="Abadi" panose="020B0604020104020204" pitchFamily="34" charset="0"/>
                <a:cs typeface="Arial MT"/>
              </a:rPr>
              <a:t>fungsional</a:t>
            </a:r>
            <a:r>
              <a:rPr lang="en-ID" sz="2800" spc="-1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dirty="0" err="1">
                <a:latin typeface="Abadi" panose="020B0604020104020204" pitchFamily="34" charset="0"/>
                <a:cs typeface="Arial MT"/>
              </a:rPr>
              <a:t>dalam</a:t>
            </a:r>
            <a:r>
              <a:rPr lang="en-ID" sz="2800" spc="-2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spc="5" dirty="0" err="1">
                <a:latin typeface="Abadi" panose="020B0604020104020204" pitchFamily="34" charset="0"/>
                <a:cs typeface="Arial MT"/>
              </a:rPr>
              <a:t>mencapai</a:t>
            </a:r>
            <a:r>
              <a:rPr lang="en-ID" sz="2800" spc="-4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dirty="0" err="1">
                <a:latin typeface="Abadi" panose="020B0604020104020204" pitchFamily="34" charset="0"/>
                <a:cs typeface="Arial MT"/>
              </a:rPr>
              <a:t>kompetensi</a:t>
            </a:r>
            <a:r>
              <a:rPr lang="en-ID" sz="2800" dirty="0">
                <a:latin typeface="Abadi" panose="020B0604020104020204" pitchFamily="34" charset="0"/>
                <a:cs typeface="Arial MT"/>
              </a:rPr>
              <a:t>.</a:t>
            </a:r>
          </a:p>
          <a:p>
            <a:pPr>
              <a:lnSpc>
                <a:spcPct val="100000"/>
              </a:lnSpc>
            </a:pPr>
            <a:endParaRPr lang="en-ID" sz="3200" dirty="0">
              <a:latin typeface="Abadi" panose="020B0604020104020204" pitchFamily="34" charset="0"/>
              <a:cs typeface="Arial MT"/>
            </a:endParaRPr>
          </a:p>
          <a:p>
            <a:pPr marL="0" indent="0">
              <a:lnSpc>
                <a:spcPct val="100000"/>
              </a:lnSpc>
              <a:spcBef>
                <a:spcPts val="1650"/>
              </a:spcBef>
              <a:buNone/>
            </a:pPr>
            <a:r>
              <a:rPr lang="en-ID" sz="4600" b="1" spc="5" dirty="0" err="1">
                <a:solidFill>
                  <a:schemeClr val="tx2"/>
                </a:solidFill>
                <a:latin typeface="Aptos Narrow" panose="020B0004020202020204" pitchFamily="34" charset="0"/>
                <a:cs typeface="Arial"/>
              </a:rPr>
              <a:t>Konsisten</a:t>
            </a:r>
            <a:endParaRPr lang="en-ID" sz="4600" dirty="0">
              <a:solidFill>
                <a:schemeClr val="tx2"/>
              </a:solidFill>
              <a:latin typeface="Aptos Narrow" panose="020B0004020202020204" pitchFamily="34" charset="0"/>
              <a:cs typeface="Arial"/>
            </a:endParaRPr>
          </a:p>
          <a:p>
            <a:pPr marR="5080">
              <a:spcBef>
                <a:spcPts val="1670"/>
              </a:spcBef>
            </a:pPr>
            <a:r>
              <a:rPr lang="en-ID" sz="2800" spc="-5" dirty="0" err="1">
                <a:latin typeface="Abadi" panose="020B0604020104020204" pitchFamily="34" charset="0"/>
                <a:cs typeface="Arial MT"/>
              </a:rPr>
              <a:t>Adanya</a:t>
            </a:r>
            <a:r>
              <a:rPr lang="en-ID" sz="28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dirty="0" err="1">
                <a:latin typeface="Abadi" panose="020B0604020104020204" pitchFamily="34" charset="0"/>
                <a:cs typeface="Arial MT"/>
              </a:rPr>
              <a:t>hubungan</a:t>
            </a:r>
            <a:r>
              <a:rPr lang="en-ID" sz="28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spc="-5" dirty="0">
                <a:latin typeface="Abadi" panose="020B0604020104020204" pitchFamily="34" charset="0"/>
                <a:cs typeface="Arial MT"/>
              </a:rPr>
              <a:t>yang </a:t>
            </a:r>
            <a:r>
              <a:rPr lang="en-ID" sz="2800" dirty="0" err="1">
                <a:latin typeface="Abadi" panose="020B0604020104020204" pitchFamily="34" charset="0"/>
                <a:cs typeface="Arial MT"/>
              </a:rPr>
              <a:t>konsisten</a:t>
            </a:r>
            <a:r>
              <a:rPr lang="en-ID" sz="28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spc="-5" dirty="0">
                <a:latin typeface="Abadi" panose="020B0604020104020204" pitchFamily="34" charset="0"/>
                <a:cs typeface="Arial MT"/>
              </a:rPr>
              <a:t>(</a:t>
            </a:r>
            <a:r>
              <a:rPr lang="en-ID" sz="2800" spc="-5" dirty="0" err="1">
                <a:latin typeface="Abadi" panose="020B0604020104020204" pitchFamily="34" charset="0"/>
                <a:cs typeface="Arial MT"/>
              </a:rPr>
              <a:t>ajeg</a:t>
            </a:r>
            <a:r>
              <a:rPr lang="en-ID" sz="2800" spc="-5" dirty="0">
                <a:latin typeface="Abadi" panose="020B0604020104020204" pitchFamily="34" charset="0"/>
                <a:cs typeface="Arial MT"/>
              </a:rPr>
              <a:t>,</a:t>
            </a:r>
            <a:r>
              <a:rPr lang="en-ID" sz="2800" spc="2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dirty="0" err="1">
                <a:latin typeface="Abadi" panose="020B0604020104020204" pitchFamily="34" charset="0"/>
                <a:cs typeface="Arial MT"/>
              </a:rPr>
              <a:t>taat</a:t>
            </a:r>
            <a:r>
              <a:rPr lang="en-ID" sz="2800" spc="-2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dirty="0" err="1">
                <a:latin typeface="Abadi" panose="020B0604020104020204" pitchFamily="34" charset="0"/>
                <a:cs typeface="Arial MT"/>
              </a:rPr>
              <a:t>asas</a:t>
            </a:r>
            <a:r>
              <a:rPr lang="en-ID" sz="2800" dirty="0">
                <a:latin typeface="Abadi" panose="020B0604020104020204" pitchFamily="34" charset="0"/>
                <a:cs typeface="Arial MT"/>
              </a:rPr>
              <a:t>)</a:t>
            </a:r>
            <a:r>
              <a:rPr lang="en-ID" sz="2800" spc="1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spc="-5" dirty="0" err="1">
                <a:latin typeface="Abadi" panose="020B0604020104020204" pitchFamily="34" charset="0"/>
                <a:cs typeface="Arial MT"/>
              </a:rPr>
              <a:t>antara</a:t>
            </a:r>
            <a:r>
              <a:rPr lang="en-ID" sz="2800" spc="-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spc="-65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spc="5" dirty="0" err="1">
                <a:latin typeface="Abadi" panose="020B0604020104020204" pitchFamily="34" charset="0"/>
                <a:cs typeface="Arial MT"/>
              </a:rPr>
              <a:t>kompetensi</a:t>
            </a:r>
            <a:r>
              <a:rPr lang="en-ID" sz="2800" spc="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spc="-25" dirty="0" err="1">
                <a:latin typeface="Abadi" panose="020B0604020104020204" pitchFamily="34" charset="0"/>
                <a:cs typeface="Arial MT"/>
              </a:rPr>
              <a:t>dasar</a:t>
            </a:r>
            <a:r>
              <a:rPr lang="en-ID" sz="2800" spc="-25" dirty="0">
                <a:latin typeface="Abadi" panose="020B0604020104020204" pitchFamily="34" charset="0"/>
                <a:cs typeface="Arial MT"/>
              </a:rPr>
              <a:t>, </a:t>
            </a:r>
            <a:r>
              <a:rPr lang="en-ID" sz="2800" spc="-15" dirty="0" err="1">
                <a:latin typeface="Abadi" panose="020B0604020104020204" pitchFamily="34" charset="0"/>
                <a:cs typeface="Arial MT"/>
              </a:rPr>
              <a:t>indikator</a:t>
            </a:r>
            <a:r>
              <a:rPr lang="en-ID" sz="2800" spc="-15" dirty="0">
                <a:latin typeface="Abadi" panose="020B0604020104020204" pitchFamily="34" charset="0"/>
                <a:cs typeface="Arial MT"/>
              </a:rPr>
              <a:t>, </a:t>
            </a:r>
            <a:r>
              <a:rPr lang="en-ID" sz="2800" spc="5" dirty="0" err="1">
                <a:latin typeface="Abadi" panose="020B0604020104020204" pitchFamily="34" charset="0"/>
                <a:cs typeface="Arial MT"/>
              </a:rPr>
              <a:t>materi</a:t>
            </a:r>
            <a:r>
              <a:rPr lang="en-ID" sz="2800" spc="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dirty="0" err="1">
                <a:latin typeface="Abadi" panose="020B0604020104020204" pitchFamily="34" charset="0"/>
                <a:cs typeface="Arial MT"/>
              </a:rPr>
              <a:t>pokok</a:t>
            </a:r>
            <a:r>
              <a:rPr lang="en-ID" sz="2800" dirty="0">
                <a:latin typeface="Abadi" panose="020B0604020104020204" pitchFamily="34" charset="0"/>
                <a:cs typeface="Arial MT"/>
              </a:rPr>
              <a:t>/ </a:t>
            </a:r>
            <a:r>
              <a:rPr lang="en-ID" sz="2800" dirty="0" err="1">
                <a:latin typeface="Abadi" panose="020B0604020104020204" pitchFamily="34" charset="0"/>
                <a:cs typeface="Arial MT"/>
              </a:rPr>
              <a:t>pembelajaran</a:t>
            </a:r>
            <a:r>
              <a:rPr lang="en-ID" sz="2800" dirty="0">
                <a:latin typeface="Abadi" panose="020B0604020104020204" pitchFamily="34" charset="0"/>
                <a:cs typeface="Arial MT"/>
              </a:rPr>
              <a:t>, </a:t>
            </a:r>
            <a:r>
              <a:rPr lang="en-ID" sz="2800" spc="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dirty="0" err="1">
                <a:latin typeface="Abadi" panose="020B0604020104020204" pitchFamily="34" charset="0"/>
                <a:cs typeface="Arial MT"/>
              </a:rPr>
              <a:t>kegiatan</a:t>
            </a:r>
            <a:r>
              <a:rPr lang="en-ID" sz="28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dirty="0" err="1">
                <a:latin typeface="Abadi" panose="020B0604020104020204" pitchFamily="34" charset="0"/>
                <a:cs typeface="Arial MT"/>
              </a:rPr>
              <a:t>pembelajaran</a:t>
            </a:r>
            <a:r>
              <a:rPr lang="en-ID" sz="2800" dirty="0">
                <a:latin typeface="Abadi" panose="020B0604020104020204" pitchFamily="34" charset="0"/>
                <a:cs typeface="Arial MT"/>
              </a:rPr>
              <a:t>, </a:t>
            </a:r>
            <a:r>
              <a:rPr lang="en-ID" sz="2800" spc="5" dirty="0" err="1">
                <a:latin typeface="Abadi" panose="020B0604020104020204" pitchFamily="34" charset="0"/>
                <a:cs typeface="Arial MT"/>
              </a:rPr>
              <a:t>sumber</a:t>
            </a:r>
            <a:r>
              <a:rPr lang="en-ID" sz="2800" spc="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spc="-20" dirty="0" err="1">
                <a:latin typeface="Abadi" panose="020B0604020104020204" pitchFamily="34" charset="0"/>
                <a:cs typeface="Arial MT"/>
              </a:rPr>
              <a:t>belajar</a:t>
            </a:r>
            <a:r>
              <a:rPr lang="en-ID" sz="2800" spc="-20" dirty="0">
                <a:latin typeface="Abadi" panose="020B0604020104020204" pitchFamily="34" charset="0"/>
                <a:cs typeface="Arial MT"/>
              </a:rPr>
              <a:t>, </a:t>
            </a:r>
            <a:r>
              <a:rPr lang="en-ID" sz="2800" dirty="0">
                <a:latin typeface="Abadi" panose="020B0604020104020204" pitchFamily="34" charset="0"/>
                <a:cs typeface="Arial MT"/>
              </a:rPr>
              <a:t>dan </a:t>
            </a:r>
            <a:r>
              <a:rPr lang="en-ID" sz="2800" dirty="0" err="1">
                <a:latin typeface="Abadi" panose="020B0604020104020204" pitchFamily="34" charset="0"/>
                <a:cs typeface="Arial MT"/>
              </a:rPr>
              <a:t>sistem</a:t>
            </a:r>
            <a:r>
              <a:rPr lang="en-ID" sz="2800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spc="5" dirty="0">
                <a:latin typeface="Abadi" panose="020B0604020104020204" pitchFamily="34" charset="0"/>
                <a:cs typeface="Arial MT"/>
              </a:rPr>
              <a:t> </a:t>
            </a:r>
            <a:r>
              <a:rPr lang="en-ID" sz="2800" dirty="0" err="1">
                <a:latin typeface="Abadi" panose="020B0604020104020204" pitchFamily="34" charset="0"/>
                <a:cs typeface="Arial MT"/>
              </a:rPr>
              <a:t>penilaian</a:t>
            </a:r>
            <a:r>
              <a:rPr lang="en-ID" sz="2800" dirty="0">
                <a:latin typeface="Abadi" panose="020B0604020104020204" pitchFamily="34" charset="0"/>
                <a:cs typeface="Arial MT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7759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12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13.xml><?xml version="1.0" encoding="utf-8"?>
<a:theme xmlns:a="http://schemas.openxmlformats.org/drawingml/2006/main" name="2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14.xml><?xml version="1.0" encoding="utf-8"?>
<a:theme xmlns:a="http://schemas.openxmlformats.org/drawingml/2006/main" name="3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1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16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5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6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8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9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750</TotalTime>
  <Words>1584</Words>
  <Application>Microsoft Office PowerPoint</Application>
  <PresentationFormat>Widescreen</PresentationFormat>
  <Paragraphs>171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24</vt:i4>
      </vt:variant>
    </vt:vector>
  </HeadingPairs>
  <TitlesOfParts>
    <vt:vector size="62" baseType="lpstr">
      <vt:lpstr>Abadi</vt:lpstr>
      <vt:lpstr>Aptos</vt:lpstr>
      <vt:lpstr>Aptos Narrow</vt:lpstr>
      <vt:lpstr>Arial</vt:lpstr>
      <vt:lpstr>Arial MT</vt:lpstr>
      <vt:lpstr>Calibri</vt:lpstr>
      <vt:lpstr>Calibri Light</vt:lpstr>
      <vt:lpstr>Candara</vt:lpstr>
      <vt:lpstr>Century Gothic</vt:lpstr>
      <vt:lpstr>Corbel</vt:lpstr>
      <vt:lpstr>Garamond</vt:lpstr>
      <vt:lpstr>Gill Sans MT</vt:lpstr>
      <vt:lpstr>Inter</vt:lpstr>
      <vt:lpstr>MS Shell Dlg 2</vt:lpstr>
      <vt:lpstr>Noto Sans Symbols</vt:lpstr>
      <vt:lpstr>Tahoma</vt:lpstr>
      <vt:lpstr>Times New Roman</vt:lpstr>
      <vt:lpstr>Trebuchet MS</vt:lpstr>
      <vt:lpstr>Tw Cen MT</vt:lpstr>
      <vt:lpstr>Wingdings</vt:lpstr>
      <vt:lpstr>Wingdings 2</vt:lpstr>
      <vt:lpstr>Wingdings 3</vt:lpstr>
      <vt:lpstr>Office Theme</vt:lpstr>
      <vt:lpstr>Organic</vt:lpstr>
      <vt:lpstr>Facet</vt:lpstr>
      <vt:lpstr>Dividend</vt:lpstr>
      <vt:lpstr>Circuit</vt:lpstr>
      <vt:lpstr>1_Organic</vt:lpstr>
      <vt:lpstr>Banded</vt:lpstr>
      <vt:lpstr>Celestial</vt:lpstr>
      <vt:lpstr>Madison</vt:lpstr>
      <vt:lpstr>Wisp</vt:lpstr>
      <vt:lpstr>Parallax</vt:lpstr>
      <vt:lpstr>1_Parallax</vt:lpstr>
      <vt:lpstr>2_Parallax</vt:lpstr>
      <vt:lpstr>3_Parallax</vt:lpstr>
      <vt:lpstr>Basis</vt:lpstr>
      <vt:lpstr>1_Basis</vt:lpstr>
      <vt:lpstr>PENGEMBANGAN SILABUS</vt:lpstr>
      <vt:lpstr>TUJUAN PEMBELAJARAN</vt:lpstr>
      <vt:lpstr>AGENDA</vt:lpstr>
      <vt:lpstr>PENGERTIAN SILABUS</vt:lpstr>
      <vt:lpstr>TUJUAN PEMBUATAN SILABUS</vt:lpstr>
      <vt:lpstr>MANFAAT PEMBUATAN SILABUS</vt:lpstr>
      <vt:lpstr>PRINSIP PENGEMBANGAN SILABUS</vt:lpstr>
      <vt:lpstr>PowerPoint Presentation</vt:lpstr>
      <vt:lpstr>PowerPoint Presentation</vt:lpstr>
      <vt:lpstr>PowerPoint Presentation</vt:lpstr>
      <vt:lpstr>PowerPoint Presentation</vt:lpstr>
      <vt:lpstr>PENGEMBANG SILABUS</vt:lpstr>
      <vt:lpstr>KOMPONEN SILABUS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LANGKAH-LANGKAH PENYUSUNAN SILABUS</vt:lpstr>
      <vt:lpstr>PowerPoint Presentation</vt:lpstr>
      <vt:lpstr>PowerPoint Presentation</vt:lpstr>
      <vt:lpstr>PowerPoint Presentation</vt:lpstr>
      <vt:lpstr>PowerPoint Presentation</vt:lpstr>
      <vt:lpstr>SILABUS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SILABUS</dc:title>
  <dc:creator>hp 1vkc</dc:creator>
  <cp:lastModifiedBy>hp 1vkc</cp:lastModifiedBy>
  <cp:revision>48</cp:revision>
  <dcterms:created xsi:type="dcterms:W3CDTF">2023-10-28T03:18:32Z</dcterms:created>
  <dcterms:modified xsi:type="dcterms:W3CDTF">2023-12-07T03:25:42Z</dcterms:modified>
</cp:coreProperties>
</file>