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4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12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81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37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4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29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3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64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5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6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02" r:id="rId4"/>
    <p:sldLayoutId id="2147483703" r:id="rId5"/>
    <p:sldLayoutId id="2147483708" r:id="rId6"/>
    <p:sldLayoutId id="2147483704" r:id="rId7"/>
    <p:sldLayoutId id="2147483705" r:id="rId8"/>
    <p:sldLayoutId id="2147483706" r:id="rId9"/>
    <p:sldLayoutId id="2147483707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D93057-B056-4D1D-B0DA-F1619DAAF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1145A5-3152-451F-9D74-29A352683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5103" y="1057522"/>
            <a:ext cx="4741843" cy="217343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PERFORMANCE MANAGEMENT AND APPRAISAL</a:t>
            </a:r>
            <a:endParaRPr lang="en-ID" sz="44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A3EFC-9D6A-4AFA-A4BC-8838FD180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0773" y="3751119"/>
            <a:ext cx="5725153" cy="2868756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Kelompok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7 :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Jeremia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Immanuel (1723020013)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Dhewa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Christian (1723020002)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Ermayanty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(1723020023)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Norwinda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(1723020022)</a:t>
            </a:r>
          </a:p>
          <a:p>
            <a:pPr marL="457200" indent="-457200">
              <a:buAutoNum type="arabicPeriod"/>
            </a:pPr>
            <a:endParaRPr lang="en-ID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B41592-BC5E-4AE2-8CA7-91C73FD8F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74A3D-9991-4D4A-91DF-0D0DE47D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A56255-4961-41E1-887B-7319F23C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ful 3D rendering of triangles">
            <a:extLst>
              <a:ext uri="{FF2B5EF4-FFF2-40B4-BE49-F238E27FC236}">
                <a16:creationId xmlns:a16="http://schemas.microsoft.com/office/drawing/2014/main" id="{E208240A-C530-4405-8516-695DD91DBD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48" r="32553" b="-2"/>
          <a:stretch/>
        </p:blipFill>
        <p:spPr>
          <a:xfrm>
            <a:off x="6859936" y="-2"/>
            <a:ext cx="5332064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56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F0BC9-1EC2-4899-89CC-82FC9F39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16" y="433138"/>
            <a:ext cx="10593694" cy="120315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Characteristic of an Effective Appraisal System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0793B-04EB-44B7-BFDA-BC82EBFF7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16" y="1909012"/>
            <a:ext cx="10593694" cy="418909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1.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pekerjaan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2. Harapan </a:t>
            </a:r>
            <a:r>
              <a:rPr lang="en-US" dirty="0" err="1"/>
              <a:t>kinerja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3. </a:t>
            </a:r>
            <a:r>
              <a:rPr lang="en-US" dirty="0" err="1"/>
              <a:t>standarisasi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4.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terlatih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5.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berkelanjutan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6.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tinjauan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7. proses </a:t>
            </a:r>
            <a:r>
              <a:rPr lang="en-US" dirty="0" err="1"/>
              <a:t>jatuh</a:t>
            </a:r>
            <a:r>
              <a:rPr lang="en-US" dirty="0"/>
              <a:t> tempo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4528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BB0A-549B-421A-B621-3C62AB6BD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16" y="545433"/>
            <a:ext cx="10593694" cy="99461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Legal Considerations in Performance Appraisal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DD171-D7A9-4049-8D73-14D54EC5A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16" y="1844842"/>
            <a:ext cx="10593694" cy="425325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/>
              <a:t>Di Indonesia, Di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ketenagakerjaan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diatur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UU No. 13 </a:t>
            </a:r>
            <a:r>
              <a:rPr lang="en-ID" dirty="0" err="1"/>
              <a:t>tahun</a:t>
            </a:r>
            <a:r>
              <a:rPr lang="en-ID" dirty="0"/>
              <a:t> 2003 </a:t>
            </a:r>
            <a:r>
              <a:rPr lang="en-ID" dirty="0" err="1"/>
              <a:t>pasal</a:t>
            </a:r>
            <a:r>
              <a:rPr lang="en-ID" dirty="0"/>
              <a:t> 5 dan 6 yang </a:t>
            </a:r>
            <a:r>
              <a:rPr lang="en-ID" dirty="0" err="1"/>
              <a:t>menitikberatkan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persamaan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dan </a:t>
            </a:r>
            <a:r>
              <a:rPr lang="en-ID" dirty="0" err="1"/>
              <a:t>penghapusan</a:t>
            </a:r>
            <a:r>
              <a:rPr lang="en-ID" dirty="0"/>
              <a:t> </a:t>
            </a:r>
            <a:r>
              <a:rPr lang="en-ID" dirty="0" err="1"/>
              <a:t>diskriminasi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. EEO </a:t>
            </a:r>
            <a:r>
              <a:rPr lang="en-ID" dirty="0" err="1"/>
              <a:t>untuk</a:t>
            </a:r>
            <a:r>
              <a:rPr lang="en-ID" dirty="0"/>
              <a:t> Indonesia </a:t>
            </a:r>
            <a:r>
              <a:rPr lang="en-ID" dirty="0" err="1"/>
              <a:t>ditandatangani</a:t>
            </a:r>
            <a:r>
              <a:rPr lang="en-ID" dirty="0"/>
              <a:t> oleh </a:t>
            </a:r>
            <a:r>
              <a:rPr lang="en-ID" dirty="0" err="1"/>
              <a:t>Menakertrans</a:t>
            </a:r>
            <a:r>
              <a:rPr lang="en-ID" dirty="0"/>
              <a:t> pada </a:t>
            </a:r>
            <a:r>
              <a:rPr lang="en-ID" dirty="0" err="1"/>
              <a:t>tahun</a:t>
            </a:r>
            <a:r>
              <a:rPr lang="en-ID" dirty="0"/>
              <a:t> 2005.</a:t>
            </a:r>
          </a:p>
        </p:txBody>
      </p:sp>
    </p:spTree>
    <p:extLst>
      <p:ext uri="{BB962C8B-B14F-4D97-AF65-F5344CB8AC3E}">
        <p14:creationId xmlns:p14="http://schemas.microsoft.com/office/powerpoint/2010/main" val="179986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62D90-4A5B-4F6B-9920-9DADCBEE2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16" y="529390"/>
            <a:ext cx="10593694" cy="1187115"/>
          </a:xfrm>
        </p:spPr>
        <p:txBody>
          <a:bodyPr>
            <a:normAutofit/>
          </a:bodyPr>
          <a:lstStyle/>
          <a:p>
            <a:r>
              <a:rPr lang="en-US" sz="4000" dirty="0"/>
              <a:t>Performance Appraisal Interview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FECF3-5EF4-400B-BBDC-5CC8E1B06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16" y="2155562"/>
            <a:ext cx="10418116" cy="417304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Menjadwalkan</a:t>
            </a:r>
            <a:r>
              <a:rPr lang="en-ID" dirty="0"/>
              <a:t> </a:t>
            </a:r>
            <a:r>
              <a:rPr lang="en-ID" dirty="0" err="1"/>
              <a:t>wawancara</a:t>
            </a:r>
            <a:endParaRPr lang="en-ID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wawancara</a:t>
            </a:r>
            <a:endParaRPr lang="en-ID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pujian</a:t>
            </a:r>
            <a:r>
              <a:rPr lang="en-ID" dirty="0"/>
              <a:t> dan </a:t>
            </a:r>
            <a:r>
              <a:rPr lang="en-ID" dirty="0" err="1"/>
              <a:t>kritik</a:t>
            </a:r>
            <a:endParaRPr lang="en-ID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/>
              <a:t>Peran </a:t>
            </a:r>
            <a:r>
              <a:rPr lang="en-ID" dirty="0" err="1"/>
              <a:t>karyawan</a:t>
            </a:r>
            <a:endParaRPr lang="en-ID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Menutup</a:t>
            </a:r>
            <a:r>
              <a:rPr lang="en-ID" dirty="0"/>
              <a:t> </a:t>
            </a:r>
            <a:r>
              <a:rPr lang="en-ID" dirty="0" err="1"/>
              <a:t>wawancara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1564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138DD-6015-40AD-BB71-39E14E804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16" y="577516"/>
            <a:ext cx="10593694" cy="115503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National Culture &amp; Performance Appraisal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5D3521-1B3E-4AD5-8870-A93EC4A62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16" y="1732547"/>
            <a:ext cx="10593694" cy="471637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 </a:t>
            </a:r>
            <a:r>
              <a:rPr lang="en-ID" dirty="0" err="1"/>
              <a:t>indonesia</a:t>
            </a:r>
            <a:r>
              <a:rPr lang="en-ID" dirty="0"/>
              <a:t>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</a:t>
            </a:r>
            <a:r>
              <a:rPr lang="en-ID" dirty="0" err="1"/>
              <a:t>tertinggi</a:t>
            </a:r>
            <a:r>
              <a:rPr lang="en-ID" dirty="0"/>
              <a:t> (high power distance)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 </a:t>
            </a:r>
            <a:r>
              <a:rPr lang="en-ID" dirty="0" err="1"/>
              <a:t>indonesia</a:t>
            </a:r>
            <a:r>
              <a:rPr lang="en-ID" dirty="0"/>
              <a:t>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kolektif</a:t>
            </a:r>
            <a:r>
              <a:rPr lang="en-ID" dirty="0"/>
              <a:t> (individualism </a:t>
            </a:r>
            <a:r>
              <a:rPr lang="en-ID" dirty="0" err="1"/>
              <a:t>rendah</a:t>
            </a:r>
            <a:r>
              <a:rPr lang="en-ID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Dimensi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indonesia</a:t>
            </a:r>
            <a:r>
              <a:rPr lang="en-ID" dirty="0"/>
              <a:t> </a:t>
            </a:r>
            <a:r>
              <a:rPr lang="en-ID" dirty="0" err="1"/>
              <a:t>termasuk</a:t>
            </a:r>
            <a:r>
              <a:rPr lang="en-ID" dirty="0"/>
              <a:t> pada </a:t>
            </a:r>
            <a:r>
              <a:rPr lang="en-ID" dirty="0" err="1"/>
              <a:t>budaya</a:t>
            </a:r>
            <a:r>
              <a:rPr lang="en-ID" dirty="0"/>
              <a:t> yang </a:t>
            </a:r>
            <a:r>
              <a:rPr lang="en-ID" dirty="0" err="1"/>
              <a:t>maskulin</a:t>
            </a:r>
            <a:endParaRPr lang="en-ID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indonesia</a:t>
            </a:r>
            <a:r>
              <a:rPr lang="en-ID" dirty="0"/>
              <a:t> </a:t>
            </a:r>
            <a:r>
              <a:rPr lang="en-ID" dirty="0" err="1"/>
              <a:t>termasuk</a:t>
            </a:r>
            <a:r>
              <a:rPr lang="en-ID" dirty="0"/>
              <a:t> pada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penghindaran</a:t>
            </a:r>
            <a:r>
              <a:rPr lang="en-ID" dirty="0"/>
              <a:t> </a:t>
            </a:r>
            <a:r>
              <a:rPr lang="en-ID" dirty="0" err="1"/>
              <a:t>ketidakpastian</a:t>
            </a:r>
            <a:r>
              <a:rPr lang="en-ID" dirty="0"/>
              <a:t> yang </a:t>
            </a:r>
            <a:r>
              <a:rPr lang="en-ID" dirty="0" err="1"/>
              <a:t>rendah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5131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D26D9-0A3C-4925-9DA2-F7814868A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53" y="558560"/>
            <a:ext cx="10593694" cy="1355966"/>
          </a:xfrm>
        </p:spPr>
        <p:txBody>
          <a:bodyPr>
            <a:normAutofit/>
          </a:bodyPr>
          <a:lstStyle/>
          <a:p>
            <a:r>
              <a:rPr lang="en-US" sz="4000" dirty="0"/>
              <a:t>Performance Management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28A18-EF1D-4BCB-9D5B-838B17F40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1474" y="2165685"/>
            <a:ext cx="11020926" cy="428324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Sistem</a:t>
            </a:r>
            <a:r>
              <a:rPr lang="en-US" dirty="0"/>
              <a:t> PM (Performance Management) </a:t>
            </a:r>
            <a:r>
              <a:rPr lang="en-US" dirty="0" err="1"/>
              <a:t>adalah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focus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SDM </a:t>
            </a:r>
            <a:r>
              <a:rPr lang="en-US" dirty="0" err="1"/>
              <a:t>berkontribusi</a:t>
            </a:r>
            <a:r>
              <a:rPr lang="en-US" dirty="0"/>
              <a:t> pada PM.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system PM 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1. </a:t>
            </a:r>
            <a:r>
              <a:rPr lang="en-US" dirty="0" err="1"/>
              <a:t>Pelatihan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2. </a:t>
            </a:r>
            <a:r>
              <a:rPr lang="en-US" dirty="0" err="1"/>
              <a:t>Penilaian</a:t>
            </a:r>
            <a:r>
              <a:rPr lang="en-US" dirty="0"/>
              <a:t> Kinerja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3.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Kompensasi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2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D26D9-0A3C-4925-9DA2-F7814868A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53" y="588136"/>
            <a:ext cx="10593694" cy="1355966"/>
          </a:xfrm>
        </p:spPr>
        <p:txBody>
          <a:bodyPr>
            <a:normAutofit/>
          </a:bodyPr>
          <a:lstStyle/>
          <a:p>
            <a:r>
              <a:rPr lang="en-US" sz="4000" dirty="0"/>
              <a:t>Performance Appraisal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28A18-EF1D-4BCB-9D5B-838B17F40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7326" y="2662989"/>
            <a:ext cx="9272337" cy="397844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formal </a:t>
            </a:r>
            <a:r>
              <a:rPr lang="en-ID" dirty="0" err="1"/>
              <a:t>tinjauan</a:t>
            </a:r>
            <a:r>
              <a:rPr lang="en-ID" dirty="0"/>
              <a:t> dan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tim.</a:t>
            </a:r>
            <a:r>
              <a:rPr lang="en-ID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D" dirty="0" err="1"/>
              <a:t>Titik</a:t>
            </a:r>
            <a:r>
              <a:rPr lang="en-ID" dirty="0"/>
              <a:t>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kata </a:t>
            </a:r>
            <a:r>
              <a:rPr lang="en-ID" dirty="0" err="1"/>
              <a:t>resmi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, pada </a:t>
            </a:r>
            <a:r>
              <a:rPr lang="en-ID" dirty="0" err="1"/>
              <a:t>kenyataannya</a:t>
            </a:r>
            <a:r>
              <a:rPr lang="en-ID" dirty="0"/>
              <a:t>,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meninjau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berkelanjutan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338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3155E-4B01-435D-8213-11A6F1923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53" y="737937"/>
            <a:ext cx="10593694" cy="822186"/>
          </a:xfrm>
        </p:spPr>
        <p:txBody>
          <a:bodyPr>
            <a:normAutofit fontScale="90000"/>
          </a:bodyPr>
          <a:lstStyle/>
          <a:p>
            <a:r>
              <a:rPr lang="en-US" dirty="0"/>
              <a:t>Uses of Performance Appraisal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1A3E2-D6AF-4D4A-A1D2-AB27ECF82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153" y="1700463"/>
            <a:ext cx="10593694" cy="4908884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system </a:t>
            </a: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dan </a:t>
            </a:r>
            <a:r>
              <a:rPr lang="en-US" sz="2000" dirty="0" err="1"/>
              <a:t>organisasi</a:t>
            </a:r>
            <a:r>
              <a:rPr lang="en-US" sz="2000" dirty="0"/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Data PA (Performance Appraisal) </a:t>
            </a:r>
            <a:r>
              <a:rPr lang="en-US" sz="2000" dirty="0" err="1"/>
              <a:t>berharga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hampir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area </a:t>
            </a:r>
            <a:r>
              <a:rPr lang="en-US" sz="2000" dirty="0" err="1"/>
              <a:t>fungsional</a:t>
            </a:r>
            <a:r>
              <a:rPr lang="en-US" sz="2000" dirty="0"/>
              <a:t> SDM: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1. Human Resource Planning (</a:t>
            </a:r>
            <a:r>
              <a:rPr lang="en-US" sz="2000" dirty="0" err="1"/>
              <a:t>Perencanaan</a:t>
            </a:r>
            <a:r>
              <a:rPr lang="en-US" sz="2000" dirty="0"/>
              <a:t> SDM)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2. Training &amp; Development (</a:t>
            </a:r>
            <a:r>
              <a:rPr lang="en-US" sz="2000" dirty="0" err="1"/>
              <a:t>pelatihan</a:t>
            </a:r>
            <a:r>
              <a:rPr lang="en-US" sz="2000" dirty="0"/>
              <a:t> dan </a:t>
            </a:r>
            <a:r>
              <a:rPr lang="en-US" sz="2000" dirty="0" err="1"/>
              <a:t>pengembangan</a:t>
            </a:r>
            <a:r>
              <a:rPr lang="en-US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3. </a:t>
            </a:r>
            <a:r>
              <a:rPr lang="en-US" sz="2000" dirty="0" err="1"/>
              <a:t>Carrer</a:t>
            </a:r>
            <a:r>
              <a:rPr lang="en-US" sz="2000" dirty="0"/>
              <a:t> Planning &amp; Development (</a:t>
            </a:r>
            <a:r>
              <a:rPr lang="en-US" sz="2000" dirty="0" err="1"/>
              <a:t>Perencanaan</a:t>
            </a:r>
            <a:r>
              <a:rPr lang="en-US" sz="2000" dirty="0"/>
              <a:t> &amp; </a:t>
            </a:r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err="1"/>
              <a:t>karir</a:t>
            </a:r>
            <a:r>
              <a:rPr lang="en-US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4. Compensation Program (Program </a:t>
            </a:r>
            <a:r>
              <a:rPr lang="en-US" sz="2000" dirty="0" err="1"/>
              <a:t>kompensasi</a:t>
            </a:r>
            <a:r>
              <a:rPr lang="en-US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5. Internal Employee Relation (</a:t>
            </a:r>
            <a:r>
              <a:rPr lang="en-US" sz="2000" dirty="0" err="1"/>
              <a:t>hubungan</a:t>
            </a:r>
            <a:r>
              <a:rPr lang="en-US" sz="2000" dirty="0"/>
              <a:t> internal </a:t>
            </a:r>
            <a:r>
              <a:rPr lang="en-US" sz="2000" dirty="0" err="1"/>
              <a:t>karyawan</a:t>
            </a:r>
            <a:r>
              <a:rPr lang="en-US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6. </a:t>
            </a:r>
            <a:r>
              <a:rPr lang="en-US" sz="2000" dirty="0" err="1"/>
              <a:t>Assesment</a:t>
            </a:r>
            <a:r>
              <a:rPr lang="en-US" sz="2000" dirty="0"/>
              <a:t> of Employee Potential (</a:t>
            </a: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potensi</a:t>
            </a:r>
            <a:r>
              <a:rPr lang="en-US" sz="2000" dirty="0"/>
              <a:t> </a:t>
            </a:r>
            <a:r>
              <a:rPr lang="en-US" sz="2000" dirty="0" err="1"/>
              <a:t>karyawan</a:t>
            </a:r>
            <a:r>
              <a:rPr lang="en-US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6878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2471D-353F-4B5A-8A42-D1A396029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53" y="294537"/>
            <a:ext cx="10593694" cy="1176495"/>
          </a:xfrm>
        </p:spPr>
        <p:txBody>
          <a:bodyPr>
            <a:normAutofit/>
          </a:bodyPr>
          <a:lstStyle/>
          <a:p>
            <a:r>
              <a:rPr lang="en-US" sz="4000" dirty="0"/>
              <a:t>Performance Appraisal Process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88B7E-3D2A-430A-BE03-32B2CD170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153" y="2406316"/>
            <a:ext cx="10593694" cy="4042610"/>
          </a:xfrm>
        </p:spPr>
        <p:txBody>
          <a:bodyPr/>
          <a:lstStyle/>
          <a:p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9BE169-AD86-49AE-A3D5-06D4587BE9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461" y="1489580"/>
            <a:ext cx="5363077" cy="536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0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6B0F1-6C35-4B74-844A-F81D92AC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53" y="759899"/>
            <a:ext cx="10593694" cy="1176495"/>
          </a:xfrm>
        </p:spPr>
        <p:txBody>
          <a:bodyPr>
            <a:normAutofit fontScale="90000"/>
          </a:bodyPr>
          <a:lstStyle/>
          <a:p>
            <a:r>
              <a:rPr lang="en-US" sz="4000" dirty="0" err="1"/>
              <a:t>Estabilish</a:t>
            </a:r>
            <a:r>
              <a:rPr lang="en-US" sz="4000" dirty="0"/>
              <a:t> Performance Criteria Standards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8BFC6-8703-415D-9937-86B8E220B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153" y="2165684"/>
            <a:ext cx="10593694" cy="393241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yang paling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1. Sifat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2. </a:t>
            </a:r>
            <a:r>
              <a:rPr lang="en-US" dirty="0" err="1"/>
              <a:t>Perilaku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3. </a:t>
            </a:r>
            <a:r>
              <a:rPr lang="en-US" dirty="0" err="1"/>
              <a:t>Kompentensi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4.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5.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peningkatan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3882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FB84C-03F3-4362-985F-ABA84B225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53" y="759899"/>
            <a:ext cx="10593694" cy="1181196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Responsibility for Performance Appraisal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466A6-758B-49FE-A5E9-DAD3D01EF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153" y="2213810"/>
            <a:ext cx="10593694" cy="436345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1. </a:t>
            </a:r>
            <a:r>
              <a:rPr lang="en-US" dirty="0" err="1"/>
              <a:t>Imidiate</a:t>
            </a:r>
            <a:r>
              <a:rPr lang="en-US" dirty="0"/>
              <a:t> Supervisor (</a:t>
            </a:r>
            <a:r>
              <a:rPr lang="en-US" dirty="0" err="1"/>
              <a:t>atasan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2. Subordinates (</a:t>
            </a:r>
            <a:r>
              <a:rPr lang="en-US" dirty="0" err="1"/>
              <a:t>bawahan</a:t>
            </a:r>
            <a:r>
              <a:rPr lang="en-U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3. Peers &amp; Team Members (</a:t>
            </a:r>
            <a:r>
              <a:rPr lang="en-US" dirty="0" err="1"/>
              <a:t>rekan</a:t>
            </a:r>
            <a:r>
              <a:rPr lang="en-US" dirty="0"/>
              <a:t> &amp;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4. Self Appraisal (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5. Costumer Appraisal (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kostumer</a:t>
            </a:r>
            <a:r>
              <a:rPr lang="en-U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6. 360-Degrees Feedback (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1850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95802-A46B-4C1A-B550-2FF199125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16" y="246552"/>
            <a:ext cx="10593694" cy="1261405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Performance Appraisal Period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F8796-F054-46FE-BEBA-70891CF64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153" y="2101516"/>
            <a:ext cx="10593694" cy="399448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/>
              <a:t>Choosing a Performance Appraisal Method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Ada 4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PA 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sifat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2.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3.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Perilaku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4.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hasil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7816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F96FC-7A96-400E-8A2D-501FB0390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16" y="759899"/>
            <a:ext cx="10593694" cy="908480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 in Performance Appraisal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EF225-0327-4F65-B8D6-18A8999FD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16" y="1668379"/>
            <a:ext cx="10593694" cy="4652211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area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:</a:t>
            </a:r>
          </a:p>
          <a:p>
            <a:pPr algn="l"/>
            <a:r>
              <a:rPr lang="en-ID" dirty="0"/>
              <a:t>1. Appraisal </a:t>
            </a:r>
            <a:r>
              <a:rPr lang="en-ID" dirty="0" err="1"/>
              <a:t>discomport</a:t>
            </a:r>
            <a:r>
              <a:rPr lang="en-ID" dirty="0"/>
              <a:t> (</a:t>
            </a:r>
            <a:r>
              <a:rPr lang="en-ID" dirty="0" err="1"/>
              <a:t>ketidaknyamanan</a:t>
            </a:r>
            <a:r>
              <a:rPr lang="en-ID" dirty="0"/>
              <a:t> </a:t>
            </a:r>
            <a:r>
              <a:rPr lang="en-ID" dirty="0" err="1"/>
              <a:t>penilai</a:t>
            </a:r>
            <a:endParaRPr lang="en-ID" dirty="0"/>
          </a:p>
          <a:p>
            <a:pPr algn="l"/>
            <a:r>
              <a:rPr lang="en-ID" dirty="0"/>
              <a:t>2. </a:t>
            </a:r>
            <a:r>
              <a:rPr lang="en-ID" dirty="0" err="1"/>
              <a:t>Sujectivity</a:t>
            </a:r>
            <a:r>
              <a:rPr lang="en-ID" dirty="0"/>
              <a:t> of performance evaluation (</a:t>
            </a:r>
            <a:r>
              <a:rPr lang="en-ID" dirty="0" err="1"/>
              <a:t>subjektivitas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).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kesalahan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meliputi</a:t>
            </a:r>
            <a:r>
              <a:rPr lang="en-ID" dirty="0"/>
              <a:t> :</a:t>
            </a:r>
          </a:p>
          <a:p>
            <a:pPr algn="l"/>
            <a:r>
              <a:rPr lang="en-ID" dirty="0"/>
              <a:t>-</a:t>
            </a:r>
            <a:r>
              <a:rPr lang="en-ID" dirty="0" err="1"/>
              <a:t>kesalahan</a:t>
            </a:r>
            <a:r>
              <a:rPr lang="en-ID" dirty="0"/>
              <a:t> bias</a:t>
            </a:r>
          </a:p>
          <a:p>
            <a:pPr algn="l"/>
            <a:r>
              <a:rPr lang="en-ID" dirty="0"/>
              <a:t>-</a:t>
            </a:r>
            <a:r>
              <a:rPr lang="en-ID" dirty="0" err="1"/>
              <a:t>kesalahan</a:t>
            </a:r>
            <a:r>
              <a:rPr lang="en-ID" dirty="0"/>
              <a:t> </a:t>
            </a:r>
            <a:r>
              <a:rPr lang="en-ID" dirty="0" err="1"/>
              <a:t>kontras</a:t>
            </a:r>
            <a:endParaRPr lang="en-ID" dirty="0"/>
          </a:p>
          <a:p>
            <a:pPr algn="l"/>
            <a:r>
              <a:rPr lang="en-ID" dirty="0"/>
              <a:t>-</a:t>
            </a:r>
            <a:r>
              <a:rPr lang="en-ID" dirty="0" err="1"/>
              <a:t>kesalahan</a:t>
            </a:r>
            <a:r>
              <a:rPr lang="en-ID" dirty="0"/>
              <a:t> </a:t>
            </a:r>
            <a:r>
              <a:rPr lang="en-ID" dirty="0" err="1"/>
              <a:t>tendensi</a:t>
            </a:r>
            <a:r>
              <a:rPr lang="en-ID" dirty="0"/>
              <a:t> </a:t>
            </a:r>
            <a:r>
              <a:rPr lang="en-ID" dirty="0" err="1"/>
              <a:t>pusat</a:t>
            </a:r>
            <a:endParaRPr lang="en-ID" dirty="0"/>
          </a:p>
          <a:p>
            <a:pPr algn="l"/>
            <a:r>
              <a:rPr lang="en-ID" dirty="0"/>
              <a:t>-</a:t>
            </a:r>
            <a:r>
              <a:rPr lang="en-ID" dirty="0" err="1"/>
              <a:t>kesalalahan</a:t>
            </a:r>
            <a:r>
              <a:rPr lang="en-ID" dirty="0"/>
              <a:t> </a:t>
            </a:r>
            <a:r>
              <a:rPr lang="en-ID" dirty="0" err="1"/>
              <a:t>limensi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ketegasan</a:t>
            </a:r>
            <a:endParaRPr lang="en-ID" dirty="0"/>
          </a:p>
          <a:p>
            <a:pPr algn="l"/>
            <a:r>
              <a:rPr lang="en-ID" dirty="0"/>
              <a:t>3. </a:t>
            </a:r>
            <a:r>
              <a:rPr lang="en-ID" dirty="0" err="1"/>
              <a:t>Kecemasan</a:t>
            </a:r>
            <a:r>
              <a:rPr lang="en-ID" dirty="0"/>
              <a:t> </a:t>
            </a:r>
            <a:r>
              <a:rPr lang="en-ID" dirty="0" err="1"/>
              <a:t>karyawan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679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hojiVTI">
  <a:themeElements>
    <a:clrScheme name="AnalogousFromLightSeedRightStep">
      <a:dk1>
        <a:srgbClr val="000000"/>
      </a:dk1>
      <a:lt1>
        <a:srgbClr val="FFFFFF"/>
      </a:lt1>
      <a:dk2>
        <a:srgbClr val="243541"/>
      </a:dk2>
      <a:lt2>
        <a:srgbClr val="E8E4E2"/>
      </a:lt2>
      <a:accent1>
        <a:srgbClr val="83A6BC"/>
      </a:accent1>
      <a:accent2>
        <a:srgbClr val="7F8BBA"/>
      </a:accent2>
      <a:accent3>
        <a:srgbClr val="A196C6"/>
      </a:accent3>
      <a:accent4>
        <a:srgbClr val="A47FBA"/>
      </a:accent4>
      <a:accent5>
        <a:srgbClr val="C492C2"/>
      </a:accent5>
      <a:accent6>
        <a:srgbClr val="BA7F9E"/>
      </a:accent6>
      <a:hlink>
        <a:srgbClr val="A6775A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520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Meiryo</vt:lpstr>
      <vt:lpstr>Arial</vt:lpstr>
      <vt:lpstr>Corbel</vt:lpstr>
      <vt:lpstr>ShojiVTI</vt:lpstr>
      <vt:lpstr>PERFORMANCE MANAGEMENT AND APPRAISAL</vt:lpstr>
      <vt:lpstr>Performance Management</vt:lpstr>
      <vt:lpstr>Performance Appraisal</vt:lpstr>
      <vt:lpstr>Uses of Performance Appraisal</vt:lpstr>
      <vt:lpstr>Performance Appraisal Process</vt:lpstr>
      <vt:lpstr>Estabilish Performance Criteria Standards</vt:lpstr>
      <vt:lpstr>Responsibility for Performance Appraisal</vt:lpstr>
      <vt:lpstr>Performance Appraisal Period</vt:lpstr>
      <vt:lpstr>Problem in Performance Appraisal</vt:lpstr>
      <vt:lpstr>Characteristic of an Effective Appraisal System</vt:lpstr>
      <vt:lpstr>Legal Considerations in Performance Appraisal</vt:lpstr>
      <vt:lpstr>Performance Appraisal Interview</vt:lpstr>
      <vt:lpstr>National Culture &amp; Performance Appraisal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MANAGEMENT AND APPRAISAL</dc:title>
  <dc:creator>jeremialaptop@gmail.com</dc:creator>
  <cp:lastModifiedBy>jeremialaptop@gmail.com</cp:lastModifiedBy>
  <cp:revision>13</cp:revision>
  <dcterms:created xsi:type="dcterms:W3CDTF">2021-03-13T07:18:27Z</dcterms:created>
  <dcterms:modified xsi:type="dcterms:W3CDTF">2021-03-15T16:02:30Z</dcterms:modified>
</cp:coreProperties>
</file>