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61" r:id="rId18"/>
    <p:sldId id="272" r:id="rId19"/>
  </p:sldIdLst>
  <p:sldSz cx="18288000" cy="10287000"/>
  <p:notesSz cx="6858000" cy="9144000"/>
  <p:embeddedFontLst>
    <p:embeddedFont>
      <p:font typeface="Bree Serif" panose="020B0604020202020204" charset="0"/>
      <p:regular r:id="rId20"/>
    </p:embeddedFont>
    <p:embeddedFont>
      <p:font typeface="Calibri" panose="020F0502020204030204" pitchFamily="34" charset="0"/>
      <p:regular r:id="rId21"/>
      <p:bold r:id="rId22"/>
      <p:italic r:id="rId23"/>
      <p:boldItalic r:id="rId24"/>
    </p:embeddedFont>
    <p:embeddedFont>
      <p:font typeface="Glacial Indifference" panose="020B0604020202020204" charset="0"/>
      <p:regular r:id="rId25"/>
    </p:embeddedFont>
    <p:embeddedFont>
      <p:font typeface="Glacial Indifference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18" Type="http://schemas.openxmlformats.org/officeDocument/2006/relationships/image" Target="../media/image58.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16.svg"/><Relationship Id="rId2" Type="http://schemas.openxmlformats.org/officeDocument/2006/relationships/image" Target="../media/image44.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svg"/><Relationship Id="rId10" Type="http://schemas.openxmlformats.org/officeDocument/2006/relationships/image" Target="../media/image52.png"/><Relationship Id="rId19" Type="http://schemas.openxmlformats.org/officeDocument/2006/relationships/image" Target="../media/image59.sv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9.svg"/><Relationship Id="rId7" Type="http://schemas.openxmlformats.org/officeDocument/2006/relationships/image" Target="../media/image14.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3.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5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3.svg"/><Relationship Id="rId5" Type="http://schemas.openxmlformats.org/officeDocument/2006/relationships/image" Target="../media/image35.sv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5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3.svg"/><Relationship Id="rId5" Type="http://schemas.openxmlformats.org/officeDocument/2006/relationships/image" Target="../media/image35.sv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53.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63.svg"/><Relationship Id="rId5" Type="http://schemas.openxmlformats.org/officeDocument/2006/relationships/image" Target="../media/image35.svg"/><Relationship Id="rId1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image" Target="../media/image16.svg"/></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67.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png"/><Relationship Id="rId3" Type="http://schemas.openxmlformats.org/officeDocument/2006/relationships/image" Target="../media/image69.svg"/><Relationship Id="rId7" Type="http://schemas.openxmlformats.org/officeDocument/2006/relationships/image" Target="../media/image73.svg"/><Relationship Id="rId12" Type="http://schemas.openxmlformats.org/officeDocument/2006/relationships/image" Target="../media/image7.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6.png"/><Relationship Id="rId5" Type="http://schemas.openxmlformats.org/officeDocument/2006/relationships/image" Target="../media/image71.svg"/><Relationship Id="rId10" Type="http://schemas.openxmlformats.org/officeDocument/2006/relationships/image" Target="../media/image5.png"/><Relationship Id="rId4" Type="http://schemas.openxmlformats.org/officeDocument/2006/relationships/image" Target="../media/image70.png"/><Relationship Id="rId9" Type="http://schemas.openxmlformats.org/officeDocument/2006/relationships/image" Target="../media/image75.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3.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3.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9.sv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39515" y="6668606"/>
            <a:ext cx="5348485" cy="3618394"/>
            <a:chOff x="0" y="0"/>
            <a:chExt cx="1408655" cy="952993"/>
          </a:xfrm>
        </p:grpSpPr>
        <p:sp>
          <p:nvSpPr>
            <p:cNvPr id="3" name="Freeform 3"/>
            <p:cNvSpPr/>
            <p:nvPr/>
          </p:nvSpPr>
          <p:spPr>
            <a:xfrm>
              <a:off x="0" y="0"/>
              <a:ext cx="1408655" cy="952993"/>
            </a:xfrm>
            <a:custGeom>
              <a:avLst/>
              <a:gdLst/>
              <a:ahLst/>
              <a:cxnLst/>
              <a:rect l="l" t="t" r="r" b="b"/>
              <a:pathLst>
                <a:path w="1408655" h="952993">
                  <a:moveTo>
                    <a:pt x="0" y="0"/>
                  </a:moveTo>
                  <a:lnTo>
                    <a:pt x="1408655" y="0"/>
                  </a:lnTo>
                  <a:lnTo>
                    <a:pt x="1408655" y="952993"/>
                  </a:lnTo>
                  <a:lnTo>
                    <a:pt x="0" y="952993"/>
                  </a:lnTo>
                  <a:close/>
                </a:path>
              </a:pathLst>
            </a:custGeom>
            <a:solidFill>
              <a:srgbClr val="E4E4E4"/>
            </a:solidFill>
          </p:spPr>
        </p:sp>
        <p:sp>
          <p:nvSpPr>
            <p:cNvPr id="4" name="TextBox 4"/>
            <p:cNvSpPr txBox="1"/>
            <p:nvPr/>
          </p:nvSpPr>
          <p:spPr>
            <a:xfrm>
              <a:off x="0" y="-38100"/>
              <a:ext cx="1408655" cy="99109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6183514" y="2901658"/>
            <a:ext cx="1327633" cy="1327633"/>
          </a:xfrm>
          <a:custGeom>
            <a:avLst/>
            <a:gdLst/>
            <a:ahLst/>
            <a:cxnLst/>
            <a:rect l="l" t="t" r="r" b="b"/>
            <a:pathLst>
              <a:path w="1327633" h="1327633">
                <a:moveTo>
                  <a:pt x="0" y="0"/>
                </a:moveTo>
                <a:lnTo>
                  <a:pt x="1327633" y="0"/>
                </a:lnTo>
                <a:lnTo>
                  <a:pt x="1327633" y="1327633"/>
                </a:lnTo>
                <a:lnTo>
                  <a:pt x="0" y="1327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47072" y="-2408128"/>
            <a:ext cx="5973602" cy="5973602"/>
          </a:xfrm>
          <a:custGeom>
            <a:avLst/>
            <a:gdLst/>
            <a:ahLst/>
            <a:cxnLst/>
            <a:rect l="l" t="t" r="r" b="b"/>
            <a:pathLst>
              <a:path w="5973602" h="5973602">
                <a:moveTo>
                  <a:pt x="0" y="0"/>
                </a:moveTo>
                <a:lnTo>
                  <a:pt x="5973602" y="0"/>
                </a:lnTo>
                <a:lnTo>
                  <a:pt x="5973602" y="5973602"/>
                </a:lnTo>
                <a:lnTo>
                  <a:pt x="0" y="59736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15351247" y="4400741"/>
            <a:ext cx="803180" cy="742759"/>
            <a:chOff x="0" y="0"/>
            <a:chExt cx="211537" cy="195624"/>
          </a:xfrm>
        </p:grpSpPr>
        <p:sp>
          <p:nvSpPr>
            <p:cNvPr id="8" name="Freeform 8"/>
            <p:cNvSpPr/>
            <p:nvPr/>
          </p:nvSpPr>
          <p:spPr>
            <a:xfrm>
              <a:off x="0" y="0"/>
              <a:ext cx="211537" cy="195624"/>
            </a:xfrm>
            <a:custGeom>
              <a:avLst/>
              <a:gdLst/>
              <a:ahLst/>
              <a:cxnLst/>
              <a:rect l="l" t="t" r="r" b="b"/>
              <a:pathLst>
                <a:path w="211537" h="195624">
                  <a:moveTo>
                    <a:pt x="0" y="0"/>
                  </a:moveTo>
                  <a:lnTo>
                    <a:pt x="211537" y="0"/>
                  </a:lnTo>
                  <a:lnTo>
                    <a:pt x="211537" y="195624"/>
                  </a:lnTo>
                  <a:lnTo>
                    <a:pt x="0" y="195624"/>
                  </a:lnTo>
                  <a:close/>
                </a:path>
              </a:pathLst>
            </a:custGeom>
            <a:solidFill>
              <a:srgbClr val="FF914D"/>
            </a:solidFill>
          </p:spPr>
        </p:sp>
        <p:sp>
          <p:nvSpPr>
            <p:cNvPr id="9" name="TextBox 9"/>
            <p:cNvSpPr txBox="1"/>
            <p:nvPr/>
          </p:nvSpPr>
          <p:spPr>
            <a:xfrm>
              <a:off x="0" y="-38100"/>
              <a:ext cx="211537" cy="233724"/>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0" y="0"/>
            <a:ext cx="619741" cy="2934068"/>
            <a:chOff x="0" y="0"/>
            <a:chExt cx="163224" cy="772759"/>
          </a:xfrm>
        </p:grpSpPr>
        <p:sp>
          <p:nvSpPr>
            <p:cNvPr id="11" name="Freeform 11"/>
            <p:cNvSpPr/>
            <p:nvPr/>
          </p:nvSpPr>
          <p:spPr>
            <a:xfrm>
              <a:off x="0" y="0"/>
              <a:ext cx="163224" cy="772759"/>
            </a:xfrm>
            <a:custGeom>
              <a:avLst/>
              <a:gdLst/>
              <a:ahLst/>
              <a:cxnLst/>
              <a:rect l="l" t="t" r="r" b="b"/>
              <a:pathLst>
                <a:path w="163224" h="772759">
                  <a:moveTo>
                    <a:pt x="0" y="0"/>
                  </a:moveTo>
                  <a:lnTo>
                    <a:pt x="163224" y="0"/>
                  </a:lnTo>
                  <a:lnTo>
                    <a:pt x="163224" y="772759"/>
                  </a:lnTo>
                  <a:lnTo>
                    <a:pt x="0" y="772759"/>
                  </a:lnTo>
                  <a:close/>
                </a:path>
              </a:pathLst>
            </a:custGeom>
            <a:solidFill>
              <a:srgbClr val="FF914D"/>
            </a:solidFill>
          </p:spPr>
        </p:sp>
        <p:sp>
          <p:nvSpPr>
            <p:cNvPr id="12" name="TextBox 12"/>
            <p:cNvSpPr txBox="1"/>
            <p:nvPr/>
          </p:nvSpPr>
          <p:spPr>
            <a:xfrm>
              <a:off x="0" y="-38100"/>
              <a:ext cx="163224" cy="810859"/>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2933707"/>
            <a:ext cx="619741" cy="1004046"/>
            <a:chOff x="0" y="0"/>
            <a:chExt cx="163224" cy="264440"/>
          </a:xfrm>
        </p:grpSpPr>
        <p:sp>
          <p:nvSpPr>
            <p:cNvPr id="14" name="Freeform 14"/>
            <p:cNvSpPr/>
            <p:nvPr/>
          </p:nvSpPr>
          <p:spPr>
            <a:xfrm>
              <a:off x="0" y="0"/>
              <a:ext cx="163224" cy="264440"/>
            </a:xfrm>
            <a:custGeom>
              <a:avLst/>
              <a:gdLst/>
              <a:ahLst/>
              <a:cxnLst/>
              <a:rect l="l" t="t" r="r" b="b"/>
              <a:pathLst>
                <a:path w="163224" h="264440">
                  <a:moveTo>
                    <a:pt x="0" y="0"/>
                  </a:moveTo>
                  <a:lnTo>
                    <a:pt x="163224" y="0"/>
                  </a:lnTo>
                  <a:lnTo>
                    <a:pt x="163224" y="264440"/>
                  </a:lnTo>
                  <a:lnTo>
                    <a:pt x="0" y="264440"/>
                  </a:lnTo>
                  <a:close/>
                </a:path>
              </a:pathLst>
            </a:custGeom>
            <a:gradFill rotWithShape="1">
              <a:gsLst>
                <a:gs pos="0">
                  <a:srgbClr val="FF3131">
                    <a:alpha val="100000"/>
                  </a:srgbClr>
                </a:gs>
                <a:gs pos="100000">
                  <a:srgbClr val="FF914D">
                    <a:alpha val="100000"/>
                  </a:srgbClr>
                </a:gs>
              </a:gsLst>
              <a:lin ang="0"/>
            </a:gradFill>
          </p:spPr>
        </p:sp>
        <p:sp>
          <p:nvSpPr>
            <p:cNvPr id="15" name="TextBox 15"/>
            <p:cNvSpPr txBox="1"/>
            <p:nvPr/>
          </p:nvSpPr>
          <p:spPr>
            <a:xfrm>
              <a:off x="0" y="-38100"/>
              <a:ext cx="163224" cy="30254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0" y="6668606"/>
            <a:ext cx="12939515" cy="3618394"/>
            <a:chOff x="0" y="0"/>
            <a:chExt cx="3407938" cy="952993"/>
          </a:xfrm>
        </p:grpSpPr>
        <p:sp>
          <p:nvSpPr>
            <p:cNvPr id="17" name="Freeform 17"/>
            <p:cNvSpPr/>
            <p:nvPr/>
          </p:nvSpPr>
          <p:spPr>
            <a:xfrm>
              <a:off x="0" y="0"/>
              <a:ext cx="3407938" cy="952993"/>
            </a:xfrm>
            <a:custGeom>
              <a:avLst/>
              <a:gdLst/>
              <a:ahLst/>
              <a:cxnLst/>
              <a:rect l="l" t="t" r="r" b="b"/>
              <a:pathLst>
                <a:path w="3407938" h="952993">
                  <a:moveTo>
                    <a:pt x="0" y="0"/>
                  </a:moveTo>
                  <a:lnTo>
                    <a:pt x="3407938" y="0"/>
                  </a:lnTo>
                  <a:lnTo>
                    <a:pt x="3407938" y="952993"/>
                  </a:lnTo>
                  <a:lnTo>
                    <a:pt x="0" y="952993"/>
                  </a:lnTo>
                  <a:close/>
                </a:path>
              </a:pathLst>
            </a:custGeom>
            <a:solidFill>
              <a:srgbClr val="FF914D"/>
            </a:solidFill>
          </p:spPr>
        </p:sp>
        <p:sp>
          <p:nvSpPr>
            <p:cNvPr id="18" name="TextBox 18"/>
            <p:cNvSpPr txBox="1"/>
            <p:nvPr/>
          </p:nvSpPr>
          <p:spPr>
            <a:xfrm>
              <a:off x="0" y="-38100"/>
              <a:ext cx="3407938" cy="99109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67885" y="7117855"/>
            <a:ext cx="143103" cy="2691310"/>
            <a:chOff x="0" y="0"/>
            <a:chExt cx="37690" cy="708822"/>
          </a:xfrm>
        </p:grpSpPr>
        <p:sp>
          <p:nvSpPr>
            <p:cNvPr id="20" name="Freeform 20"/>
            <p:cNvSpPr/>
            <p:nvPr/>
          </p:nvSpPr>
          <p:spPr>
            <a:xfrm>
              <a:off x="0" y="0"/>
              <a:ext cx="37690" cy="708822"/>
            </a:xfrm>
            <a:custGeom>
              <a:avLst/>
              <a:gdLst/>
              <a:ahLst/>
              <a:cxnLst/>
              <a:rect l="l" t="t" r="r" b="b"/>
              <a:pathLst>
                <a:path w="37690" h="708822">
                  <a:moveTo>
                    <a:pt x="0" y="0"/>
                  </a:moveTo>
                  <a:lnTo>
                    <a:pt x="37690" y="0"/>
                  </a:lnTo>
                  <a:lnTo>
                    <a:pt x="37690" y="708822"/>
                  </a:lnTo>
                  <a:lnTo>
                    <a:pt x="0" y="708822"/>
                  </a:lnTo>
                  <a:close/>
                </a:path>
              </a:pathLst>
            </a:custGeom>
            <a:gradFill rotWithShape="1">
              <a:gsLst>
                <a:gs pos="0">
                  <a:srgbClr val="FF3131">
                    <a:alpha val="100000"/>
                  </a:srgbClr>
                </a:gs>
                <a:gs pos="100000">
                  <a:srgbClr val="FF914D">
                    <a:alpha val="100000"/>
                  </a:srgbClr>
                </a:gs>
              </a:gsLst>
              <a:lin ang="0"/>
            </a:gradFill>
          </p:spPr>
        </p:sp>
        <p:sp>
          <p:nvSpPr>
            <p:cNvPr id="21" name="TextBox 21"/>
            <p:cNvSpPr txBox="1"/>
            <p:nvPr/>
          </p:nvSpPr>
          <p:spPr>
            <a:xfrm>
              <a:off x="0" y="-38100"/>
              <a:ext cx="37690" cy="746922"/>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435055" y="3937007"/>
            <a:ext cx="12927906" cy="1656716"/>
          </a:xfrm>
          <a:prstGeom prst="rect">
            <a:avLst/>
          </a:prstGeom>
        </p:spPr>
        <p:txBody>
          <a:bodyPr lIns="0" tIns="0" rIns="0" bIns="0" rtlCol="0" anchor="t">
            <a:spAutoFit/>
          </a:bodyPr>
          <a:lstStyle/>
          <a:p>
            <a:pPr algn="l">
              <a:lnSpc>
                <a:spcPts val="12980"/>
              </a:lnSpc>
            </a:pPr>
            <a:r>
              <a:rPr lang="en-US" sz="11000">
                <a:solidFill>
                  <a:srgbClr val="000000"/>
                </a:solidFill>
                <a:latin typeface="Glacial Indifference Bold"/>
                <a:ea typeface="Glacial Indifference Bold"/>
                <a:cs typeface="Glacial Indifference Bold"/>
                <a:sym typeface="Glacial Indifference Bold"/>
              </a:rPr>
              <a:t>TECHNOPRENEUR</a:t>
            </a:r>
          </a:p>
        </p:txBody>
      </p:sp>
      <p:sp>
        <p:nvSpPr>
          <p:cNvPr id="23" name="TextBox 23"/>
          <p:cNvSpPr txBox="1"/>
          <p:nvPr/>
        </p:nvSpPr>
        <p:spPr>
          <a:xfrm>
            <a:off x="1435055" y="2828932"/>
            <a:ext cx="8718655" cy="936625"/>
          </a:xfrm>
          <a:prstGeom prst="rect">
            <a:avLst/>
          </a:prstGeom>
        </p:spPr>
        <p:txBody>
          <a:bodyPr lIns="0" tIns="0" rIns="0" bIns="0" rtlCol="0" anchor="t">
            <a:spAutoFit/>
          </a:bodyPr>
          <a:lstStyle/>
          <a:p>
            <a:pPr algn="l">
              <a:lnSpc>
                <a:spcPts val="7699"/>
              </a:lnSpc>
            </a:pPr>
            <a:r>
              <a:rPr lang="en-US" sz="5499" spc="439">
                <a:solidFill>
                  <a:srgbClr val="5DA295"/>
                </a:solidFill>
                <a:latin typeface="Glacial Indifference Bold"/>
                <a:ea typeface="Glacial Indifference Bold"/>
                <a:cs typeface="Glacial Indifference Bold"/>
                <a:sym typeface="Glacial Indifference Bold"/>
              </a:rPr>
              <a:t>KIAT SUKSES</a:t>
            </a:r>
          </a:p>
        </p:txBody>
      </p:sp>
      <p:grpSp>
        <p:nvGrpSpPr>
          <p:cNvPr id="24" name="Group 24"/>
          <p:cNvGrpSpPr/>
          <p:nvPr/>
        </p:nvGrpSpPr>
        <p:grpSpPr>
          <a:xfrm>
            <a:off x="1435055" y="426273"/>
            <a:ext cx="7540616" cy="1631844"/>
            <a:chOff x="0" y="0"/>
            <a:chExt cx="10054155" cy="2175792"/>
          </a:xfrm>
        </p:grpSpPr>
        <p:sp>
          <p:nvSpPr>
            <p:cNvPr id="25" name="Freeform 25"/>
            <p:cNvSpPr/>
            <p:nvPr/>
          </p:nvSpPr>
          <p:spPr>
            <a:xfrm>
              <a:off x="0" y="131552"/>
              <a:ext cx="1787412" cy="1810545"/>
            </a:xfrm>
            <a:custGeom>
              <a:avLst/>
              <a:gdLst/>
              <a:ahLst/>
              <a:cxnLst/>
              <a:rect l="l" t="t" r="r" b="b"/>
              <a:pathLst>
                <a:path w="1787412" h="1810545">
                  <a:moveTo>
                    <a:pt x="0" y="0"/>
                  </a:moveTo>
                  <a:lnTo>
                    <a:pt x="1787412" y="0"/>
                  </a:lnTo>
                  <a:lnTo>
                    <a:pt x="1787412" y="1810545"/>
                  </a:lnTo>
                  <a:lnTo>
                    <a:pt x="0" y="1810545"/>
                  </a:lnTo>
                  <a:lnTo>
                    <a:pt x="0" y="0"/>
                  </a:lnTo>
                  <a:close/>
                </a:path>
              </a:pathLst>
            </a:custGeom>
            <a:blipFill>
              <a:blip r:embed="rId6"/>
              <a:stretch>
                <a:fillRect/>
              </a:stretch>
            </a:blipFill>
          </p:spPr>
        </p:sp>
        <p:sp>
          <p:nvSpPr>
            <p:cNvPr id="26" name="Freeform 26"/>
            <p:cNvSpPr/>
            <p:nvPr/>
          </p:nvSpPr>
          <p:spPr>
            <a:xfrm>
              <a:off x="2092212" y="131552"/>
              <a:ext cx="1971667" cy="1810545"/>
            </a:xfrm>
            <a:custGeom>
              <a:avLst/>
              <a:gdLst/>
              <a:ahLst/>
              <a:cxnLst/>
              <a:rect l="l" t="t" r="r" b="b"/>
              <a:pathLst>
                <a:path w="1971667" h="1810545">
                  <a:moveTo>
                    <a:pt x="0" y="0"/>
                  </a:moveTo>
                  <a:lnTo>
                    <a:pt x="1971667" y="0"/>
                  </a:lnTo>
                  <a:lnTo>
                    <a:pt x="1971667" y="1810545"/>
                  </a:lnTo>
                  <a:lnTo>
                    <a:pt x="0" y="1810545"/>
                  </a:lnTo>
                  <a:lnTo>
                    <a:pt x="0" y="0"/>
                  </a:lnTo>
                  <a:close/>
                </a:path>
              </a:pathLst>
            </a:custGeom>
            <a:blipFill>
              <a:blip r:embed="rId7"/>
              <a:stretch>
                <a:fillRect/>
              </a:stretch>
            </a:blipFill>
          </p:spPr>
        </p:sp>
        <p:sp>
          <p:nvSpPr>
            <p:cNvPr id="27" name="Freeform 27"/>
            <p:cNvSpPr/>
            <p:nvPr/>
          </p:nvSpPr>
          <p:spPr>
            <a:xfrm>
              <a:off x="4228979" y="0"/>
              <a:ext cx="2259992" cy="2175792"/>
            </a:xfrm>
            <a:custGeom>
              <a:avLst/>
              <a:gdLst/>
              <a:ahLst/>
              <a:cxnLst/>
              <a:rect l="l" t="t" r="r" b="b"/>
              <a:pathLst>
                <a:path w="2259992" h="2175792">
                  <a:moveTo>
                    <a:pt x="0" y="0"/>
                  </a:moveTo>
                  <a:lnTo>
                    <a:pt x="2259992" y="0"/>
                  </a:lnTo>
                  <a:lnTo>
                    <a:pt x="2259992" y="2175792"/>
                  </a:lnTo>
                  <a:lnTo>
                    <a:pt x="0" y="2175792"/>
                  </a:lnTo>
                  <a:lnTo>
                    <a:pt x="0" y="0"/>
                  </a:lnTo>
                  <a:close/>
                </a:path>
              </a:pathLst>
            </a:custGeom>
            <a:blipFill>
              <a:blip r:embed="rId8"/>
              <a:stretch>
                <a:fillRect/>
              </a:stretch>
            </a:blipFill>
          </p:spPr>
        </p:sp>
        <p:sp>
          <p:nvSpPr>
            <p:cNvPr id="28" name="Freeform 28"/>
            <p:cNvSpPr/>
            <p:nvPr/>
          </p:nvSpPr>
          <p:spPr>
            <a:xfrm>
              <a:off x="6654071" y="131552"/>
              <a:ext cx="3400084" cy="1810545"/>
            </a:xfrm>
            <a:custGeom>
              <a:avLst/>
              <a:gdLst/>
              <a:ahLst/>
              <a:cxnLst/>
              <a:rect l="l" t="t" r="r" b="b"/>
              <a:pathLst>
                <a:path w="3400084" h="1810545">
                  <a:moveTo>
                    <a:pt x="0" y="0"/>
                  </a:moveTo>
                  <a:lnTo>
                    <a:pt x="3400084" y="0"/>
                  </a:lnTo>
                  <a:lnTo>
                    <a:pt x="3400084" y="1810545"/>
                  </a:lnTo>
                  <a:lnTo>
                    <a:pt x="0" y="1810545"/>
                  </a:lnTo>
                  <a:lnTo>
                    <a:pt x="0" y="0"/>
                  </a:lnTo>
                  <a:close/>
                </a:path>
              </a:pathLst>
            </a:custGeom>
            <a:blipFill>
              <a:blip r:embed="rId9"/>
              <a:stretch>
                <a:fillRect/>
              </a:stretch>
            </a:blipFill>
          </p:spPr>
        </p:sp>
      </p:grpSp>
      <p:sp>
        <p:nvSpPr>
          <p:cNvPr id="29" name="TextBox 29"/>
          <p:cNvSpPr txBox="1"/>
          <p:nvPr/>
        </p:nvSpPr>
        <p:spPr>
          <a:xfrm>
            <a:off x="2768493" y="7307057"/>
            <a:ext cx="7385218" cy="1205458"/>
          </a:xfrm>
          <a:prstGeom prst="rect">
            <a:avLst/>
          </a:prstGeom>
        </p:spPr>
        <p:txBody>
          <a:bodyPr lIns="0" tIns="0" rIns="0" bIns="0" rtlCol="0" anchor="t">
            <a:spAutoFit/>
          </a:bodyPr>
          <a:lstStyle/>
          <a:p>
            <a:pPr algn="ctr">
              <a:lnSpc>
                <a:spcPts val="4662"/>
              </a:lnSpc>
            </a:pPr>
            <a:r>
              <a:rPr lang="en-US" sz="4200" dirty="0" err="1">
                <a:solidFill>
                  <a:srgbClr val="FFFFFF"/>
                </a:solidFill>
                <a:latin typeface="Bree Serif"/>
                <a:ea typeface="Bree Serif"/>
                <a:cs typeface="Bree Serif"/>
                <a:sym typeface="Bree Serif"/>
              </a:rPr>
              <a:t>Technopreneurship</a:t>
            </a:r>
            <a:endParaRPr lang="en-US" sz="4200" dirty="0">
              <a:solidFill>
                <a:srgbClr val="FFFFFF"/>
              </a:solidFill>
              <a:latin typeface="Bree Serif"/>
              <a:ea typeface="Bree Serif"/>
              <a:cs typeface="Bree Serif"/>
              <a:sym typeface="Bree Serif"/>
            </a:endParaRPr>
          </a:p>
          <a:p>
            <a:pPr algn="ctr">
              <a:lnSpc>
                <a:spcPts val="4662"/>
              </a:lnSpc>
            </a:pPr>
            <a:r>
              <a:rPr lang="en-US" sz="4200" dirty="0">
                <a:solidFill>
                  <a:srgbClr val="FFFFFF"/>
                </a:solidFill>
                <a:latin typeface="Bree Serif"/>
                <a:ea typeface="Bree Serif"/>
                <a:cs typeface="Bree Serif"/>
                <a:sym typeface="Bree Serif"/>
              </a:rPr>
              <a:t> - </a:t>
            </a:r>
            <a:r>
              <a:rPr lang="en-US" sz="4200" dirty="0" err="1">
                <a:solidFill>
                  <a:srgbClr val="FFFFFF"/>
                </a:solidFill>
                <a:latin typeface="Bree Serif"/>
                <a:ea typeface="Bree Serif"/>
                <a:cs typeface="Bree Serif"/>
                <a:sym typeface="Bree Serif"/>
              </a:rPr>
              <a:t>Pertemuan</a:t>
            </a:r>
            <a:r>
              <a:rPr lang="en-US" sz="4200" dirty="0">
                <a:solidFill>
                  <a:srgbClr val="FFFFFF"/>
                </a:solidFill>
                <a:latin typeface="Bree Serif"/>
                <a:ea typeface="Bree Serif"/>
                <a:cs typeface="Bree Serif"/>
                <a:sym typeface="Bree Serif"/>
              </a:rPr>
              <a:t> 4 -</a:t>
            </a:r>
          </a:p>
        </p:txBody>
      </p:sp>
      <p:sp>
        <p:nvSpPr>
          <p:cNvPr id="30" name="TextBox 30"/>
          <p:cNvSpPr txBox="1"/>
          <p:nvPr/>
        </p:nvSpPr>
        <p:spPr>
          <a:xfrm>
            <a:off x="2777148" y="8977122"/>
            <a:ext cx="7385218" cy="600456"/>
          </a:xfrm>
          <a:prstGeom prst="rect">
            <a:avLst/>
          </a:prstGeom>
        </p:spPr>
        <p:txBody>
          <a:bodyPr lIns="0" tIns="0" rIns="0" bIns="0" rtlCol="0" anchor="t">
            <a:spAutoFit/>
          </a:bodyPr>
          <a:lstStyle/>
          <a:p>
            <a:pPr algn="ctr">
              <a:lnSpc>
                <a:spcPts val="4662"/>
              </a:lnSpc>
            </a:pPr>
            <a:r>
              <a:rPr lang="en-US" sz="4200">
                <a:solidFill>
                  <a:srgbClr val="2B3D6C"/>
                </a:solidFill>
                <a:latin typeface="Bree Serif"/>
                <a:ea typeface="Bree Serif"/>
                <a:cs typeface="Bree Serif"/>
                <a:sym typeface="Bree Serif"/>
              </a:rPr>
              <a:t>HENI SUSILOWATI, 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73435"/>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10</a:t>
            </a:r>
          </a:p>
        </p:txBody>
      </p:sp>
      <p:sp>
        <p:nvSpPr>
          <p:cNvPr id="9" name="AutoShape 9"/>
          <p:cNvSpPr/>
          <p:nvPr/>
        </p:nvSpPr>
        <p:spPr>
          <a:xfrm>
            <a:off x="16564000" y="8877554"/>
            <a:ext cx="0" cy="761492"/>
          </a:xfrm>
          <a:prstGeom prst="line">
            <a:avLst/>
          </a:prstGeom>
          <a:ln w="95250" cap="flat">
            <a:solidFill>
              <a:srgbClr val="FF914D"/>
            </a:solidFill>
            <a:prstDash val="solid"/>
            <a:headEnd type="none" w="sm" len="sm"/>
            <a:tailEnd type="none" w="sm" len="sm"/>
          </a:ln>
        </p:spPr>
      </p:sp>
      <p:sp>
        <p:nvSpPr>
          <p:cNvPr id="10" name="AutoShape 10"/>
          <p:cNvSpPr/>
          <p:nvPr/>
        </p:nvSpPr>
        <p:spPr>
          <a:xfrm>
            <a:off x="1219263" y="8370503"/>
            <a:ext cx="15849473" cy="0"/>
          </a:xfrm>
          <a:prstGeom prst="line">
            <a:avLst/>
          </a:prstGeom>
          <a:ln w="38100" cap="flat">
            <a:solidFill>
              <a:srgbClr val="FF914D"/>
            </a:solidFill>
            <a:prstDash val="solid"/>
            <a:headEnd type="none" w="sm" len="sm"/>
            <a:tailEnd type="none" w="sm" len="sm"/>
          </a:ln>
        </p:spPr>
      </p:sp>
      <p:sp>
        <p:nvSpPr>
          <p:cNvPr id="11" name="AutoShape 11"/>
          <p:cNvSpPr/>
          <p:nvPr/>
        </p:nvSpPr>
        <p:spPr>
          <a:xfrm>
            <a:off x="1219263" y="3102381"/>
            <a:ext cx="15849473" cy="0"/>
          </a:xfrm>
          <a:prstGeom prst="line">
            <a:avLst/>
          </a:prstGeom>
          <a:ln w="38100" cap="flat">
            <a:solidFill>
              <a:srgbClr val="FF914D"/>
            </a:solidFill>
            <a:prstDash val="solid"/>
            <a:headEnd type="none" w="sm" len="sm"/>
            <a:tailEnd type="none" w="sm" len="sm"/>
          </a:ln>
        </p:spPr>
      </p:sp>
      <p:sp>
        <p:nvSpPr>
          <p:cNvPr id="12" name="AutoShape 12"/>
          <p:cNvSpPr/>
          <p:nvPr/>
        </p:nvSpPr>
        <p:spPr>
          <a:xfrm flipV="1">
            <a:off x="1238313" y="3083200"/>
            <a:ext cx="2587" cy="5306222"/>
          </a:xfrm>
          <a:prstGeom prst="line">
            <a:avLst/>
          </a:prstGeom>
          <a:ln w="38100" cap="flat">
            <a:solidFill>
              <a:srgbClr val="FF914D"/>
            </a:solidFill>
            <a:prstDash val="solid"/>
            <a:headEnd type="none" w="sm" len="sm"/>
            <a:tailEnd type="none" w="sm" len="sm"/>
          </a:ln>
        </p:spPr>
      </p:sp>
      <p:sp>
        <p:nvSpPr>
          <p:cNvPr id="13" name="AutoShape 13"/>
          <p:cNvSpPr/>
          <p:nvPr/>
        </p:nvSpPr>
        <p:spPr>
          <a:xfrm flipH="1" flipV="1">
            <a:off x="5193097" y="3092590"/>
            <a:ext cx="0" cy="5287443"/>
          </a:xfrm>
          <a:prstGeom prst="line">
            <a:avLst/>
          </a:prstGeom>
          <a:ln w="38100" cap="flat">
            <a:solidFill>
              <a:srgbClr val="FF914D"/>
            </a:solidFill>
            <a:prstDash val="solid"/>
            <a:headEnd type="none" w="sm" len="sm"/>
            <a:tailEnd type="none" w="sm" len="sm"/>
          </a:ln>
        </p:spPr>
      </p:sp>
      <p:sp>
        <p:nvSpPr>
          <p:cNvPr id="14" name="AutoShape 14"/>
          <p:cNvSpPr/>
          <p:nvPr/>
        </p:nvSpPr>
        <p:spPr>
          <a:xfrm flipH="1" flipV="1">
            <a:off x="9145294" y="3092590"/>
            <a:ext cx="0" cy="5287443"/>
          </a:xfrm>
          <a:prstGeom prst="line">
            <a:avLst/>
          </a:prstGeom>
          <a:ln w="38100" cap="flat">
            <a:solidFill>
              <a:srgbClr val="FF914D"/>
            </a:solidFill>
            <a:prstDash val="solid"/>
            <a:headEnd type="none" w="sm" len="sm"/>
            <a:tailEnd type="none" w="sm" len="sm"/>
          </a:ln>
        </p:spPr>
      </p:sp>
      <p:sp>
        <p:nvSpPr>
          <p:cNvPr id="15" name="AutoShape 15"/>
          <p:cNvSpPr/>
          <p:nvPr/>
        </p:nvSpPr>
        <p:spPr>
          <a:xfrm flipV="1">
            <a:off x="13097490" y="3092590"/>
            <a:ext cx="0" cy="5287443"/>
          </a:xfrm>
          <a:prstGeom prst="line">
            <a:avLst/>
          </a:prstGeom>
          <a:ln w="38100" cap="flat">
            <a:solidFill>
              <a:srgbClr val="FF914D"/>
            </a:solidFill>
            <a:prstDash val="solid"/>
            <a:headEnd type="none" w="sm" len="sm"/>
            <a:tailEnd type="none" w="sm" len="sm"/>
          </a:ln>
        </p:spPr>
      </p:sp>
      <p:sp>
        <p:nvSpPr>
          <p:cNvPr id="16" name="AutoShape 16"/>
          <p:cNvSpPr/>
          <p:nvPr/>
        </p:nvSpPr>
        <p:spPr>
          <a:xfrm flipV="1">
            <a:off x="17049687" y="3092590"/>
            <a:ext cx="0" cy="5287443"/>
          </a:xfrm>
          <a:prstGeom prst="line">
            <a:avLst/>
          </a:prstGeom>
          <a:ln w="38100" cap="flat">
            <a:solidFill>
              <a:srgbClr val="FF914D"/>
            </a:solidFill>
            <a:prstDash val="solid"/>
            <a:headEnd type="none" w="sm" len="sm"/>
            <a:tailEnd type="none" w="sm" len="sm"/>
          </a:ln>
        </p:spPr>
      </p:sp>
      <p:grpSp>
        <p:nvGrpSpPr>
          <p:cNvPr id="17" name="Group 17"/>
          <p:cNvGrpSpPr/>
          <p:nvPr/>
        </p:nvGrpSpPr>
        <p:grpSpPr>
          <a:xfrm>
            <a:off x="6457175" y="3092590"/>
            <a:ext cx="1465528" cy="1491803"/>
            <a:chOff x="0" y="0"/>
            <a:chExt cx="798484" cy="812800"/>
          </a:xfrm>
        </p:grpSpPr>
        <p:sp>
          <p:nvSpPr>
            <p:cNvPr id="18" name="Freeform 18"/>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FF914D"/>
            </a:solidFill>
          </p:spPr>
        </p:sp>
        <p:sp>
          <p:nvSpPr>
            <p:cNvPr id="19" name="TextBox 19"/>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469462" y="3092590"/>
            <a:ext cx="1465528" cy="1491803"/>
            <a:chOff x="0" y="0"/>
            <a:chExt cx="798484" cy="812800"/>
          </a:xfrm>
        </p:grpSpPr>
        <p:sp>
          <p:nvSpPr>
            <p:cNvPr id="21" name="Freeform 21"/>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FF914D"/>
            </a:solidFill>
          </p:spPr>
        </p:sp>
        <p:sp>
          <p:nvSpPr>
            <p:cNvPr id="22" name="TextBox 22"/>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0430002" y="3083191"/>
            <a:ext cx="1465528" cy="1491803"/>
            <a:chOff x="0" y="0"/>
            <a:chExt cx="798484" cy="812800"/>
          </a:xfrm>
        </p:grpSpPr>
        <p:sp>
          <p:nvSpPr>
            <p:cNvPr id="24" name="Freeform 24"/>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FF914D"/>
            </a:solidFill>
          </p:spPr>
        </p:sp>
        <p:sp>
          <p:nvSpPr>
            <p:cNvPr id="25" name="TextBox 25"/>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4229868" y="3083191"/>
            <a:ext cx="1465528" cy="1491803"/>
            <a:chOff x="0" y="0"/>
            <a:chExt cx="798484" cy="812800"/>
          </a:xfrm>
        </p:grpSpPr>
        <p:sp>
          <p:nvSpPr>
            <p:cNvPr id="27" name="Freeform 27"/>
            <p:cNvSpPr/>
            <p:nvPr/>
          </p:nvSpPr>
          <p:spPr>
            <a:xfrm>
              <a:off x="0" y="0"/>
              <a:ext cx="798484" cy="812800"/>
            </a:xfrm>
            <a:custGeom>
              <a:avLst/>
              <a:gdLst/>
              <a:ahLst/>
              <a:cxnLst/>
              <a:rect l="l" t="t" r="r" b="b"/>
              <a:pathLst>
                <a:path w="798484" h="812800">
                  <a:moveTo>
                    <a:pt x="798484" y="0"/>
                  </a:moveTo>
                  <a:lnTo>
                    <a:pt x="798484" y="698500"/>
                  </a:lnTo>
                  <a:lnTo>
                    <a:pt x="399242" y="812800"/>
                  </a:lnTo>
                  <a:lnTo>
                    <a:pt x="0" y="698500"/>
                  </a:lnTo>
                  <a:lnTo>
                    <a:pt x="0" y="0"/>
                  </a:lnTo>
                  <a:lnTo>
                    <a:pt x="798484" y="0"/>
                  </a:lnTo>
                  <a:close/>
                </a:path>
              </a:pathLst>
            </a:custGeom>
            <a:solidFill>
              <a:srgbClr val="FF914D"/>
            </a:solidFill>
          </p:spPr>
        </p:sp>
        <p:sp>
          <p:nvSpPr>
            <p:cNvPr id="28" name="TextBox 28"/>
            <p:cNvSpPr txBox="1"/>
            <p:nvPr/>
          </p:nvSpPr>
          <p:spPr>
            <a:xfrm>
              <a:off x="0" y="-38100"/>
              <a:ext cx="798484" cy="73660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2822742" y="3417335"/>
            <a:ext cx="744393" cy="842312"/>
          </a:xfrm>
          <a:custGeom>
            <a:avLst/>
            <a:gdLst/>
            <a:ahLst/>
            <a:cxnLst/>
            <a:rect l="l" t="t" r="r" b="b"/>
            <a:pathLst>
              <a:path w="744393" h="842312">
                <a:moveTo>
                  <a:pt x="0" y="0"/>
                </a:moveTo>
                <a:lnTo>
                  <a:pt x="744393" y="0"/>
                </a:lnTo>
                <a:lnTo>
                  <a:pt x="744393" y="842312"/>
                </a:lnTo>
                <a:lnTo>
                  <a:pt x="0" y="842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6745030" y="3426749"/>
            <a:ext cx="889817" cy="823485"/>
          </a:xfrm>
          <a:custGeom>
            <a:avLst/>
            <a:gdLst/>
            <a:ahLst/>
            <a:cxnLst/>
            <a:rect l="l" t="t" r="r" b="b"/>
            <a:pathLst>
              <a:path w="889817" h="823485">
                <a:moveTo>
                  <a:pt x="0" y="0"/>
                </a:moveTo>
                <a:lnTo>
                  <a:pt x="889817" y="0"/>
                </a:lnTo>
                <a:lnTo>
                  <a:pt x="889817" y="823485"/>
                </a:lnTo>
                <a:lnTo>
                  <a:pt x="0" y="8234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1" name="Freeform 31"/>
          <p:cNvSpPr/>
          <p:nvPr/>
        </p:nvSpPr>
        <p:spPr>
          <a:xfrm>
            <a:off x="10757966" y="3416025"/>
            <a:ext cx="809600" cy="844933"/>
          </a:xfrm>
          <a:custGeom>
            <a:avLst/>
            <a:gdLst/>
            <a:ahLst/>
            <a:cxnLst/>
            <a:rect l="l" t="t" r="r" b="b"/>
            <a:pathLst>
              <a:path w="809600" h="844933">
                <a:moveTo>
                  <a:pt x="0" y="0"/>
                </a:moveTo>
                <a:lnTo>
                  <a:pt x="809600" y="0"/>
                </a:lnTo>
                <a:lnTo>
                  <a:pt x="809600" y="844933"/>
                </a:lnTo>
                <a:lnTo>
                  <a:pt x="0" y="844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2" name="Freeform 32"/>
          <p:cNvSpPr/>
          <p:nvPr/>
        </p:nvSpPr>
        <p:spPr>
          <a:xfrm>
            <a:off x="14622394" y="3417973"/>
            <a:ext cx="680475" cy="841037"/>
          </a:xfrm>
          <a:custGeom>
            <a:avLst/>
            <a:gdLst/>
            <a:ahLst/>
            <a:cxnLst/>
            <a:rect l="l" t="t" r="r" b="b"/>
            <a:pathLst>
              <a:path w="680475" h="841037">
                <a:moveTo>
                  <a:pt x="0" y="0"/>
                </a:moveTo>
                <a:lnTo>
                  <a:pt x="680476" y="0"/>
                </a:lnTo>
                <a:lnTo>
                  <a:pt x="680476" y="841037"/>
                </a:lnTo>
                <a:lnTo>
                  <a:pt x="0" y="841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3" name="Freeform 33"/>
          <p:cNvSpPr/>
          <p:nvPr/>
        </p:nvSpPr>
        <p:spPr>
          <a:xfrm>
            <a:off x="14869273" y="-2098748"/>
            <a:ext cx="3705427" cy="3905589"/>
          </a:xfrm>
          <a:custGeom>
            <a:avLst/>
            <a:gdLst/>
            <a:ahLst/>
            <a:cxnLst/>
            <a:rect l="l" t="t" r="r" b="b"/>
            <a:pathLst>
              <a:path w="3705427" h="3905589">
                <a:moveTo>
                  <a:pt x="0" y="0"/>
                </a:moveTo>
                <a:lnTo>
                  <a:pt x="3705427" y="0"/>
                </a:lnTo>
                <a:lnTo>
                  <a:pt x="3705427" y="3905589"/>
                </a:lnTo>
                <a:lnTo>
                  <a:pt x="0" y="390558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4" name="Freeform 34"/>
          <p:cNvSpPr/>
          <p:nvPr/>
        </p:nvSpPr>
        <p:spPr>
          <a:xfrm>
            <a:off x="15302870" y="1279101"/>
            <a:ext cx="1073337" cy="1073337"/>
          </a:xfrm>
          <a:custGeom>
            <a:avLst/>
            <a:gdLst/>
            <a:ahLst/>
            <a:cxnLst/>
            <a:rect l="l" t="t" r="r" b="b"/>
            <a:pathLst>
              <a:path w="1073337" h="1073337">
                <a:moveTo>
                  <a:pt x="0" y="0"/>
                </a:moveTo>
                <a:lnTo>
                  <a:pt x="1073336" y="0"/>
                </a:lnTo>
                <a:lnTo>
                  <a:pt x="1073336" y="1073337"/>
                </a:lnTo>
                <a:lnTo>
                  <a:pt x="0" y="10733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5" name="Freeform 35"/>
          <p:cNvSpPr/>
          <p:nvPr/>
        </p:nvSpPr>
        <p:spPr>
          <a:xfrm>
            <a:off x="16147931" y="2273854"/>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36" name="Freeform 36"/>
          <p:cNvSpPr/>
          <p:nvPr/>
        </p:nvSpPr>
        <p:spPr>
          <a:xfrm>
            <a:off x="560067" y="8446709"/>
            <a:ext cx="659197" cy="659197"/>
          </a:xfrm>
          <a:custGeom>
            <a:avLst/>
            <a:gdLst/>
            <a:ahLst/>
            <a:cxnLst/>
            <a:rect l="l" t="t" r="r" b="b"/>
            <a:pathLst>
              <a:path w="659197" h="659197">
                <a:moveTo>
                  <a:pt x="0" y="0"/>
                </a:moveTo>
                <a:lnTo>
                  <a:pt x="659196" y="0"/>
                </a:lnTo>
                <a:lnTo>
                  <a:pt x="659196" y="659197"/>
                </a:lnTo>
                <a:lnTo>
                  <a:pt x="0" y="65919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37" name="TextBox 37"/>
          <p:cNvSpPr txBox="1"/>
          <p:nvPr/>
        </p:nvSpPr>
        <p:spPr>
          <a:xfrm>
            <a:off x="1250990" y="1551020"/>
            <a:ext cx="15790594" cy="1111250"/>
          </a:xfrm>
          <a:prstGeom prst="rect">
            <a:avLst/>
          </a:prstGeom>
        </p:spPr>
        <p:txBody>
          <a:bodyPr lIns="0" tIns="0" rIns="0" bIns="0" rtlCol="0" anchor="t">
            <a:spAutoFit/>
          </a:bodyPr>
          <a:lstStyle/>
          <a:p>
            <a:pPr algn="ctr">
              <a:lnSpc>
                <a:spcPts val="9099"/>
              </a:lnSpc>
            </a:pPr>
            <a:r>
              <a:rPr lang="en-US" sz="6499">
                <a:solidFill>
                  <a:srgbClr val="000000"/>
                </a:solidFill>
                <a:latin typeface="Glacial Indifference Bold"/>
                <a:ea typeface="Glacial Indifference Bold"/>
                <a:cs typeface="Glacial Indifference Bold"/>
                <a:sym typeface="Glacial Indifference Bold"/>
              </a:rPr>
              <a:t>Fokus Utama Technopreneur</a:t>
            </a:r>
          </a:p>
        </p:txBody>
      </p:sp>
      <p:sp>
        <p:nvSpPr>
          <p:cNvPr id="38" name="TextBox 38"/>
          <p:cNvSpPr txBox="1"/>
          <p:nvPr/>
        </p:nvSpPr>
        <p:spPr>
          <a:xfrm>
            <a:off x="1580589" y="4787420"/>
            <a:ext cx="3243274" cy="537845"/>
          </a:xfrm>
          <a:prstGeom prst="rect">
            <a:avLst/>
          </a:prstGeom>
        </p:spPr>
        <p:txBody>
          <a:bodyPr lIns="0" tIns="0" rIns="0" bIns="0" rtlCol="0" anchor="t">
            <a:spAutoFit/>
          </a:bodyPr>
          <a:lstStyle/>
          <a:p>
            <a:pPr algn="ctr">
              <a:lnSpc>
                <a:spcPts val="4480"/>
              </a:lnSpc>
            </a:pPr>
            <a:r>
              <a:rPr lang="en-US" sz="3200">
                <a:solidFill>
                  <a:srgbClr val="000000"/>
                </a:solidFill>
                <a:latin typeface="Glacial Indifference Bold"/>
                <a:ea typeface="Glacial Indifference Bold"/>
                <a:cs typeface="Glacial Indifference Bold"/>
                <a:sym typeface="Glacial Indifference Bold"/>
              </a:rPr>
              <a:t>Fokus Satu</a:t>
            </a:r>
          </a:p>
        </p:txBody>
      </p:sp>
      <p:sp>
        <p:nvSpPr>
          <p:cNvPr id="39" name="TextBox 39"/>
          <p:cNvSpPr txBox="1"/>
          <p:nvPr/>
        </p:nvSpPr>
        <p:spPr>
          <a:xfrm>
            <a:off x="5592936" y="4787420"/>
            <a:ext cx="3194006" cy="537845"/>
          </a:xfrm>
          <a:prstGeom prst="rect">
            <a:avLst/>
          </a:prstGeom>
        </p:spPr>
        <p:txBody>
          <a:bodyPr lIns="0" tIns="0" rIns="0" bIns="0" rtlCol="0" anchor="t">
            <a:spAutoFit/>
          </a:bodyPr>
          <a:lstStyle/>
          <a:p>
            <a:pPr algn="ctr">
              <a:lnSpc>
                <a:spcPts val="4480"/>
              </a:lnSpc>
            </a:pPr>
            <a:r>
              <a:rPr lang="en-US" sz="3200">
                <a:solidFill>
                  <a:srgbClr val="000000"/>
                </a:solidFill>
                <a:latin typeface="Glacial Indifference Bold"/>
                <a:ea typeface="Glacial Indifference Bold"/>
                <a:cs typeface="Glacial Indifference Bold"/>
                <a:sym typeface="Glacial Indifference Bold"/>
              </a:rPr>
              <a:t>Fokus Dua</a:t>
            </a:r>
          </a:p>
        </p:txBody>
      </p:sp>
      <p:sp>
        <p:nvSpPr>
          <p:cNvPr id="40" name="TextBox 40"/>
          <p:cNvSpPr txBox="1"/>
          <p:nvPr/>
        </p:nvSpPr>
        <p:spPr>
          <a:xfrm>
            <a:off x="9614327" y="4754400"/>
            <a:ext cx="3096878" cy="537845"/>
          </a:xfrm>
          <a:prstGeom prst="rect">
            <a:avLst/>
          </a:prstGeom>
        </p:spPr>
        <p:txBody>
          <a:bodyPr lIns="0" tIns="0" rIns="0" bIns="0" rtlCol="0" anchor="t">
            <a:spAutoFit/>
          </a:bodyPr>
          <a:lstStyle/>
          <a:p>
            <a:pPr algn="ctr">
              <a:lnSpc>
                <a:spcPts val="4480"/>
              </a:lnSpc>
            </a:pPr>
            <a:r>
              <a:rPr lang="en-US" sz="3200">
                <a:solidFill>
                  <a:srgbClr val="000000"/>
                </a:solidFill>
                <a:latin typeface="Glacial Indifference Bold"/>
                <a:ea typeface="Glacial Indifference Bold"/>
                <a:cs typeface="Glacial Indifference Bold"/>
                <a:sym typeface="Glacial Indifference Bold"/>
              </a:rPr>
              <a:t>FokusTiga</a:t>
            </a:r>
          </a:p>
        </p:txBody>
      </p:sp>
      <p:sp>
        <p:nvSpPr>
          <p:cNvPr id="41" name="TextBox 41"/>
          <p:cNvSpPr txBox="1"/>
          <p:nvPr/>
        </p:nvSpPr>
        <p:spPr>
          <a:xfrm>
            <a:off x="13203278" y="4787420"/>
            <a:ext cx="3518708" cy="537845"/>
          </a:xfrm>
          <a:prstGeom prst="rect">
            <a:avLst/>
          </a:prstGeom>
        </p:spPr>
        <p:txBody>
          <a:bodyPr lIns="0" tIns="0" rIns="0" bIns="0" rtlCol="0" anchor="t">
            <a:spAutoFit/>
          </a:bodyPr>
          <a:lstStyle/>
          <a:p>
            <a:pPr algn="ctr">
              <a:lnSpc>
                <a:spcPts val="4480"/>
              </a:lnSpc>
            </a:pPr>
            <a:r>
              <a:rPr lang="en-US" sz="3200">
                <a:solidFill>
                  <a:srgbClr val="000000"/>
                </a:solidFill>
                <a:latin typeface="Glacial Indifference Bold"/>
                <a:ea typeface="Glacial Indifference Bold"/>
                <a:cs typeface="Glacial Indifference Bold"/>
                <a:sym typeface="Glacial Indifference Bold"/>
              </a:rPr>
              <a:t>Fokus Empat</a:t>
            </a:r>
          </a:p>
        </p:txBody>
      </p:sp>
      <p:sp>
        <p:nvSpPr>
          <p:cNvPr id="42" name="TextBox 42"/>
          <p:cNvSpPr txBox="1"/>
          <p:nvPr/>
        </p:nvSpPr>
        <p:spPr>
          <a:xfrm>
            <a:off x="1566014" y="5485872"/>
            <a:ext cx="3257849" cy="2334894"/>
          </a:xfrm>
          <a:prstGeom prst="rect">
            <a:avLst/>
          </a:prstGeom>
        </p:spPr>
        <p:txBody>
          <a:bodyPr lIns="0" tIns="0" rIns="0" bIns="0" rtlCol="0" anchor="t">
            <a:spAutoFit/>
          </a:bodyPr>
          <a:lstStyle/>
          <a:p>
            <a:pPr algn="ctr">
              <a:lnSpc>
                <a:spcPts val="3080"/>
              </a:lnSpc>
            </a:pPr>
            <a:r>
              <a:rPr lang="en-US" sz="2200">
                <a:solidFill>
                  <a:srgbClr val="000000"/>
                </a:solidFill>
                <a:latin typeface="Glacial Indifference"/>
                <a:ea typeface="Glacial Indifference"/>
                <a:cs typeface="Glacial Indifference"/>
                <a:sym typeface="Glacial Indifference"/>
              </a:rPr>
              <a:t>Usaha berteknologi tinggi dalam Teknologi Informasi dan Komunikasi, internet, layanan kehidupan, elektronik, dan bioteknologi</a:t>
            </a:r>
          </a:p>
        </p:txBody>
      </p:sp>
      <p:sp>
        <p:nvSpPr>
          <p:cNvPr id="43" name="TextBox 43"/>
          <p:cNvSpPr txBox="1"/>
          <p:nvPr/>
        </p:nvSpPr>
        <p:spPr>
          <a:xfrm>
            <a:off x="5516668" y="5485872"/>
            <a:ext cx="3346542" cy="1163320"/>
          </a:xfrm>
          <a:prstGeom prst="rect">
            <a:avLst/>
          </a:prstGeom>
        </p:spPr>
        <p:txBody>
          <a:bodyPr lIns="0" tIns="0" rIns="0" bIns="0" rtlCol="0" anchor="t">
            <a:spAutoFit/>
          </a:bodyPr>
          <a:lstStyle/>
          <a:p>
            <a:pPr algn="ctr">
              <a:lnSpc>
                <a:spcPts val="3079"/>
              </a:lnSpc>
            </a:pPr>
            <a:r>
              <a:rPr lang="en-US" sz="2199">
                <a:solidFill>
                  <a:srgbClr val="000000"/>
                </a:solidFill>
                <a:latin typeface="Glacial Indifference"/>
                <a:ea typeface="Glacial Indifference"/>
                <a:cs typeface="Glacial Indifference"/>
                <a:sym typeface="Glacial Indifference"/>
              </a:rPr>
              <a:t>Perusahaan jasa yang misi utamanya adalah teknologi.</a:t>
            </a:r>
          </a:p>
        </p:txBody>
      </p:sp>
      <p:sp>
        <p:nvSpPr>
          <p:cNvPr id="44" name="TextBox 44"/>
          <p:cNvSpPr txBox="1"/>
          <p:nvPr/>
        </p:nvSpPr>
        <p:spPr>
          <a:xfrm>
            <a:off x="9556014" y="5485872"/>
            <a:ext cx="3213503" cy="1553845"/>
          </a:xfrm>
          <a:prstGeom prst="rect">
            <a:avLst/>
          </a:prstGeom>
        </p:spPr>
        <p:txBody>
          <a:bodyPr lIns="0" tIns="0" rIns="0" bIns="0" rtlCol="0" anchor="t">
            <a:spAutoFit/>
          </a:bodyPr>
          <a:lstStyle/>
          <a:p>
            <a:pPr algn="ctr">
              <a:lnSpc>
                <a:spcPts val="3079"/>
              </a:lnSpc>
            </a:pPr>
            <a:r>
              <a:rPr lang="en-US" sz="2199">
                <a:solidFill>
                  <a:srgbClr val="000000"/>
                </a:solidFill>
                <a:latin typeface="Glacial Indifference"/>
                <a:ea typeface="Glacial Indifference"/>
                <a:cs typeface="Glacial Indifference"/>
                <a:sym typeface="Glacial Indifference"/>
              </a:rPr>
              <a:t>Merancang produk berteknologi tinggi seperti perangkat keras atau perangkat komputer.</a:t>
            </a:r>
          </a:p>
        </p:txBody>
      </p:sp>
      <p:sp>
        <p:nvSpPr>
          <p:cNvPr id="45" name="TextBox 45"/>
          <p:cNvSpPr txBox="1"/>
          <p:nvPr/>
        </p:nvSpPr>
        <p:spPr>
          <a:xfrm>
            <a:off x="13462322" y="5485872"/>
            <a:ext cx="3000620" cy="1163320"/>
          </a:xfrm>
          <a:prstGeom prst="rect">
            <a:avLst/>
          </a:prstGeom>
        </p:spPr>
        <p:txBody>
          <a:bodyPr lIns="0" tIns="0" rIns="0" bIns="0" rtlCol="0" anchor="t">
            <a:spAutoFit/>
          </a:bodyPr>
          <a:lstStyle/>
          <a:p>
            <a:pPr algn="ctr">
              <a:lnSpc>
                <a:spcPts val="3079"/>
              </a:lnSpc>
            </a:pPr>
            <a:r>
              <a:rPr lang="en-US" sz="2199">
                <a:solidFill>
                  <a:srgbClr val="000000"/>
                </a:solidFill>
                <a:latin typeface="Glacial Indifference"/>
                <a:ea typeface="Glacial Indifference"/>
                <a:cs typeface="Glacial Indifference"/>
                <a:sym typeface="Glacial Indifference"/>
              </a:rPr>
              <a:t>Penggunaan teknologi dalam penyampaian aktivitas bisnis normal.</a:t>
            </a:r>
          </a:p>
        </p:txBody>
      </p:sp>
      <p:sp>
        <p:nvSpPr>
          <p:cNvPr id="46" name="TextBox 46"/>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47" name="Freeform 47"/>
          <p:cNvSpPr/>
          <p:nvPr/>
        </p:nvSpPr>
        <p:spPr>
          <a:xfrm>
            <a:off x="1250990" y="9157302"/>
            <a:ext cx="659197" cy="659197"/>
          </a:xfrm>
          <a:custGeom>
            <a:avLst/>
            <a:gdLst/>
            <a:ahLst/>
            <a:cxnLst/>
            <a:rect l="l" t="t" r="r" b="b"/>
            <a:pathLst>
              <a:path w="659197" h="659197">
                <a:moveTo>
                  <a:pt x="0" y="0"/>
                </a:moveTo>
                <a:lnTo>
                  <a:pt x="659197" y="0"/>
                </a:lnTo>
                <a:lnTo>
                  <a:pt x="659197" y="659196"/>
                </a:lnTo>
                <a:lnTo>
                  <a:pt x="0" y="65919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421953"/>
            <a:ext cx="18288000" cy="4865047"/>
            <a:chOff x="0" y="0"/>
            <a:chExt cx="4816593" cy="1281329"/>
          </a:xfrm>
        </p:grpSpPr>
        <p:sp>
          <p:nvSpPr>
            <p:cNvPr id="3" name="Freeform 3"/>
            <p:cNvSpPr/>
            <p:nvPr/>
          </p:nvSpPr>
          <p:spPr>
            <a:xfrm>
              <a:off x="0" y="0"/>
              <a:ext cx="4816592" cy="1281329"/>
            </a:xfrm>
            <a:custGeom>
              <a:avLst/>
              <a:gdLst/>
              <a:ahLst/>
              <a:cxnLst/>
              <a:rect l="l" t="t" r="r" b="b"/>
              <a:pathLst>
                <a:path w="4816592" h="1281329">
                  <a:moveTo>
                    <a:pt x="0" y="0"/>
                  </a:moveTo>
                  <a:lnTo>
                    <a:pt x="4816592" y="0"/>
                  </a:lnTo>
                  <a:lnTo>
                    <a:pt x="4816592" y="1281329"/>
                  </a:lnTo>
                  <a:lnTo>
                    <a:pt x="0" y="1281329"/>
                  </a:lnTo>
                  <a:close/>
                </a:path>
              </a:pathLst>
            </a:custGeom>
            <a:solidFill>
              <a:srgbClr val="FF914D"/>
            </a:solidFill>
          </p:spPr>
        </p:sp>
        <p:sp>
          <p:nvSpPr>
            <p:cNvPr id="4" name="TextBox 4"/>
            <p:cNvSpPr txBox="1"/>
            <p:nvPr/>
          </p:nvSpPr>
          <p:spPr>
            <a:xfrm>
              <a:off x="0" y="-38100"/>
              <a:ext cx="4816593" cy="13194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11</a:t>
            </a:r>
          </a:p>
        </p:txBody>
      </p:sp>
      <p:sp>
        <p:nvSpPr>
          <p:cNvPr id="9" name="AutoShape 9"/>
          <p:cNvSpPr/>
          <p:nvPr/>
        </p:nvSpPr>
        <p:spPr>
          <a:xfrm>
            <a:off x="16564000" y="8877554"/>
            <a:ext cx="0" cy="761492"/>
          </a:xfrm>
          <a:prstGeom prst="line">
            <a:avLst/>
          </a:prstGeom>
          <a:ln w="9525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10" name="Freeform 10"/>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6">
              <a:extLst>
                <a:ext uri="{96DAC541-7B7A-43D3-8B79-37D633B846F1}">
                  <asvg:svgBlip xmlns:asvg="http://schemas.microsoft.com/office/drawing/2016/SVG/main" r:embed="rId7"/>
                </a:ext>
              </a:extLst>
            </a:blip>
            <a:stretch>
              <a:fillRect b="-84590"/>
            </a:stretch>
          </a:blipFill>
        </p:spPr>
      </p:sp>
      <p:sp>
        <p:nvSpPr>
          <p:cNvPr id="13" name="TextBox 13"/>
          <p:cNvSpPr txBox="1"/>
          <p:nvPr/>
        </p:nvSpPr>
        <p:spPr>
          <a:xfrm>
            <a:off x="1540951" y="1119478"/>
            <a:ext cx="15206098" cy="1104265"/>
          </a:xfrm>
          <a:prstGeom prst="rect">
            <a:avLst/>
          </a:prstGeom>
        </p:spPr>
        <p:txBody>
          <a:bodyPr lIns="0" tIns="0" rIns="0" bIns="0" rtlCol="0" anchor="t">
            <a:spAutoFit/>
          </a:bodyPr>
          <a:lstStyle/>
          <a:p>
            <a:pPr algn="ctr">
              <a:lnSpc>
                <a:spcPts val="8959"/>
              </a:lnSpc>
            </a:pPr>
            <a:r>
              <a:rPr lang="en-US" sz="6399">
                <a:solidFill>
                  <a:srgbClr val="000000"/>
                </a:solidFill>
                <a:latin typeface="Glacial Indifference Bold"/>
                <a:ea typeface="Glacial Indifference Bold"/>
                <a:cs typeface="Glacial Indifference Bold"/>
                <a:sym typeface="Glacial Indifference Bold"/>
              </a:rPr>
              <a:t>STRATEGI SUKSES WIRAUSAHA MUDA</a:t>
            </a:r>
          </a:p>
        </p:txBody>
      </p:sp>
      <p:sp>
        <p:nvSpPr>
          <p:cNvPr id="14" name="TextBox 14"/>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grpSp>
        <p:nvGrpSpPr>
          <p:cNvPr id="15" name="Group 15"/>
          <p:cNvGrpSpPr/>
          <p:nvPr/>
        </p:nvGrpSpPr>
        <p:grpSpPr>
          <a:xfrm>
            <a:off x="0" y="10073435"/>
            <a:ext cx="18288000" cy="213565"/>
            <a:chOff x="0" y="0"/>
            <a:chExt cx="4816593" cy="56248"/>
          </a:xfrm>
        </p:grpSpPr>
        <p:sp>
          <p:nvSpPr>
            <p:cNvPr id="16" name="Freeform 1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17" name="TextBox 1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849634" y="2701925"/>
            <a:ext cx="14332973" cy="4918075"/>
          </a:xfrm>
          <a:prstGeom prst="rect">
            <a:avLst/>
          </a:prstGeom>
        </p:spPr>
        <p:txBody>
          <a:bodyPr lIns="0" tIns="0" rIns="0" bIns="0" rtlCol="0" anchor="t">
            <a:spAutoFit/>
          </a:bodyPr>
          <a:lstStyle/>
          <a:p>
            <a:pPr marL="863599" lvl="1" indent="-431800" algn="l">
              <a:lnSpc>
                <a:spcPts val="5599"/>
              </a:lnSpc>
              <a:buFont typeface="Arial"/>
              <a:buChar char="•"/>
            </a:pPr>
            <a:r>
              <a:rPr lang="en-US" sz="3999">
                <a:solidFill>
                  <a:srgbClr val="000000"/>
                </a:solidFill>
                <a:latin typeface="Glacial Indifference"/>
                <a:ea typeface="Glacial Indifference"/>
                <a:cs typeface="Glacial Indifference"/>
                <a:sym typeface="Glacial Indifference"/>
              </a:rPr>
              <a:t>Wirausaha sukses adalah wirausaha yang selalu mempunyai dan menemukan ide/gagasan untuk pengembangan karirnya </a:t>
            </a:r>
          </a:p>
          <a:p>
            <a:pPr marL="863599" lvl="1" indent="-431800" algn="l">
              <a:lnSpc>
                <a:spcPts val="5599"/>
              </a:lnSpc>
              <a:buFont typeface="Arial"/>
              <a:buChar char="•"/>
            </a:pPr>
            <a:r>
              <a:rPr lang="en-US" sz="3999">
                <a:solidFill>
                  <a:srgbClr val="000000"/>
                </a:solidFill>
                <a:latin typeface="Glacial Indifference"/>
                <a:ea typeface="Glacial Indifference"/>
                <a:cs typeface="Glacial Indifference"/>
                <a:sym typeface="Glacial Indifference"/>
              </a:rPr>
              <a:t>Terlebih-lebih jika wirausaha menjadi seorang entrepreneur sukses, maka kreativitas dan inovasi adalah kata kuncinya </a:t>
            </a:r>
          </a:p>
          <a:p>
            <a:pPr marL="863599" lvl="1" indent="-431800" algn="l">
              <a:lnSpc>
                <a:spcPts val="5599"/>
              </a:lnSpc>
              <a:buFont typeface="Arial"/>
              <a:buChar char="•"/>
            </a:pPr>
            <a:r>
              <a:rPr lang="en-US" sz="3999">
                <a:solidFill>
                  <a:srgbClr val="000000"/>
                </a:solidFill>
                <a:latin typeface="Glacial Indifference"/>
                <a:ea typeface="Glacial Indifference"/>
                <a:cs typeface="Glacial Indifference"/>
                <a:sym typeface="Glacial Indifference"/>
              </a:rPr>
              <a:t>Beberapa ide dibawah ini yang mungkin sederhana namun "membumi" dapapt dijadikan sebagai pedoman dalam memulai menjadi seorang Entrepreneur Sukses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8736" y="7312653"/>
            <a:ext cx="4567570" cy="4567570"/>
          </a:xfrm>
          <a:custGeom>
            <a:avLst/>
            <a:gdLst/>
            <a:ahLst/>
            <a:cxnLst/>
            <a:rect l="l" t="t" r="r" b="b"/>
            <a:pathLst>
              <a:path w="4567570" h="4567570">
                <a:moveTo>
                  <a:pt x="0" y="0"/>
                </a:moveTo>
                <a:lnTo>
                  <a:pt x="4567569" y="0"/>
                </a:lnTo>
                <a:lnTo>
                  <a:pt x="4567569" y="4567570"/>
                </a:lnTo>
                <a:lnTo>
                  <a:pt x="0" y="4567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3620519">
            <a:off x="15344460" y="-725042"/>
            <a:ext cx="2439080" cy="4207555"/>
          </a:xfrm>
          <a:custGeom>
            <a:avLst/>
            <a:gdLst/>
            <a:ahLst/>
            <a:cxnLst/>
            <a:rect l="l" t="t" r="r" b="b"/>
            <a:pathLst>
              <a:path w="2439080" h="4207555">
                <a:moveTo>
                  <a:pt x="0" y="0"/>
                </a:moveTo>
                <a:lnTo>
                  <a:pt x="2439080" y="0"/>
                </a:lnTo>
                <a:lnTo>
                  <a:pt x="2439080" y="4207555"/>
                </a:lnTo>
                <a:lnTo>
                  <a:pt x="0" y="420755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12</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grpSp>
        <p:nvGrpSpPr>
          <p:cNvPr id="12" name="Group 12"/>
          <p:cNvGrpSpPr/>
          <p:nvPr/>
        </p:nvGrpSpPr>
        <p:grpSpPr>
          <a:xfrm>
            <a:off x="1682076" y="3430588"/>
            <a:ext cx="4266133" cy="2133067"/>
            <a:chOff x="0" y="0"/>
            <a:chExt cx="812800" cy="406400"/>
          </a:xfrm>
        </p:grpSpPr>
        <p:sp>
          <p:nvSpPr>
            <p:cNvPr id="13" name="Freeform 1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914D"/>
            </a:solidFill>
          </p:spPr>
        </p:sp>
        <p:sp>
          <p:nvSpPr>
            <p:cNvPr id="14" name="TextBox 14"/>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15" name="Group 15"/>
          <p:cNvGrpSpPr/>
          <p:nvPr/>
        </p:nvGrpSpPr>
        <p:grpSpPr>
          <a:xfrm>
            <a:off x="5234648" y="3430588"/>
            <a:ext cx="4266133" cy="2133067"/>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gradFill rotWithShape="1">
              <a:gsLst>
                <a:gs pos="0">
                  <a:srgbClr val="FF3131">
                    <a:alpha val="100000"/>
                  </a:srgbClr>
                </a:gs>
                <a:gs pos="100000">
                  <a:srgbClr val="FF914D">
                    <a:alpha val="100000"/>
                  </a:srgbClr>
                </a:gs>
              </a:gsLst>
              <a:lin ang="0"/>
            </a:gradFill>
          </p:spPr>
        </p:sp>
        <p:sp>
          <p:nvSpPr>
            <p:cNvPr id="17" name="TextBox 17"/>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18" name="Group 18"/>
          <p:cNvGrpSpPr/>
          <p:nvPr/>
        </p:nvGrpSpPr>
        <p:grpSpPr>
          <a:xfrm>
            <a:off x="8787219" y="3430588"/>
            <a:ext cx="4266133" cy="2133067"/>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D9D9D9"/>
            </a:solidFill>
          </p:spPr>
        </p:sp>
        <p:sp>
          <p:nvSpPr>
            <p:cNvPr id="20" name="TextBox 20"/>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grpSp>
        <p:nvGrpSpPr>
          <p:cNvPr id="21" name="Group 21"/>
          <p:cNvGrpSpPr/>
          <p:nvPr/>
        </p:nvGrpSpPr>
        <p:grpSpPr>
          <a:xfrm>
            <a:off x="12339791" y="3430588"/>
            <a:ext cx="4266133" cy="2133067"/>
            <a:chOff x="0" y="0"/>
            <a:chExt cx="812800" cy="406400"/>
          </a:xfrm>
        </p:grpSpPr>
        <p:sp>
          <p:nvSpPr>
            <p:cNvPr id="22" name="Freeform 2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914D"/>
            </a:solidFill>
          </p:spPr>
        </p:sp>
        <p:sp>
          <p:nvSpPr>
            <p:cNvPr id="23" name="TextBox 23"/>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4" name="Freeform 24"/>
          <p:cNvSpPr/>
          <p:nvPr/>
        </p:nvSpPr>
        <p:spPr>
          <a:xfrm>
            <a:off x="3253886" y="8877554"/>
            <a:ext cx="962217" cy="962217"/>
          </a:xfrm>
          <a:custGeom>
            <a:avLst/>
            <a:gdLst/>
            <a:ahLst/>
            <a:cxnLst/>
            <a:rect l="l" t="t" r="r" b="b"/>
            <a:pathLst>
              <a:path w="962217" h="962217">
                <a:moveTo>
                  <a:pt x="0" y="0"/>
                </a:moveTo>
                <a:lnTo>
                  <a:pt x="962217" y="0"/>
                </a:lnTo>
                <a:lnTo>
                  <a:pt x="962217" y="962217"/>
                </a:lnTo>
                <a:lnTo>
                  <a:pt x="0" y="9622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4149357" y="8573149"/>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TextBox 26"/>
          <p:cNvSpPr txBox="1"/>
          <p:nvPr/>
        </p:nvSpPr>
        <p:spPr>
          <a:xfrm>
            <a:off x="1240901" y="1939801"/>
            <a:ext cx="16018399" cy="1120775"/>
          </a:xfrm>
          <a:prstGeom prst="rect">
            <a:avLst/>
          </a:prstGeom>
        </p:spPr>
        <p:txBody>
          <a:bodyPr lIns="0" tIns="0" rIns="0" bIns="0" rtlCol="0" anchor="t">
            <a:spAutoFit/>
          </a:bodyPr>
          <a:lstStyle/>
          <a:p>
            <a:pPr algn="ctr">
              <a:lnSpc>
                <a:spcPts val="9100"/>
              </a:lnSpc>
            </a:pPr>
            <a:r>
              <a:rPr lang="en-US" sz="6500">
                <a:solidFill>
                  <a:srgbClr val="000000"/>
                </a:solidFill>
                <a:latin typeface="Glacial Indifference Bold"/>
                <a:ea typeface="Glacial Indifference Bold"/>
                <a:cs typeface="Glacial Indifference Bold"/>
                <a:sym typeface="Glacial Indifference Bold"/>
              </a:rPr>
              <a:t>STRATEGI SUKSES WIRAUSAHA MUDA</a:t>
            </a:r>
          </a:p>
        </p:txBody>
      </p:sp>
      <p:sp>
        <p:nvSpPr>
          <p:cNvPr id="27" name="TextBox 27"/>
          <p:cNvSpPr txBox="1"/>
          <p:nvPr/>
        </p:nvSpPr>
        <p:spPr>
          <a:xfrm>
            <a:off x="2830974" y="4010978"/>
            <a:ext cx="2457406"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1</a:t>
            </a:r>
          </a:p>
        </p:txBody>
      </p:sp>
      <p:sp>
        <p:nvSpPr>
          <p:cNvPr id="28" name="TextBox 28"/>
          <p:cNvSpPr txBox="1"/>
          <p:nvPr/>
        </p:nvSpPr>
        <p:spPr>
          <a:xfrm>
            <a:off x="6397231" y="4010978"/>
            <a:ext cx="2389988"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2</a:t>
            </a:r>
          </a:p>
        </p:txBody>
      </p:sp>
      <p:sp>
        <p:nvSpPr>
          <p:cNvPr id="29" name="TextBox 29"/>
          <p:cNvSpPr txBox="1"/>
          <p:nvPr/>
        </p:nvSpPr>
        <p:spPr>
          <a:xfrm>
            <a:off x="9999195" y="4010978"/>
            <a:ext cx="2249399"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3</a:t>
            </a:r>
          </a:p>
        </p:txBody>
      </p:sp>
      <p:sp>
        <p:nvSpPr>
          <p:cNvPr id="30" name="TextBox 30"/>
          <p:cNvSpPr txBox="1"/>
          <p:nvPr/>
        </p:nvSpPr>
        <p:spPr>
          <a:xfrm>
            <a:off x="13501027" y="4008172"/>
            <a:ext cx="2369851"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4</a:t>
            </a:r>
          </a:p>
        </p:txBody>
      </p:sp>
      <p:sp>
        <p:nvSpPr>
          <p:cNvPr id="31" name="TextBox 31"/>
          <p:cNvSpPr txBox="1"/>
          <p:nvPr/>
        </p:nvSpPr>
        <p:spPr>
          <a:xfrm>
            <a:off x="1445845" y="5730886"/>
            <a:ext cx="2931788" cy="1780540"/>
          </a:xfrm>
          <a:prstGeom prst="rect">
            <a:avLst/>
          </a:prstGeom>
        </p:spPr>
        <p:txBody>
          <a:bodyPr lIns="0" tIns="0" rIns="0" bIns="0" rtlCol="0" anchor="t">
            <a:spAutoFit/>
          </a:bodyPr>
          <a:lstStyle/>
          <a:p>
            <a:pPr algn="ctr">
              <a:lnSpc>
                <a:spcPts val="4759"/>
              </a:lnSpc>
            </a:pPr>
            <a:r>
              <a:rPr lang="en-US" sz="3399">
                <a:solidFill>
                  <a:srgbClr val="000000"/>
                </a:solidFill>
                <a:latin typeface="Glacial Indifference Bold"/>
                <a:ea typeface="Glacial Indifference Bold"/>
                <a:cs typeface="Glacial Indifference Bold"/>
                <a:sym typeface="Glacial Indifference Bold"/>
              </a:rPr>
              <a:t>Modal Awal Wirausaha : BERANI </a:t>
            </a:r>
          </a:p>
        </p:txBody>
      </p:sp>
      <p:sp>
        <p:nvSpPr>
          <p:cNvPr id="32" name="TextBox 32"/>
          <p:cNvSpPr txBox="1"/>
          <p:nvPr/>
        </p:nvSpPr>
        <p:spPr>
          <a:xfrm>
            <a:off x="5399272" y="5730886"/>
            <a:ext cx="2931788" cy="580390"/>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Jual Keunikan </a:t>
            </a:r>
          </a:p>
        </p:txBody>
      </p:sp>
      <p:sp>
        <p:nvSpPr>
          <p:cNvPr id="33" name="TextBox 33"/>
          <p:cNvSpPr txBox="1"/>
          <p:nvPr/>
        </p:nvSpPr>
        <p:spPr>
          <a:xfrm>
            <a:off x="9269877" y="5730886"/>
            <a:ext cx="2931788" cy="1180465"/>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Duplikasi Usaha Lain </a:t>
            </a:r>
          </a:p>
        </p:txBody>
      </p:sp>
      <p:sp>
        <p:nvSpPr>
          <p:cNvPr id="34" name="TextBox 34"/>
          <p:cNvSpPr txBox="1"/>
          <p:nvPr/>
        </p:nvSpPr>
        <p:spPr>
          <a:xfrm>
            <a:off x="13072226" y="5730886"/>
            <a:ext cx="3217563" cy="2380615"/>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Jadilah Pemimpin untuk Diri Anda Sendiri</a:t>
            </a:r>
          </a:p>
        </p:txBody>
      </p:sp>
      <p:sp>
        <p:nvSpPr>
          <p:cNvPr id="35" name="TextBox 35"/>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7032" y="8227689"/>
            <a:ext cx="3304243" cy="3304243"/>
          </a:xfrm>
          <a:custGeom>
            <a:avLst/>
            <a:gdLst/>
            <a:ahLst/>
            <a:cxnLst/>
            <a:rect l="l" t="t" r="r" b="b"/>
            <a:pathLst>
              <a:path w="3304243" h="3304243">
                <a:moveTo>
                  <a:pt x="0" y="0"/>
                </a:moveTo>
                <a:lnTo>
                  <a:pt x="3304244" y="0"/>
                </a:lnTo>
                <a:lnTo>
                  <a:pt x="3304244" y="3304243"/>
                </a:lnTo>
                <a:lnTo>
                  <a:pt x="0" y="33042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57121" y="6106625"/>
            <a:ext cx="3380275" cy="3380275"/>
          </a:xfrm>
          <a:custGeom>
            <a:avLst/>
            <a:gdLst/>
            <a:ahLst/>
            <a:cxnLst/>
            <a:rect l="l" t="t" r="r" b="b"/>
            <a:pathLst>
              <a:path w="3380275" h="3380275">
                <a:moveTo>
                  <a:pt x="0" y="0"/>
                </a:moveTo>
                <a:lnTo>
                  <a:pt x="3380276" y="0"/>
                </a:lnTo>
                <a:lnTo>
                  <a:pt x="3380276" y="3380275"/>
                </a:lnTo>
                <a:lnTo>
                  <a:pt x="0" y="33802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flipV="1">
            <a:off x="14380637" y="-611753"/>
            <a:ext cx="4271475" cy="3459895"/>
          </a:xfrm>
          <a:custGeom>
            <a:avLst/>
            <a:gdLst/>
            <a:ahLst/>
            <a:cxnLst/>
            <a:rect l="l" t="t" r="r" b="b"/>
            <a:pathLst>
              <a:path w="4271475" h="3459895">
                <a:moveTo>
                  <a:pt x="0" y="3459895"/>
                </a:moveTo>
                <a:lnTo>
                  <a:pt x="4271475" y="3459895"/>
                </a:lnTo>
                <a:lnTo>
                  <a:pt x="4271475" y="0"/>
                </a:lnTo>
                <a:lnTo>
                  <a:pt x="0" y="0"/>
                </a:lnTo>
                <a:lnTo>
                  <a:pt x="0" y="3459895"/>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0" y="0"/>
            <a:ext cx="18288000" cy="213565"/>
            <a:chOff x="0" y="0"/>
            <a:chExt cx="4816593" cy="56248"/>
          </a:xfrm>
        </p:grpSpPr>
        <p:sp>
          <p:nvSpPr>
            <p:cNvPr id="9" name="Freeform 9"/>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10" name="TextBox 10"/>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13</a:t>
            </a:r>
          </a:p>
        </p:txBody>
      </p:sp>
      <p:sp>
        <p:nvSpPr>
          <p:cNvPr id="12" name="AutoShape 12"/>
          <p:cNvSpPr/>
          <p:nvPr/>
        </p:nvSpPr>
        <p:spPr>
          <a:xfrm>
            <a:off x="16564000" y="8877554"/>
            <a:ext cx="0" cy="761492"/>
          </a:xfrm>
          <a:prstGeom prst="line">
            <a:avLst/>
          </a:prstGeom>
          <a:ln w="95250" cap="flat">
            <a:solidFill>
              <a:srgbClr val="FF914D"/>
            </a:solidFill>
            <a:prstDash val="solid"/>
            <a:headEnd type="none" w="sm" len="sm"/>
            <a:tailEnd type="none" w="sm" len="sm"/>
          </a:ln>
        </p:spPr>
      </p:sp>
      <p:grpSp>
        <p:nvGrpSpPr>
          <p:cNvPr id="13" name="Group 13"/>
          <p:cNvGrpSpPr/>
          <p:nvPr/>
        </p:nvGrpSpPr>
        <p:grpSpPr>
          <a:xfrm>
            <a:off x="16368649" y="2629502"/>
            <a:ext cx="1150521" cy="1006706"/>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gradFill rotWithShape="1">
              <a:gsLst>
                <a:gs pos="0">
                  <a:srgbClr val="FF3131">
                    <a:alpha val="100000"/>
                  </a:srgbClr>
                </a:gs>
                <a:gs pos="100000">
                  <a:srgbClr val="FF914D">
                    <a:alpha val="100000"/>
                  </a:srgbClr>
                </a:gs>
              </a:gsLst>
              <a:lin ang="0"/>
            </a:gradFill>
          </p:spPr>
        </p:sp>
        <p:sp>
          <p:nvSpPr>
            <p:cNvPr id="15" name="TextBox 15"/>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4758313" y="886905"/>
            <a:ext cx="11805687" cy="2628900"/>
          </a:xfrm>
          <a:prstGeom prst="rect">
            <a:avLst/>
          </a:prstGeom>
        </p:spPr>
        <p:txBody>
          <a:bodyPr lIns="0" tIns="0" rIns="0" bIns="0" rtlCol="0" anchor="t">
            <a:spAutoFit/>
          </a:bodyPr>
          <a:lstStyle/>
          <a:p>
            <a:pPr algn="ctr">
              <a:lnSpc>
                <a:spcPts val="10500"/>
              </a:lnSpc>
            </a:pPr>
            <a:r>
              <a:rPr lang="en-US" sz="7500">
                <a:solidFill>
                  <a:srgbClr val="000000"/>
                </a:solidFill>
                <a:latin typeface="Glacial Indifference Bold"/>
                <a:ea typeface="Glacial Indifference Bold"/>
                <a:cs typeface="Glacial Indifference Bold"/>
                <a:sym typeface="Glacial Indifference Bold"/>
              </a:rPr>
              <a:t>Modal Awal Wirausaha : BERANI </a:t>
            </a:r>
          </a:p>
        </p:txBody>
      </p:sp>
      <p:sp>
        <p:nvSpPr>
          <p:cNvPr id="17" name="TextBox 17"/>
          <p:cNvSpPr txBox="1"/>
          <p:nvPr/>
        </p:nvSpPr>
        <p:spPr>
          <a:xfrm>
            <a:off x="1028700" y="3658489"/>
            <a:ext cx="16230600" cy="4780915"/>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Berani Merantau</a:t>
            </a:r>
            <a:r>
              <a:rPr lang="en-US" sz="3399">
                <a:solidFill>
                  <a:srgbClr val="000000"/>
                </a:solidFill>
                <a:latin typeface="Glacial Indifference"/>
                <a:ea typeface="Glacial Indifference"/>
                <a:cs typeface="Glacial Indifference"/>
                <a:sym typeface="Glacial Indifference"/>
              </a:rPr>
              <a:t>, keberanian merantau, membangun percara diri dan kemandirian </a:t>
            </a:r>
          </a:p>
          <a:p>
            <a:pPr algn="l">
              <a:lnSpc>
                <a:spcPts val="4759"/>
              </a:lnSpc>
            </a:pPr>
            <a:r>
              <a:rPr lang="en-US" sz="3399">
                <a:solidFill>
                  <a:srgbClr val="000000"/>
                </a:solidFill>
                <a:latin typeface="Glacial Indifference Bold"/>
                <a:ea typeface="Glacial Indifference Bold"/>
                <a:cs typeface="Glacial Indifference Bold"/>
                <a:sym typeface="Glacial Indifference Bold"/>
              </a:rPr>
              <a:t>Berani Gagal</a:t>
            </a:r>
            <a:r>
              <a:rPr lang="en-US" sz="3399">
                <a:solidFill>
                  <a:srgbClr val="000000"/>
                </a:solidFill>
                <a:latin typeface="Glacial Indifference"/>
                <a:ea typeface="Glacial Indifference"/>
                <a:cs typeface="Glacial Indifference"/>
                <a:sym typeface="Glacial Indifference"/>
              </a:rPr>
              <a:t>, hanya orang yang berani gagal total akan meraih keberhasilan total</a:t>
            </a:r>
          </a:p>
          <a:p>
            <a:pPr algn="l">
              <a:lnSpc>
                <a:spcPts val="4759"/>
              </a:lnSpc>
            </a:pPr>
            <a:r>
              <a:rPr lang="en-US" sz="3399">
                <a:solidFill>
                  <a:srgbClr val="000000"/>
                </a:solidFill>
                <a:latin typeface="Glacial Indifference Bold"/>
                <a:ea typeface="Glacial Indifference Bold"/>
                <a:cs typeface="Glacial Indifference Bold"/>
                <a:sym typeface="Glacial Indifference Bold"/>
              </a:rPr>
              <a:t>Berani Sukses</a:t>
            </a:r>
            <a:r>
              <a:rPr lang="en-US" sz="3399">
                <a:solidFill>
                  <a:srgbClr val="000000"/>
                </a:solidFill>
                <a:latin typeface="Glacial Indifference"/>
                <a:ea typeface="Glacial Indifference"/>
                <a:cs typeface="Glacial Indifference"/>
                <a:sym typeface="Glacial Indifference"/>
              </a:rPr>
              <a:t>, seberapa besar rejeki yang kita inginkan itu sama dengan seberapa besar jika berani mengambil risiko </a:t>
            </a:r>
          </a:p>
          <a:p>
            <a:pPr algn="l">
              <a:lnSpc>
                <a:spcPts val="4759"/>
              </a:lnSpc>
            </a:pPr>
            <a:r>
              <a:rPr lang="en-US" sz="3399">
                <a:solidFill>
                  <a:srgbClr val="000000"/>
                </a:solidFill>
                <a:latin typeface="Glacial Indifference Bold"/>
                <a:ea typeface="Glacial Indifference Bold"/>
                <a:cs typeface="Glacial Indifference Bold"/>
                <a:sym typeface="Glacial Indifference Bold"/>
              </a:rPr>
              <a:t>Berani Berbeda</a:t>
            </a:r>
            <a:r>
              <a:rPr lang="en-US" sz="3399">
                <a:solidFill>
                  <a:srgbClr val="000000"/>
                </a:solidFill>
                <a:latin typeface="Glacial Indifference"/>
                <a:ea typeface="Glacial Indifference"/>
                <a:cs typeface="Glacial Indifference"/>
                <a:sym typeface="Glacial Indifference"/>
              </a:rPr>
              <a:t>, siap-siaplah jika diejek oleh teman - teman anda, karena suatu saat mereka akan mengerti dan menyesali perbuatan mereka. Pengusaha swasta memaikan peran lebih besar dalam perekonomian dunia. Pengusaha kecil telah merampas multi miliaran dolar dari bisnis besar (John Naisbit)</a:t>
            </a:r>
          </a:p>
        </p:txBody>
      </p:sp>
      <p:sp>
        <p:nvSpPr>
          <p:cNvPr id="18" name="TextBox 18"/>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grpSp>
        <p:nvGrpSpPr>
          <p:cNvPr id="19" name="Group 19"/>
          <p:cNvGrpSpPr/>
          <p:nvPr/>
        </p:nvGrpSpPr>
        <p:grpSpPr>
          <a:xfrm>
            <a:off x="437713" y="984328"/>
            <a:ext cx="4266133" cy="2133067"/>
            <a:chOff x="0" y="0"/>
            <a:chExt cx="812800" cy="406400"/>
          </a:xfrm>
        </p:grpSpPr>
        <p:sp>
          <p:nvSpPr>
            <p:cNvPr id="20" name="Freeform 2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914D"/>
            </a:solidFill>
          </p:spPr>
        </p:sp>
        <p:sp>
          <p:nvSpPr>
            <p:cNvPr id="21" name="TextBox 21"/>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2" name="TextBox 22"/>
          <p:cNvSpPr txBox="1"/>
          <p:nvPr/>
        </p:nvSpPr>
        <p:spPr>
          <a:xfrm>
            <a:off x="1586611" y="1564718"/>
            <a:ext cx="2457406"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3273" y="6860445"/>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458936"/>
            <a:ext cx="3878430" cy="3141528"/>
          </a:xfrm>
          <a:custGeom>
            <a:avLst/>
            <a:gdLst/>
            <a:ahLst/>
            <a:cxnLst/>
            <a:rect l="l" t="t" r="r" b="b"/>
            <a:pathLst>
              <a:path w="3878430" h="3141528">
                <a:moveTo>
                  <a:pt x="0" y="0"/>
                </a:moveTo>
                <a:lnTo>
                  <a:pt x="3878430" y="0"/>
                </a:lnTo>
                <a:lnTo>
                  <a:pt x="3878430" y="3141528"/>
                </a:lnTo>
                <a:lnTo>
                  <a:pt x="0" y="3141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14</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sp>
        <p:nvSpPr>
          <p:cNvPr id="12" name="Freeform 12"/>
          <p:cNvSpPr/>
          <p:nvPr/>
        </p:nvSpPr>
        <p:spPr>
          <a:xfrm>
            <a:off x="15407088" y="-626487"/>
            <a:ext cx="3268995" cy="3445581"/>
          </a:xfrm>
          <a:custGeom>
            <a:avLst/>
            <a:gdLst/>
            <a:ahLst/>
            <a:cxnLst/>
            <a:rect l="l" t="t" r="r" b="b"/>
            <a:pathLst>
              <a:path w="3268995" h="3445581">
                <a:moveTo>
                  <a:pt x="0" y="0"/>
                </a:moveTo>
                <a:lnTo>
                  <a:pt x="3268994" y="0"/>
                </a:lnTo>
                <a:lnTo>
                  <a:pt x="3268994" y="3445580"/>
                </a:lnTo>
                <a:lnTo>
                  <a:pt x="0" y="3445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6066996" y="2441475"/>
            <a:ext cx="1089258" cy="1089258"/>
          </a:xfrm>
          <a:custGeom>
            <a:avLst/>
            <a:gdLst/>
            <a:ahLst/>
            <a:cxnLst/>
            <a:rect l="l" t="t" r="r" b="b"/>
            <a:pathLst>
              <a:path w="1089258" h="1089258">
                <a:moveTo>
                  <a:pt x="0" y="0"/>
                </a:moveTo>
                <a:lnTo>
                  <a:pt x="1089258" y="0"/>
                </a:lnTo>
                <a:lnTo>
                  <a:pt x="1089258" y="1089258"/>
                </a:lnTo>
                <a:lnTo>
                  <a:pt x="0" y="1089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240901" y="6314379"/>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6" name="TextBox 16"/>
          <p:cNvSpPr txBox="1"/>
          <p:nvPr/>
        </p:nvSpPr>
        <p:spPr>
          <a:xfrm>
            <a:off x="4758313" y="1245465"/>
            <a:ext cx="11805687" cy="1295400"/>
          </a:xfrm>
          <a:prstGeom prst="rect">
            <a:avLst/>
          </a:prstGeom>
        </p:spPr>
        <p:txBody>
          <a:bodyPr lIns="0" tIns="0" rIns="0" bIns="0" rtlCol="0" anchor="t">
            <a:spAutoFit/>
          </a:bodyPr>
          <a:lstStyle/>
          <a:p>
            <a:pPr algn="ctr">
              <a:lnSpc>
                <a:spcPts val="10500"/>
              </a:lnSpc>
            </a:pPr>
            <a:r>
              <a:rPr lang="en-US" sz="7500">
                <a:solidFill>
                  <a:srgbClr val="000000"/>
                </a:solidFill>
                <a:latin typeface="Glacial Indifference Bold"/>
                <a:ea typeface="Glacial Indifference Bold"/>
                <a:cs typeface="Glacial Indifference Bold"/>
                <a:sym typeface="Glacial Indifference Bold"/>
              </a:rPr>
              <a:t>Jual Keunikan</a:t>
            </a:r>
          </a:p>
        </p:txBody>
      </p:sp>
      <p:sp>
        <p:nvSpPr>
          <p:cNvPr id="17" name="TextBox 17"/>
          <p:cNvSpPr txBox="1"/>
          <p:nvPr/>
        </p:nvSpPr>
        <p:spPr>
          <a:xfrm>
            <a:off x="1028700" y="3658489"/>
            <a:ext cx="16230600" cy="4879541"/>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Glacial Indifference"/>
                <a:ea typeface="Glacial Indifference"/>
                <a:cs typeface="Glacial Indifference"/>
                <a:sym typeface="Glacial Indifference"/>
              </a:rPr>
              <a:t>Jika </a:t>
            </a:r>
            <a:r>
              <a:rPr lang="en-US" sz="3399" dirty="0" err="1">
                <a:solidFill>
                  <a:srgbClr val="000000"/>
                </a:solidFill>
                <a:latin typeface="Glacial Indifference"/>
                <a:ea typeface="Glacial Indifference"/>
                <a:cs typeface="Glacial Indifference"/>
                <a:sym typeface="Glacial Indifference"/>
              </a:rPr>
              <a:t>tergolong</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kreatif</a:t>
            </a:r>
            <a:r>
              <a:rPr lang="en-US" sz="3399" dirty="0">
                <a:solidFill>
                  <a:srgbClr val="000000"/>
                </a:solidFill>
                <a:latin typeface="Glacial Indifference"/>
                <a:ea typeface="Glacial Indifference"/>
                <a:cs typeface="Glacial Indifference"/>
                <a:sym typeface="Glacial Indifference"/>
              </a:rPr>
              <a:t> dan </a:t>
            </a:r>
            <a:r>
              <a:rPr lang="en-US" sz="3399" dirty="0" err="1">
                <a:solidFill>
                  <a:srgbClr val="000000"/>
                </a:solidFill>
                <a:latin typeface="Glacial Indifference"/>
                <a:ea typeface="Glacial Indifference"/>
                <a:cs typeface="Glacial Indifference"/>
                <a:sym typeface="Glacial Indifference"/>
              </a:rPr>
              <a:t>inovatif</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pasti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banyak</a:t>
            </a:r>
            <a:r>
              <a:rPr lang="en-US" sz="3399" dirty="0">
                <a:solidFill>
                  <a:srgbClr val="000000"/>
                </a:solidFill>
                <a:latin typeface="Glacial Indifference"/>
                <a:ea typeface="Glacial Indifference"/>
                <a:cs typeface="Glacial Indifference"/>
                <a:sym typeface="Glacial Indifference"/>
              </a:rPr>
              <a:t> ide </a:t>
            </a:r>
            <a:r>
              <a:rPr lang="en-US" sz="3399" dirty="0" err="1">
                <a:solidFill>
                  <a:srgbClr val="000000"/>
                </a:solidFill>
                <a:latin typeface="Glacial Indifference"/>
                <a:ea typeface="Glacial Indifference"/>
                <a:cs typeface="Glacial Indifference"/>
                <a:sym typeface="Glacial Indifference"/>
              </a:rPr>
              <a:t>atau</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hal</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baru</a:t>
            </a:r>
            <a:r>
              <a:rPr lang="en-US" sz="3399" dirty="0">
                <a:solidFill>
                  <a:srgbClr val="000000"/>
                </a:solidFill>
                <a:latin typeface="Glacial Indifference"/>
                <a:ea typeface="Glacial Indifference"/>
                <a:cs typeface="Glacial Indifference"/>
                <a:sym typeface="Glacial Indifference"/>
              </a:rPr>
              <a:t> yang </a:t>
            </a:r>
            <a:r>
              <a:rPr lang="en-US" sz="3399" dirty="0" err="1">
                <a:solidFill>
                  <a:srgbClr val="000000"/>
                </a:solidFill>
                <a:latin typeface="Glacial Indifference"/>
                <a:ea typeface="Glacial Indifference"/>
                <a:cs typeface="Glacial Indifference"/>
                <a:sym typeface="Glacial Indifference"/>
              </a:rPr>
              <a:t>dapat</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anda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jadikan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peluang</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usaha</a:t>
            </a:r>
            <a:r>
              <a:rPr lang="en-US" sz="3399" dirty="0">
                <a:solidFill>
                  <a:srgbClr val="000000"/>
                </a:solidFill>
                <a:latin typeface="Glacial Indifference"/>
                <a:ea typeface="Glacial Indifference"/>
                <a:cs typeface="Glacial Indifference"/>
                <a:sym typeface="Glacial Indifference"/>
              </a:rPr>
              <a:t> </a:t>
            </a:r>
          </a:p>
          <a:p>
            <a:pPr marL="734059" lvl="1" indent="-367030" algn="l">
              <a:lnSpc>
                <a:spcPts val="4759"/>
              </a:lnSpc>
              <a:buFont typeface="Arial"/>
              <a:buChar char="•"/>
            </a:pPr>
            <a:r>
              <a:rPr lang="en-US" sz="3399" dirty="0" err="1">
                <a:solidFill>
                  <a:srgbClr val="000000"/>
                </a:solidFill>
                <a:latin typeface="Glacial Indifference"/>
                <a:ea typeface="Glacial Indifference"/>
                <a:cs typeface="Glacial Indifference"/>
                <a:sym typeface="Glacial Indifference"/>
              </a:rPr>
              <a:t>Tidak</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sedikit</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usaha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baru</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dimulai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darii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penemuan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jenis</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produk</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teknologi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sistem</a:t>
            </a:r>
            <a:r>
              <a:rPr lang="en-US" sz="3399" dirty="0">
                <a:solidFill>
                  <a:srgbClr val="000000"/>
                </a:solidFill>
                <a:latin typeface="Glacial Indifference"/>
                <a:ea typeface="Glacial Indifference"/>
                <a:cs typeface="Glacial Indifference"/>
                <a:sym typeface="Glacial Indifference"/>
              </a:rPr>
              <a:t>, dan program </a:t>
            </a:r>
            <a:r>
              <a:rPr lang="en-US" sz="3399" dirty="0" err="1">
                <a:solidFill>
                  <a:srgbClr val="000000"/>
                </a:solidFill>
                <a:latin typeface="Glacial Indifference"/>
                <a:ea typeface="Glacial Indifference"/>
                <a:cs typeface="Glacial Indifference"/>
                <a:sym typeface="Glacial Indifference"/>
              </a:rPr>
              <a:t>baru</a:t>
            </a:r>
            <a:r>
              <a:rPr lang="en-US" sz="3399" dirty="0">
                <a:solidFill>
                  <a:srgbClr val="000000"/>
                </a:solidFill>
                <a:latin typeface="Glacial Indifference"/>
                <a:ea typeface="Glacial Indifference"/>
                <a:cs typeface="Glacial Indifference"/>
                <a:sym typeface="Glacial Indifference"/>
              </a:rPr>
              <a:t> </a:t>
            </a:r>
          </a:p>
          <a:p>
            <a:pPr marL="734059" lvl="1" indent="-367030" algn="l">
              <a:lnSpc>
                <a:spcPts val="4759"/>
              </a:lnSpc>
              <a:buFont typeface="Arial"/>
              <a:buChar char="•"/>
            </a:pPr>
            <a:r>
              <a:rPr lang="en-US" sz="3399" dirty="0">
                <a:solidFill>
                  <a:srgbClr val="000000"/>
                </a:solidFill>
                <a:latin typeface="Glacial Indifference"/>
                <a:ea typeface="Glacial Indifference"/>
                <a:cs typeface="Glacial Indifference"/>
                <a:sym typeface="Glacial Indifference"/>
              </a:rPr>
              <a:t>Jika </a:t>
            </a:r>
            <a:r>
              <a:rPr lang="en-US" sz="3399" dirty="0" err="1">
                <a:solidFill>
                  <a:srgbClr val="000000"/>
                </a:solidFill>
                <a:latin typeface="Glacial Indifference"/>
                <a:ea typeface="Glacial Indifference"/>
                <a:cs typeface="Glacial Indifference"/>
                <a:sym typeface="Glacial Indifference"/>
              </a:rPr>
              <a:t>berhasil</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menciptakan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sebuah</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keunikan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segera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anda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ambil</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hak</a:t>
            </a:r>
            <a:r>
              <a:rPr lang="en-US" sz="3399" dirty="0">
                <a:solidFill>
                  <a:srgbClr val="000000"/>
                </a:solidFill>
                <a:latin typeface="Glacial Indifference"/>
                <a:ea typeface="Glacial Indifference"/>
                <a:cs typeface="Glacial Indifference"/>
                <a:sym typeface="Glacial Indifference"/>
              </a:rPr>
              <a:t> paten dan </a:t>
            </a:r>
            <a:r>
              <a:rPr lang="en-US" sz="3399" dirty="0" err="1">
                <a:solidFill>
                  <a:srgbClr val="000000"/>
                </a:solidFill>
                <a:latin typeface="Glacial Indifference"/>
                <a:ea typeface="Glacial Indifference"/>
                <a:cs typeface="Glacial Indifference"/>
                <a:sym typeface="Glacial Indifference"/>
              </a:rPr>
              <a:t>menjualnya</a:t>
            </a:r>
            <a:endParaRPr lang="en-US" sz="3399" dirty="0">
              <a:solidFill>
                <a:srgbClr val="000000"/>
              </a:solidFill>
              <a:latin typeface="Glacial Indifference"/>
              <a:ea typeface="Glacial Indifference"/>
              <a:cs typeface="Glacial Indifference"/>
              <a:sym typeface="Glacial Indifference"/>
            </a:endParaRPr>
          </a:p>
          <a:p>
            <a:pPr marL="734059" lvl="1" indent="-367030" algn="l">
              <a:lnSpc>
                <a:spcPts val="4759"/>
              </a:lnSpc>
              <a:buFont typeface="Arial"/>
              <a:buChar char="•"/>
            </a:pPr>
            <a:r>
              <a:rPr lang="en-US" sz="3399" dirty="0" err="1">
                <a:solidFill>
                  <a:srgbClr val="000000"/>
                </a:solidFill>
                <a:latin typeface="Glacial Indifference"/>
                <a:ea typeface="Glacial Indifference"/>
                <a:cs typeface="Glacial Indifference"/>
                <a:sym typeface="Glacial Indifference"/>
              </a:rPr>
              <a:t>Penemuan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baru</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biasanya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sangat</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berpeluang</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untuk</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menembus</a:t>
            </a:r>
            <a:r>
              <a:rPr lang="en-US" sz="3399" dirty="0">
                <a:solidFill>
                  <a:srgbClr val="000000"/>
                </a:solidFill>
                <a:latin typeface="Glacial Indifference"/>
                <a:ea typeface="Glacial Indifference"/>
                <a:cs typeface="Glacial Indifference"/>
                <a:sym typeface="Glacial Indifference"/>
              </a:rPr>
              <a:t> pasar, </a:t>
            </a:r>
            <a:r>
              <a:rPr lang="en-US" sz="3399" dirty="0" err="1">
                <a:solidFill>
                  <a:srgbClr val="000000"/>
                </a:solidFill>
                <a:latin typeface="Glacial Indifference"/>
                <a:ea typeface="Glacial Indifference"/>
                <a:cs typeface="Glacial Indifference"/>
                <a:sym typeface="Glacial Indifference"/>
              </a:rPr>
              <a:t>apalagi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hhas</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unik</a:t>
            </a:r>
            <a:r>
              <a:rPr lang="en-US" sz="3399" dirty="0">
                <a:solidFill>
                  <a:srgbClr val="000000"/>
                </a:solidFill>
                <a:latin typeface="Glacial Indifference"/>
                <a:ea typeface="Glacial Indifference"/>
                <a:cs typeface="Glacial Indifference"/>
                <a:sym typeface="Glacial Indifference"/>
              </a:rPr>
              <a:t>, dan </a:t>
            </a:r>
            <a:r>
              <a:rPr lang="en-US" sz="3399" dirty="0" err="1">
                <a:solidFill>
                  <a:srgbClr val="000000"/>
                </a:solidFill>
                <a:latin typeface="Glacial Indifference"/>
                <a:ea typeface="Glacial Indifference"/>
                <a:cs typeface="Glacial Indifference"/>
                <a:sym typeface="Glacial Indifference"/>
              </a:rPr>
              <a:t>dibutuhkan</a:t>
            </a:r>
            <a:r>
              <a:rPr lang="en-US" sz="3399" dirty="0">
                <a:solidFill>
                  <a:srgbClr val="000000"/>
                </a:solidFill>
                <a:latin typeface="Glacial Indifference"/>
                <a:ea typeface="Glacial Indifference"/>
                <a:cs typeface="Glacial Indifference"/>
                <a:sym typeface="Glacial Indifference"/>
              </a:rPr>
              <a:t> orang </a:t>
            </a:r>
            <a:r>
              <a:rPr lang="en-US" sz="3399" dirty="0" err="1">
                <a:solidFill>
                  <a:srgbClr val="000000"/>
                </a:solidFill>
                <a:latin typeface="Glacial Indifference"/>
                <a:ea typeface="Glacial Indifference"/>
                <a:cs typeface="Glacial Indifference"/>
                <a:sym typeface="Glacial Indifference"/>
              </a:rPr>
              <a:t>banyak</a:t>
            </a:r>
            <a:r>
              <a:rPr lang="en-US" sz="3399" dirty="0">
                <a:solidFill>
                  <a:srgbClr val="000000"/>
                </a:solidFill>
                <a:latin typeface="Glacial Indifference"/>
                <a:ea typeface="Glacial Indifference"/>
                <a:cs typeface="Glacial Indifference"/>
                <a:sym typeface="Glacial Indifference"/>
              </a:rPr>
              <a:t> </a:t>
            </a:r>
          </a:p>
        </p:txBody>
      </p:sp>
      <p:grpSp>
        <p:nvGrpSpPr>
          <p:cNvPr id="18" name="Group 18"/>
          <p:cNvGrpSpPr/>
          <p:nvPr/>
        </p:nvGrpSpPr>
        <p:grpSpPr>
          <a:xfrm>
            <a:off x="437713" y="984328"/>
            <a:ext cx="4266133" cy="2133067"/>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gradFill rotWithShape="1">
              <a:gsLst>
                <a:gs pos="0">
                  <a:srgbClr val="FF3131">
                    <a:alpha val="100000"/>
                  </a:srgbClr>
                </a:gs>
                <a:gs pos="100000">
                  <a:srgbClr val="FF914D">
                    <a:alpha val="100000"/>
                  </a:srgbClr>
                </a:gs>
              </a:gsLst>
              <a:lin ang="0"/>
            </a:gradFill>
          </p:spPr>
        </p:sp>
        <p:sp>
          <p:nvSpPr>
            <p:cNvPr id="20" name="TextBox 20"/>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1" name="TextBox 21"/>
          <p:cNvSpPr txBox="1"/>
          <p:nvPr/>
        </p:nvSpPr>
        <p:spPr>
          <a:xfrm>
            <a:off x="1586611" y="1564718"/>
            <a:ext cx="2457406"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3273" y="6860445"/>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458936"/>
            <a:ext cx="3878430" cy="3141528"/>
          </a:xfrm>
          <a:custGeom>
            <a:avLst/>
            <a:gdLst/>
            <a:ahLst/>
            <a:cxnLst/>
            <a:rect l="l" t="t" r="r" b="b"/>
            <a:pathLst>
              <a:path w="3878430" h="3141528">
                <a:moveTo>
                  <a:pt x="0" y="0"/>
                </a:moveTo>
                <a:lnTo>
                  <a:pt x="3878430" y="0"/>
                </a:lnTo>
                <a:lnTo>
                  <a:pt x="3878430" y="3141528"/>
                </a:lnTo>
                <a:lnTo>
                  <a:pt x="0" y="3141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15</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sp>
        <p:nvSpPr>
          <p:cNvPr id="12" name="Freeform 12"/>
          <p:cNvSpPr/>
          <p:nvPr/>
        </p:nvSpPr>
        <p:spPr>
          <a:xfrm>
            <a:off x="15407088" y="-626487"/>
            <a:ext cx="3268995" cy="3445581"/>
          </a:xfrm>
          <a:custGeom>
            <a:avLst/>
            <a:gdLst/>
            <a:ahLst/>
            <a:cxnLst/>
            <a:rect l="l" t="t" r="r" b="b"/>
            <a:pathLst>
              <a:path w="3268995" h="3445581">
                <a:moveTo>
                  <a:pt x="0" y="0"/>
                </a:moveTo>
                <a:lnTo>
                  <a:pt x="3268994" y="0"/>
                </a:lnTo>
                <a:lnTo>
                  <a:pt x="3268994" y="3445580"/>
                </a:lnTo>
                <a:lnTo>
                  <a:pt x="0" y="3445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6066996" y="2441475"/>
            <a:ext cx="1089258" cy="1089258"/>
          </a:xfrm>
          <a:custGeom>
            <a:avLst/>
            <a:gdLst/>
            <a:ahLst/>
            <a:cxnLst/>
            <a:rect l="l" t="t" r="r" b="b"/>
            <a:pathLst>
              <a:path w="1089258" h="1089258">
                <a:moveTo>
                  <a:pt x="0" y="0"/>
                </a:moveTo>
                <a:lnTo>
                  <a:pt x="1089258" y="0"/>
                </a:lnTo>
                <a:lnTo>
                  <a:pt x="1089258" y="1089258"/>
                </a:lnTo>
                <a:lnTo>
                  <a:pt x="0" y="1089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240901" y="6314379"/>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6" name="TextBox 16"/>
          <p:cNvSpPr txBox="1"/>
          <p:nvPr/>
        </p:nvSpPr>
        <p:spPr>
          <a:xfrm>
            <a:off x="4758313" y="1245465"/>
            <a:ext cx="11805687" cy="1295400"/>
          </a:xfrm>
          <a:prstGeom prst="rect">
            <a:avLst/>
          </a:prstGeom>
        </p:spPr>
        <p:txBody>
          <a:bodyPr lIns="0" tIns="0" rIns="0" bIns="0" rtlCol="0" anchor="t">
            <a:spAutoFit/>
          </a:bodyPr>
          <a:lstStyle/>
          <a:p>
            <a:pPr algn="ctr">
              <a:lnSpc>
                <a:spcPts val="10500"/>
              </a:lnSpc>
            </a:pPr>
            <a:r>
              <a:rPr lang="en-US" sz="7500">
                <a:solidFill>
                  <a:srgbClr val="000000"/>
                </a:solidFill>
                <a:latin typeface="Glacial Indifference Bold"/>
                <a:ea typeface="Glacial Indifference Bold"/>
                <a:cs typeface="Glacial Indifference Bold"/>
                <a:sym typeface="Glacial Indifference Bold"/>
              </a:rPr>
              <a:t>Duplikasi Usaha Lain</a:t>
            </a:r>
          </a:p>
        </p:txBody>
      </p:sp>
      <p:sp>
        <p:nvSpPr>
          <p:cNvPr id="17" name="TextBox 17"/>
          <p:cNvSpPr txBox="1"/>
          <p:nvPr/>
        </p:nvSpPr>
        <p:spPr>
          <a:xfrm>
            <a:off x="1028700" y="3658489"/>
            <a:ext cx="16230600" cy="3648435"/>
          </a:xfrm>
          <a:prstGeom prst="rect">
            <a:avLst/>
          </a:prstGeom>
        </p:spPr>
        <p:txBody>
          <a:bodyPr lIns="0" tIns="0" rIns="0" bIns="0" rtlCol="0" anchor="t">
            <a:spAutoFit/>
          </a:bodyPr>
          <a:lstStyle/>
          <a:p>
            <a:pPr algn="l">
              <a:lnSpc>
                <a:spcPts val="4759"/>
              </a:lnSpc>
            </a:pPr>
            <a:r>
              <a:rPr lang="en-US" sz="3399" dirty="0" err="1">
                <a:solidFill>
                  <a:srgbClr val="000000"/>
                </a:solidFill>
                <a:latin typeface="Glacial Indifference"/>
                <a:ea typeface="Glacial Indifference"/>
                <a:cs typeface="Glacial Indifference"/>
                <a:sym typeface="Glacial Indifference"/>
              </a:rPr>
              <a:t>Merasa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kurang</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kreatif</a:t>
            </a:r>
            <a:r>
              <a:rPr lang="en-US" sz="3399" dirty="0">
                <a:solidFill>
                  <a:srgbClr val="000000"/>
                </a:solidFill>
                <a:latin typeface="Glacial Indifference"/>
                <a:ea typeface="Glacial Indifference"/>
                <a:cs typeface="Glacial Indifference"/>
                <a:sym typeface="Glacial Indifference"/>
              </a:rPr>
              <a:t> dan </a:t>
            </a:r>
            <a:r>
              <a:rPr lang="en-US" sz="3399" dirty="0" err="1">
                <a:solidFill>
                  <a:srgbClr val="000000"/>
                </a:solidFill>
                <a:latin typeface="Glacial Indifference"/>
                <a:ea typeface="Glacial Indifference"/>
                <a:cs typeface="Glacial Indifference"/>
                <a:sym typeface="Glacial Indifference"/>
              </a:rPr>
              <a:t>inovatif</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jangan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putus</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asa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Perayalah</a:t>
            </a:r>
            <a:r>
              <a:rPr lang="en-US" sz="3399" dirty="0">
                <a:solidFill>
                  <a:srgbClr val="000000"/>
                </a:solidFill>
                <a:latin typeface="Glacial Indifference"/>
                <a:ea typeface="Glacial Indifference"/>
                <a:cs typeface="Glacial Indifference"/>
                <a:sym typeface="Glacial Indifference"/>
              </a:rPr>
              <a:t>, ide </a:t>
            </a:r>
            <a:r>
              <a:rPr lang="en-US" sz="3399" dirty="0" err="1">
                <a:solidFill>
                  <a:srgbClr val="000000"/>
                </a:solidFill>
                <a:latin typeface="Glacial Indifference"/>
                <a:ea typeface="Glacial Indifference"/>
                <a:cs typeface="Glacial Indifference"/>
                <a:sym typeface="Glacial Indifference"/>
              </a:rPr>
              <a:t>usaha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tersebar</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dimana</a:t>
            </a:r>
            <a:r>
              <a:rPr lang="en-US" sz="3399" dirty="0">
                <a:solidFill>
                  <a:srgbClr val="000000"/>
                </a:solidFill>
                <a:latin typeface="Glacial Indifference"/>
                <a:ea typeface="Glacial Indifference"/>
                <a:cs typeface="Glacial Indifference"/>
                <a:sym typeface="Glacial Indifference"/>
              </a:rPr>
              <a:t> - mana, </a:t>
            </a:r>
            <a:r>
              <a:rPr lang="en-US" sz="3399" dirty="0" err="1">
                <a:solidFill>
                  <a:srgbClr val="000000"/>
                </a:solidFill>
                <a:latin typeface="Glacial Indifference"/>
                <a:ea typeface="Glacial Indifference"/>
                <a:cs typeface="Glacial Indifference"/>
                <a:sym typeface="Glacial Indifference"/>
              </a:rPr>
              <a:t>bahkan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didepan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mata</a:t>
            </a:r>
            <a:r>
              <a:rPr lang="en-US" sz="3399" dirty="0">
                <a:solidFill>
                  <a:srgbClr val="000000"/>
                </a:solidFill>
                <a:latin typeface="Glacial Indifference"/>
                <a:ea typeface="Glacial Indifference"/>
                <a:cs typeface="Glacial Indifference"/>
                <a:sym typeface="Glacial Indifference"/>
              </a:rPr>
              <a:t>. Harus </a:t>
            </a:r>
            <a:r>
              <a:rPr lang="en-US" sz="3399" dirty="0" err="1">
                <a:solidFill>
                  <a:srgbClr val="000000"/>
                </a:solidFill>
                <a:latin typeface="Glacial Indifference"/>
                <a:ea typeface="Glacial Indifference"/>
                <a:cs typeface="Glacial Indifference"/>
                <a:sym typeface="Glacial Indifference"/>
              </a:rPr>
              <a:t>selalu</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perlu</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membaca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peluang</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mengukur</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potensi</a:t>
            </a:r>
            <a:r>
              <a:rPr lang="en-US" sz="3399" dirty="0">
                <a:solidFill>
                  <a:srgbClr val="000000"/>
                </a:solidFill>
                <a:latin typeface="Glacial Indifference"/>
                <a:ea typeface="Glacial Indifference"/>
                <a:cs typeface="Glacial Indifference"/>
                <a:sym typeface="Glacial Indifference"/>
              </a:rPr>
              <a:t>, dan </a:t>
            </a:r>
            <a:r>
              <a:rPr lang="en-US" sz="3399" dirty="0" err="1">
                <a:solidFill>
                  <a:srgbClr val="000000"/>
                </a:solidFill>
                <a:latin typeface="Glacial Indifference"/>
                <a:ea typeface="Glacial Indifference"/>
                <a:cs typeface="Glacial Indifference"/>
                <a:sym typeface="Glacial Indifference"/>
              </a:rPr>
              <a:t>berani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mengambil</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resiko</a:t>
            </a:r>
            <a:r>
              <a:rPr lang="en-US" sz="3399" dirty="0">
                <a:solidFill>
                  <a:srgbClr val="000000"/>
                </a:solidFill>
                <a:latin typeface="Glacial Indifference"/>
                <a:ea typeface="Glacial Indifference"/>
                <a:cs typeface="Glacial Indifference"/>
                <a:sym typeface="Glacial Indifference"/>
              </a:rPr>
              <a:t>. </a:t>
            </a:r>
          </a:p>
          <a:p>
            <a:pPr algn="l">
              <a:lnSpc>
                <a:spcPts val="4759"/>
              </a:lnSpc>
            </a:pPr>
            <a:endParaRPr lang="en-US" sz="3399" dirty="0">
              <a:solidFill>
                <a:srgbClr val="000000"/>
              </a:solidFill>
              <a:latin typeface="Glacial Indifference"/>
              <a:ea typeface="Glacial Indifference"/>
              <a:cs typeface="Glacial Indifference"/>
              <a:sym typeface="Glacial Indifference"/>
            </a:endParaRPr>
          </a:p>
          <a:p>
            <a:pPr algn="l">
              <a:lnSpc>
                <a:spcPts val="4759"/>
              </a:lnSpc>
            </a:pPr>
            <a:r>
              <a:rPr lang="en-US" sz="3399" dirty="0" err="1">
                <a:solidFill>
                  <a:srgbClr val="000000"/>
                </a:solidFill>
                <a:latin typeface="Glacial Indifference"/>
                <a:ea typeface="Glacial Indifference"/>
                <a:cs typeface="Glacial Indifference"/>
                <a:sym typeface="Glacial Indifference"/>
              </a:rPr>
              <a:t>Cukup</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menduplikasi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usaha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tersebut</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tapi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harus</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memberikan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nilai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tambah</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kepada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konsumen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seperti</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pelayan</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harga</a:t>
            </a:r>
            <a:r>
              <a:rPr lang="en-US" sz="3399" dirty="0">
                <a:solidFill>
                  <a:srgbClr val="000000"/>
                </a:solidFill>
                <a:latin typeface="Glacial Indifference"/>
                <a:ea typeface="Glacial Indifference"/>
                <a:cs typeface="Glacial Indifference"/>
                <a:sym typeface="Glacial Indifference"/>
              </a:rPr>
              <a:t>, </a:t>
            </a:r>
            <a:r>
              <a:rPr lang="en-US" sz="3399" dirty="0" err="1">
                <a:solidFill>
                  <a:srgbClr val="000000"/>
                </a:solidFill>
                <a:latin typeface="Glacial Indifference"/>
                <a:ea typeface="Glacial Indifference"/>
                <a:cs typeface="Glacial Indifference"/>
                <a:sym typeface="Glacial Indifference"/>
              </a:rPr>
              <a:t>kecepatan</a:t>
            </a:r>
            <a:r>
              <a:rPr lang="en-US" sz="3399" dirty="0">
                <a:solidFill>
                  <a:srgbClr val="000000"/>
                </a:solidFill>
                <a:latin typeface="Glacial Indifference"/>
                <a:ea typeface="Glacial Indifference"/>
                <a:cs typeface="Glacial Indifference"/>
                <a:sym typeface="Glacial Indifference"/>
              </a:rPr>
              <a:t> dan </a:t>
            </a:r>
            <a:r>
              <a:rPr lang="en-US" sz="3399" dirty="0" err="1">
                <a:solidFill>
                  <a:srgbClr val="000000"/>
                </a:solidFill>
                <a:latin typeface="Glacial Indifference"/>
                <a:ea typeface="Glacial Indifference"/>
                <a:cs typeface="Glacial Indifference"/>
                <a:sym typeface="Glacial Indifference"/>
              </a:rPr>
              <a:t>keramahan</a:t>
            </a:r>
            <a:r>
              <a:rPr lang="en-US" sz="3399" dirty="0">
                <a:solidFill>
                  <a:srgbClr val="000000"/>
                </a:solidFill>
                <a:latin typeface="Glacial Indifference"/>
                <a:ea typeface="Glacial Indifference"/>
                <a:cs typeface="Glacial Indifference"/>
                <a:sym typeface="Glacial Indifference"/>
              </a:rPr>
              <a:t>. </a:t>
            </a:r>
          </a:p>
        </p:txBody>
      </p:sp>
      <p:grpSp>
        <p:nvGrpSpPr>
          <p:cNvPr id="18" name="Group 18"/>
          <p:cNvGrpSpPr/>
          <p:nvPr/>
        </p:nvGrpSpPr>
        <p:grpSpPr>
          <a:xfrm>
            <a:off x="437713" y="984328"/>
            <a:ext cx="4266133" cy="2133067"/>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chemeClr val="accent6"/>
            </a:solidFill>
          </p:spPr>
        </p:sp>
        <p:sp>
          <p:nvSpPr>
            <p:cNvPr id="20" name="TextBox 20"/>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1" name="TextBox 21"/>
          <p:cNvSpPr txBox="1"/>
          <p:nvPr/>
        </p:nvSpPr>
        <p:spPr>
          <a:xfrm>
            <a:off x="1586611" y="1564718"/>
            <a:ext cx="2457406" cy="1044575"/>
          </a:xfrm>
          <a:prstGeom prst="rect">
            <a:avLst/>
          </a:prstGeom>
        </p:spPr>
        <p:txBody>
          <a:bodyPr lIns="0" tIns="0" rIns="0" bIns="0" rtlCol="0" anchor="t">
            <a:spAutoFit/>
          </a:bodyPr>
          <a:lstStyle/>
          <a:p>
            <a:pPr algn="ctr">
              <a:lnSpc>
                <a:spcPts val="3999"/>
              </a:lnSpc>
            </a:pPr>
            <a:r>
              <a:rPr lang="en-US" sz="3999" dirty="0">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dirty="0">
                <a:solidFill>
                  <a:srgbClr val="000000"/>
                </a:solidFill>
                <a:latin typeface="Glacial Indifference Bold"/>
                <a:ea typeface="Glacial Indifference Bold"/>
                <a:cs typeface="Glacial Indifference Bold"/>
                <a:sym typeface="Glacial Indifference Bold"/>
              </a:rPr>
              <a:t>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3273" y="6860445"/>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0" y="7458936"/>
            <a:ext cx="3878430" cy="3141528"/>
          </a:xfrm>
          <a:custGeom>
            <a:avLst/>
            <a:gdLst/>
            <a:ahLst/>
            <a:cxnLst/>
            <a:rect l="l" t="t" r="r" b="b"/>
            <a:pathLst>
              <a:path w="3878430" h="3141528">
                <a:moveTo>
                  <a:pt x="0" y="0"/>
                </a:moveTo>
                <a:lnTo>
                  <a:pt x="3878430" y="0"/>
                </a:lnTo>
                <a:lnTo>
                  <a:pt x="3878430" y="3141528"/>
                </a:lnTo>
                <a:lnTo>
                  <a:pt x="0" y="3141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0" y="10073435"/>
            <a:ext cx="18288000" cy="213565"/>
            <a:chOff x="0" y="0"/>
            <a:chExt cx="4816593" cy="56248"/>
          </a:xfrm>
        </p:grpSpPr>
        <p:sp>
          <p:nvSpPr>
            <p:cNvPr id="5" name="Freeform 5"/>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6" name="TextBox 6"/>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16</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sp>
        <p:nvSpPr>
          <p:cNvPr id="12" name="Freeform 12"/>
          <p:cNvSpPr/>
          <p:nvPr/>
        </p:nvSpPr>
        <p:spPr>
          <a:xfrm>
            <a:off x="15407088" y="-626487"/>
            <a:ext cx="3268995" cy="3445581"/>
          </a:xfrm>
          <a:custGeom>
            <a:avLst/>
            <a:gdLst/>
            <a:ahLst/>
            <a:cxnLst/>
            <a:rect l="l" t="t" r="r" b="b"/>
            <a:pathLst>
              <a:path w="3268995" h="3445581">
                <a:moveTo>
                  <a:pt x="0" y="0"/>
                </a:moveTo>
                <a:lnTo>
                  <a:pt x="3268994" y="0"/>
                </a:lnTo>
                <a:lnTo>
                  <a:pt x="3268994" y="3445580"/>
                </a:lnTo>
                <a:lnTo>
                  <a:pt x="0" y="34455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6066996" y="2441475"/>
            <a:ext cx="1089258" cy="1089258"/>
          </a:xfrm>
          <a:custGeom>
            <a:avLst/>
            <a:gdLst/>
            <a:ahLst/>
            <a:cxnLst/>
            <a:rect l="l" t="t" r="r" b="b"/>
            <a:pathLst>
              <a:path w="1089258" h="1089258">
                <a:moveTo>
                  <a:pt x="0" y="0"/>
                </a:moveTo>
                <a:lnTo>
                  <a:pt x="1089258" y="0"/>
                </a:lnTo>
                <a:lnTo>
                  <a:pt x="1089258" y="1089258"/>
                </a:lnTo>
                <a:lnTo>
                  <a:pt x="0" y="1089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240901" y="6314379"/>
            <a:ext cx="456551" cy="456551"/>
          </a:xfrm>
          <a:custGeom>
            <a:avLst/>
            <a:gdLst/>
            <a:ahLst/>
            <a:cxnLst/>
            <a:rect l="l" t="t" r="r" b="b"/>
            <a:pathLst>
              <a:path w="456551" h="456551">
                <a:moveTo>
                  <a:pt x="0" y="0"/>
                </a:moveTo>
                <a:lnTo>
                  <a:pt x="456551" y="0"/>
                </a:lnTo>
                <a:lnTo>
                  <a:pt x="456551" y="456551"/>
                </a:lnTo>
                <a:lnTo>
                  <a:pt x="0" y="4565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6" name="TextBox 16"/>
          <p:cNvSpPr txBox="1"/>
          <p:nvPr/>
        </p:nvSpPr>
        <p:spPr>
          <a:xfrm>
            <a:off x="4805938" y="663018"/>
            <a:ext cx="11805687" cy="2628900"/>
          </a:xfrm>
          <a:prstGeom prst="rect">
            <a:avLst/>
          </a:prstGeom>
        </p:spPr>
        <p:txBody>
          <a:bodyPr lIns="0" tIns="0" rIns="0" bIns="0" rtlCol="0" anchor="t">
            <a:spAutoFit/>
          </a:bodyPr>
          <a:lstStyle/>
          <a:p>
            <a:pPr algn="ctr">
              <a:lnSpc>
                <a:spcPts val="10500"/>
              </a:lnSpc>
            </a:pPr>
            <a:r>
              <a:rPr lang="en-US" sz="7500">
                <a:solidFill>
                  <a:srgbClr val="000000"/>
                </a:solidFill>
                <a:latin typeface="Glacial Indifference Bold"/>
                <a:ea typeface="Glacial Indifference Bold"/>
                <a:cs typeface="Glacial Indifference Bold"/>
                <a:sym typeface="Glacial Indifference Bold"/>
              </a:rPr>
              <a:t>Jadilah Pemimpin untuk </a:t>
            </a:r>
          </a:p>
          <a:p>
            <a:pPr algn="ctr">
              <a:lnSpc>
                <a:spcPts val="10500"/>
              </a:lnSpc>
            </a:pPr>
            <a:r>
              <a:rPr lang="en-US" sz="7500">
                <a:solidFill>
                  <a:srgbClr val="000000"/>
                </a:solidFill>
                <a:latin typeface="Glacial Indifference Bold"/>
                <a:ea typeface="Glacial Indifference Bold"/>
                <a:cs typeface="Glacial Indifference Bold"/>
                <a:sym typeface="Glacial Indifference Bold"/>
              </a:rPr>
              <a:t>Diri Anda Sendiri</a:t>
            </a:r>
          </a:p>
        </p:txBody>
      </p:sp>
      <p:sp>
        <p:nvSpPr>
          <p:cNvPr id="17" name="TextBox 17"/>
          <p:cNvSpPr txBox="1"/>
          <p:nvPr/>
        </p:nvSpPr>
        <p:spPr>
          <a:xfrm>
            <a:off x="1028700" y="3658489"/>
            <a:ext cx="16230600" cy="2980690"/>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a:ea typeface="Glacial Indifference"/>
                <a:cs typeface="Glacial Indifference"/>
                <a:sym typeface="Glacial Indifference"/>
              </a:rPr>
              <a:t>Sebelum memimpin orang lain alangkah lebih baik jika kita mulai memimpin diri sendiri, merencanakan sendiri target sukses anda, mengarungi alam ide perwujudannya. </a:t>
            </a:r>
          </a:p>
          <a:p>
            <a:pPr algn="l">
              <a:lnSpc>
                <a:spcPts val="4759"/>
              </a:lnSpc>
            </a:pPr>
            <a:endParaRPr lang="en-US" sz="3399">
              <a:solidFill>
                <a:srgbClr val="000000"/>
              </a:solidFill>
              <a:latin typeface="Glacial Indifference"/>
              <a:ea typeface="Glacial Indifference"/>
              <a:cs typeface="Glacial Indifference"/>
              <a:sym typeface="Glacial Indifference"/>
            </a:endParaRPr>
          </a:p>
          <a:p>
            <a:pPr algn="l">
              <a:lnSpc>
                <a:spcPts val="4759"/>
              </a:lnSpc>
            </a:pPr>
            <a:r>
              <a:rPr lang="en-US" sz="3399">
                <a:solidFill>
                  <a:srgbClr val="000000"/>
                </a:solidFill>
                <a:latin typeface="Glacial Indifference"/>
                <a:ea typeface="Glacial Indifference"/>
                <a:cs typeface="Glacial Indifference"/>
                <a:sym typeface="Glacial Indifference"/>
              </a:rPr>
              <a:t>Oleh karena itu, wirausaha yang sukses adalah orang yang mampu memimpin diri sendiri dan menjadi tauladan buat orang lain </a:t>
            </a:r>
          </a:p>
        </p:txBody>
      </p:sp>
      <p:grpSp>
        <p:nvGrpSpPr>
          <p:cNvPr id="18" name="Group 18"/>
          <p:cNvGrpSpPr/>
          <p:nvPr/>
        </p:nvGrpSpPr>
        <p:grpSpPr>
          <a:xfrm>
            <a:off x="437713" y="984328"/>
            <a:ext cx="4266133" cy="2133067"/>
            <a:chOff x="0" y="0"/>
            <a:chExt cx="812800" cy="406400"/>
          </a:xfrm>
        </p:grpSpPr>
        <p:sp>
          <p:nvSpPr>
            <p:cNvPr id="19" name="Freeform 1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FF914D"/>
            </a:solidFill>
          </p:spPr>
        </p:sp>
        <p:sp>
          <p:nvSpPr>
            <p:cNvPr id="20" name="TextBox 20"/>
            <p:cNvSpPr txBox="1"/>
            <p:nvPr/>
          </p:nvSpPr>
          <p:spPr>
            <a:xfrm>
              <a:off x="177800" y="-38100"/>
              <a:ext cx="558800" cy="444500"/>
            </a:xfrm>
            <a:prstGeom prst="rect">
              <a:avLst/>
            </a:prstGeom>
          </p:spPr>
          <p:txBody>
            <a:bodyPr lIns="55976" tIns="55976" rIns="55976" bIns="55976" rtlCol="0" anchor="ctr"/>
            <a:lstStyle/>
            <a:p>
              <a:pPr algn="ctr">
                <a:lnSpc>
                  <a:spcPts val="2660"/>
                </a:lnSpc>
              </a:pPr>
              <a:endParaRPr/>
            </a:p>
          </p:txBody>
        </p:sp>
      </p:grpSp>
      <p:sp>
        <p:nvSpPr>
          <p:cNvPr id="21" name="TextBox 21"/>
          <p:cNvSpPr txBox="1"/>
          <p:nvPr/>
        </p:nvSpPr>
        <p:spPr>
          <a:xfrm>
            <a:off x="1586611" y="1564718"/>
            <a:ext cx="2457406" cy="1044575"/>
          </a:xfrm>
          <a:prstGeom prst="rect">
            <a:avLst/>
          </a:prstGeom>
        </p:spPr>
        <p:txBody>
          <a:bodyPr lIns="0" tIns="0" rIns="0" bIns="0" rtlCol="0" anchor="t">
            <a:spAutoFit/>
          </a:bodyPr>
          <a:lstStyle/>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Strategi</a:t>
            </a:r>
          </a:p>
          <a:p>
            <a:pPr algn="ctr">
              <a:lnSpc>
                <a:spcPts val="3999"/>
              </a:lnSpc>
            </a:pPr>
            <a:r>
              <a:rPr lang="en-US" sz="3999">
                <a:solidFill>
                  <a:srgbClr val="000000"/>
                </a:solidFill>
                <a:latin typeface="Glacial Indifference Bold"/>
                <a:ea typeface="Glacial Indifference Bold"/>
                <a:cs typeface="Glacial Indifference Bold"/>
                <a:sym typeface="Glacial Indifference Bold"/>
              </a:rPr>
              <a:t>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910930" y="9286253"/>
            <a:ext cx="955170" cy="762001"/>
          </a:xfrm>
          <a:prstGeom prst="rect">
            <a:avLst/>
          </a:prstGeom>
        </p:spPr>
        <p:txBody>
          <a:bodyPr lIns="0" tIns="0" rIns="0" bIns="0" rtlCol="0" anchor="t">
            <a:spAutoFit/>
          </a:bodyPr>
          <a:lstStyle/>
          <a:p>
            <a:pPr algn="r">
              <a:lnSpc>
                <a:spcPts val="6299"/>
              </a:lnSpc>
            </a:pPr>
            <a:r>
              <a:rPr lang="en-US" sz="4499" dirty="0">
                <a:solidFill>
                  <a:srgbClr val="000000"/>
                </a:solidFill>
                <a:latin typeface="Glacial Indifference Bold"/>
                <a:ea typeface="Glacial Indifference Bold"/>
                <a:cs typeface="Glacial Indifference Bold"/>
                <a:sym typeface="Glacial Indifference Bold"/>
              </a:rPr>
              <a:t>06</a:t>
            </a:r>
          </a:p>
        </p:txBody>
      </p:sp>
      <p:sp>
        <p:nvSpPr>
          <p:cNvPr id="11" name="AutoShape 11"/>
          <p:cNvSpPr/>
          <p:nvPr/>
        </p:nvSpPr>
        <p:spPr>
          <a:xfrm>
            <a:off x="16910930" y="9286762"/>
            <a:ext cx="0" cy="761492"/>
          </a:xfrm>
          <a:prstGeom prst="line">
            <a:avLst/>
          </a:prstGeom>
          <a:ln w="95250" cap="flat">
            <a:solidFill>
              <a:srgbClr val="FF914D"/>
            </a:solidFill>
            <a:prstDash val="solid"/>
            <a:headEnd type="none" w="sm" len="sm"/>
            <a:tailEnd type="none" w="sm" len="sm"/>
          </a:ln>
        </p:spPr>
      </p:sp>
      <p:grpSp>
        <p:nvGrpSpPr>
          <p:cNvPr id="12" name="Group 12"/>
          <p:cNvGrpSpPr/>
          <p:nvPr/>
        </p:nvGrpSpPr>
        <p:grpSpPr>
          <a:xfrm>
            <a:off x="304312" y="1955421"/>
            <a:ext cx="1638992" cy="16389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11839" y="4754424"/>
            <a:ext cx="1638992" cy="163899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792529" y="2407865"/>
            <a:ext cx="877612" cy="877612"/>
          </a:xfrm>
          <a:custGeom>
            <a:avLst/>
            <a:gdLst/>
            <a:ahLst/>
            <a:cxnLst/>
            <a:rect l="l" t="t" r="r" b="b"/>
            <a:pathLst>
              <a:path w="877612" h="877612">
                <a:moveTo>
                  <a:pt x="0" y="0"/>
                </a:moveTo>
                <a:lnTo>
                  <a:pt x="877612" y="0"/>
                </a:lnTo>
                <a:lnTo>
                  <a:pt x="877612" y="877612"/>
                </a:lnTo>
                <a:lnTo>
                  <a:pt x="0" y="877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27"/>
          <p:cNvSpPr/>
          <p:nvPr/>
        </p:nvSpPr>
        <p:spPr>
          <a:xfrm>
            <a:off x="751554" y="5028427"/>
            <a:ext cx="947230" cy="961211"/>
          </a:xfrm>
          <a:custGeom>
            <a:avLst/>
            <a:gdLst/>
            <a:ahLst/>
            <a:cxnLst/>
            <a:rect l="l" t="t" r="r" b="b"/>
            <a:pathLst>
              <a:path w="947230" h="961211">
                <a:moveTo>
                  <a:pt x="0" y="0"/>
                </a:moveTo>
                <a:lnTo>
                  <a:pt x="947230" y="0"/>
                </a:lnTo>
                <a:lnTo>
                  <a:pt x="947230" y="961210"/>
                </a:lnTo>
                <a:lnTo>
                  <a:pt x="0" y="9612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8" name="TextBox 28"/>
          <p:cNvSpPr txBox="1"/>
          <p:nvPr/>
        </p:nvSpPr>
        <p:spPr>
          <a:xfrm>
            <a:off x="1028700" y="612101"/>
            <a:ext cx="16230600" cy="1120775"/>
          </a:xfrm>
          <a:prstGeom prst="rect">
            <a:avLst/>
          </a:prstGeom>
        </p:spPr>
        <p:txBody>
          <a:bodyPr lIns="0" tIns="0" rIns="0" bIns="0" rtlCol="0" anchor="t">
            <a:spAutoFit/>
          </a:bodyPr>
          <a:lstStyle/>
          <a:p>
            <a:pPr algn="ctr">
              <a:lnSpc>
                <a:spcPts val="9100"/>
              </a:lnSpc>
            </a:pPr>
            <a:r>
              <a:rPr lang="en-US" sz="6500" dirty="0" err="1">
                <a:solidFill>
                  <a:srgbClr val="000000"/>
                </a:solidFill>
                <a:latin typeface="Glacial Indifference Bold"/>
                <a:ea typeface="Glacial Indifference Bold"/>
                <a:cs typeface="Glacial Indifference Bold"/>
                <a:sym typeface="Glacial Indifference Bold"/>
              </a:rPr>
              <a:t>Etos</a:t>
            </a:r>
            <a:r>
              <a:rPr lang="en-US" sz="6500" dirty="0">
                <a:solidFill>
                  <a:srgbClr val="000000"/>
                </a:solidFill>
                <a:latin typeface="Glacial Indifference Bold"/>
                <a:ea typeface="Glacial Indifference Bold"/>
                <a:cs typeface="Glacial Indifference Bold"/>
                <a:sym typeface="Glacial Indifference Bold"/>
              </a:rPr>
              <a:t> </a:t>
            </a:r>
            <a:r>
              <a:rPr lang="en-US" sz="6500" dirty="0" err="1">
                <a:solidFill>
                  <a:srgbClr val="000000"/>
                </a:solidFill>
                <a:latin typeface="Glacial Indifference Bold"/>
                <a:ea typeface="Glacial Indifference Bold"/>
                <a:cs typeface="Glacial Indifference Bold"/>
                <a:sym typeface="Glacial Indifference Bold"/>
              </a:rPr>
              <a:t>Kerja</a:t>
            </a:r>
            <a:r>
              <a:rPr lang="en-US" sz="6500" dirty="0">
                <a:solidFill>
                  <a:srgbClr val="000000"/>
                </a:solidFill>
                <a:latin typeface="Glacial Indifference Bold"/>
                <a:ea typeface="Glacial Indifference Bold"/>
                <a:cs typeface="Glacial Indifference Bold"/>
                <a:sym typeface="Glacial Indifference Bold"/>
              </a:rPr>
              <a:t> </a:t>
            </a:r>
            <a:r>
              <a:rPr lang="en-US" sz="6500" dirty="0" err="1">
                <a:solidFill>
                  <a:srgbClr val="000000"/>
                </a:solidFill>
                <a:latin typeface="Glacial Indifference Bold"/>
                <a:ea typeface="Glacial Indifference Bold"/>
                <a:cs typeface="Glacial Indifference Bold"/>
                <a:sym typeface="Glacial Indifference Bold"/>
              </a:rPr>
              <a:t>Kunci</a:t>
            </a:r>
            <a:r>
              <a:rPr lang="en-US" sz="6500" dirty="0">
                <a:solidFill>
                  <a:srgbClr val="000000"/>
                </a:solidFill>
                <a:latin typeface="Glacial Indifference Bold"/>
                <a:ea typeface="Glacial Indifference Bold"/>
                <a:cs typeface="Glacial Indifference Bold"/>
                <a:sym typeface="Glacial Indifference Bold"/>
              </a:rPr>
              <a:t> </a:t>
            </a:r>
            <a:r>
              <a:rPr lang="en-US" sz="6500" dirty="0" err="1">
                <a:solidFill>
                  <a:srgbClr val="000000"/>
                </a:solidFill>
                <a:latin typeface="Glacial Indifference Bold"/>
                <a:ea typeface="Glacial Indifference Bold"/>
                <a:cs typeface="Glacial Indifference Bold"/>
                <a:sym typeface="Glacial Indifference Bold"/>
              </a:rPr>
              <a:t>Sukses</a:t>
            </a:r>
            <a:r>
              <a:rPr lang="en-US" sz="6500" dirty="0">
                <a:solidFill>
                  <a:srgbClr val="000000"/>
                </a:solidFill>
                <a:latin typeface="Glacial Indifference Bold"/>
                <a:ea typeface="Glacial Indifference Bold"/>
                <a:cs typeface="Glacial Indifference Bold"/>
                <a:sym typeface="Glacial Indifference Bold"/>
              </a:rPr>
              <a:t> Technopreneur</a:t>
            </a:r>
          </a:p>
        </p:txBody>
      </p:sp>
      <p:sp>
        <p:nvSpPr>
          <p:cNvPr id="29" name="TextBox 29"/>
          <p:cNvSpPr txBox="1"/>
          <p:nvPr/>
        </p:nvSpPr>
        <p:spPr>
          <a:xfrm>
            <a:off x="2590526" y="2032249"/>
            <a:ext cx="2997650" cy="580390"/>
          </a:xfrm>
          <a:prstGeom prst="rect">
            <a:avLst/>
          </a:prstGeom>
        </p:spPr>
        <p:txBody>
          <a:bodyPr lIns="0" tIns="0" rIns="0" bIns="0" rtlCol="0" anchor="t">
            <a:spAutoFit/>
          </a:bodyPr>
          <a:lstStyle/>
          <a:p>
            <a:pPr algn="l">
              <a:lnSpc>
                <a:spcPts val="4759"/>
              </a:lnSpc>
            </a:pPr>
            <a:r>
              <a:rPr lang="en-US" sz="3399" dirty="0" err="1">
                <a:solidFill>
                  <a:srgbClr val="000000"/>
                </a:solidFill>
                <a:latin typeface="Glacial Indifference Bold"/>
                <a:ea typeface="Glacial Indifference Bold"/>
                <a:cs typeface="Glacial Indifference Bold"/>
                <a:sym typeface="Glacial Indifference Bold"/>
              </a:rPr>
              <a:t>Definisi</a:t>
            </a:r>
            <a:r>
              <a:rPr lang="en-US" sz="3399" dirty="0">
                <a:solidFill>
                  <a:srgbClr val="000000"/>
                </a:solidFill>
                <a:latin typeface="Glacial Indifference Bold"/>
                <a:ea typeface="Glacial Indifference Bold"/>
                <a:cs typeface="Glacial Indifference Bold"/>
                <a:sym typeface="Glacial Indifference Bold"/>
              </a:rPr>
              <a:t> </a:t>
            </a:r>
          </a:p>
        </p:txBody>
      </p:sp>
      <p:sp>
        <p:nvSpPr>
          <p:cNvPr id="30" name="TextBox 30"/>
          <p:cNvSpPr txBox="1"/>
          <p:nvPr/>
        </p:nvSpPr>
        <p:spPr>
          <a:xfrm>
            <a:off x="2603466" y="2726361"/>
            <a:ext cx="14105067" cy="1687706"/>
          </a:xfrm>
          <a:prstGeom prst="rect">
            <a:avLst/>
          </a:prstGeom>
        </p:spPr>
        <p:txBody>
          <a:bodyPr wrap="square" lIns="0" tIns="0" rIns="0" bIns="0" rtlCol="0" anchor="t">
            <a:spAutoFit/>
          </a:bodyPr>
          <a:lstStyle/>
          <a:p>
            <a:pPr algn="just">
              <a:lnSpc>
                <a:spcPts val="4480"/>
              </a:lnSpc>
            </a:pPr>
            <a:r>
              <a:rPr lang="en-ID" sz="3200" dirty="0" err="1">
                <a:solidFill>
                  <a:srgbClr val="000000"/>
                </a:solidFill>
                <a:latin typeface="Arial" panose="020B0604020202020204" pitchFamily="34" charset="0"/>
              </a:rPr>
              <a:t>E</a:t>
            </a:r>
            <a:r>
              <a:rPr lang="en-ID" sz="3200" b="0" i="0" u="none" strike="noStrike" baseline="0" dirty="0" err="1">
                <a:solidFill>
                  <a:srgbClr val="000000"/>
                </a:solidFill>
                <a:latin typeface="Arial" panose="020B0604020202020204" pitchFamily="34" charset="0"/>
              </a:rPr>
              <a:t>tos</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kerja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dapat</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diartikan</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sebuah</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seperangkat</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perilaku</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kerja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positif</a:t>
            </a:r>
            <a:r>
              <a:rPr lang="en-ID" sz="3200" b="0" i="0" u="none" strike="noStrike" baseline="0" dirty="0">
                <a:solidFill>
                  <a:srgbClr val="000000"/>
                </a:solidFill>
                <a:latin typeface="Arial" panose="020B0604020202020204" pitchFamily="34" charset="0"/>
              </a:rPr>
              <a:t>, yang </a:t>
            </a:r>
            <a:r>
              <a:rPr lang="en-ID" sz="3200" b="0" i="0" u="none" strike="noStrike" baseline="0" dirty="0" err="1">
                <a:solidFill>
                  <a:srgbClr val="000000"/>
                </a:solidFill>
                <a:latin typeface="Arial" panose="020B0604020202020204" pitchFamily="34" charset="0"/>
              </a:rPr>
              <a:t>berakar</a:t>
            </a:r>
            <a:r>
              <a:rPr lang="en-ID" sz="3200" b="0" i="0" u="none" strike="noStrike" baseline="0" dirty="0">
                <a:solidFill>
                  <a:srgbClr val="000000"/>
                </a:solidFill>
                <a:latin typeface="Arial" panose="020B0604020202020204" pitchFamily="34" charset="0"/>
              </a:rPr>
              <a:t> pada </a:t>
            </a:r>
            <a:r>
              <a:rPr lang="en-ID" sz="3200" b="0" i="0" u="none" strike="noStrike" baseline="0" dirty="0" err="1">
                <a:solidFill>
                  <a:srgbClr val="000000"/>
                </a:solidFill>
                <a:latin typeface="Arial" panose="020B0604020202020204" pitchFamily="34" charset="0"/>
              </a:rPr>
              <a:t>kerjasama</a:t>
            </a:r>
            <a:r>
              <a:rPr lang="en-ID" sz="3200" b="0" i="0" u="none" strike="noStrike" baseline="0" dirty="0">
                <a:solidFill>
                  <a:srgbClr val="000000"/>
                </a:solidFill>
                <a:latin typeface="Arial" panose="020B0604020202020204" pitchFamily="34" charset="0"/>
              </a:rPr>
              <a:t> yang </a:t>
            </a:r>
            <a:r>
              <a:rPr lang="en-ID" sz="3200" b="0" i="0" u="none" strike="noStrike" baseline="0" dirty="0" err="1">
                <a:solidFill>
                  <a:srgbClr val="000000"/>
                </a:solidFill>
                <a:latin typeface="Arial" panose="020B0604020202020204" pitchFamily="34" charset="0"/>
              </a:rPr>
              <a:t>kental</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keyakinan</a:t>
            </a:r>
            <a:r>
              <a:rPr lang="en-ID" sz="3200" b="0" i="0" u="none" strike="noStrike" baseline="0" dirty="0">
                <a:solidFill>
                  <a:srgbClr val="000000"/>
                </a:solidFill>
                <a:latin typeface="Arial" panose="020B0604020202020204" pitchFamily="34" charset="0"/>
              </a:rPr>
              <a:t> yang fundamental, </a:t>
            </a:r>
            <a:r>
              <a:rPr lang="en-ID" sz="3200" b="0" i="0" u="none" strike="noStrike" baseline="0" dirty="0" err="1">
                <a:solidFill>
                  <a:srgbClr val="000000"/>
                </a:solidFill>
                <a:latin typeface="Arial" panose="020B0604020202020204" pitchFamily="34" charset="0"/>
              </a:rPr>
              <a:t>disertai</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komitmen</a:t>
            </a:r>
            <a:r>
              <a:rPr lang="en-ID" sz="3200" b="0" i="0" u="none" strike="noStrike" baseline="0" dirty="0">
                <a:solidFill>
                  <a:srgbClr val="000000"/>
                </a:solidFill>
                <a:latin typeface="Arial" panose="020B0604020202020204" pitchFamily="34" charset="0"/>
              </a:rPr>
              <a:t> yang total pada </a:t>
            </a:r>
            <a:r>
              <a:rPr lang="en-ID" sz="3200" b="0" i="0" u="none" strike="noStrike" baseline="0" dirty="0" err="1">
                <a:solidFill>
                  <a:srgbClr val="000000"/>
                </a:solidFill>
                <a:latin typeface="Arial" panose="020B0604020202020204" pitchFamily="34" charset="0"/>
              </a:rPr>
              <a:t>paradigma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kerja</a:t>
            </a:r>
            <a:r>
              <a:rPr lang="en-ID" sz="3200" b="0" i="0" u="none" strike="noStrike" baseline="0" dirty="0">
                <a:solidFill>
                  <a:srgbClr val="000000"/>
                </a:solidFill>
                <a:latin typeface="Arial" panose="020B0604020202020204" pitchFamily="34" charset="0"/>
              </a:rPr>
              <a:t> integral. </a:t>
            </a:r>
            <a:endParaRPr lang="en-US" sz="3200" dirty="0">
              <a:solidFill>
                <a:srgbClr val="000000"/>
              </a:solidFill>
              <a:latin typeface="Glacial Indifference"/>
              <a:ea typeface="Glacial Indifference"/>
              <a:cs typeface="Glacial Indifference"/>
              <a:sym typeface="Glacial Indifference"/>
            </a:endParaRPr>
          </a:p>
        </p:txBody>
      </p:sp>
      <p:sp>
        <p:nvSpPr>
          <p:cNvPr id="31" name="TextBox 31"/>
          <p:cNvSpPr txBox="1"/>
          <p:nvPr/>
        </p:nvSpPr>
        <p:spPr>
          <a:xfrm>
            <a:off x="2603466" y="4734288"/>
            <a:ext cx="10579133" cy="570669"/>
          </a:xfrm>
          <a:prstGeom prst="rect">
            <a:avLst/>
          </a:prstGeom>
        </p:spPr>
        <p:txBody>
          <a:bodyPr wrap="square" lIns="0" tIns="0" rIns="0" bIns="0" rtlCol="0" anchor="t">
            <a:spAutoFit/>
          </a:bodyPr>
          <a:lstStyle/>
          <a:p>
            <a:pPr algn="l">
              <a:lnSpc>
                <a:spcPts val="4759"/>
              </a:lnSpc>
            </a:pPr>
            <a:r>
              <a:rPr lang="en-US" sz="3399" dirty="0" err="1">
                <a:solidFill>
                  <a:srgbClr val="000000"/>
                </a:solidFill>
                <a:latin typeface="Glacial Indifference Bold"/>
                <a:ea typeface="Glacial Indifference Bold"/>
                <a:cs typeface="Glacial Indifference Bold"/>
                <a:sym typeface="Glacial Indifference Bold"/>
              </a:rPr>
              <a:t>Ciri-ciri</a:t>
            </a:r>
            <a:r>
              <a:rPr lang="en-US" sz="3399" dirty="0">
                <a:solidFill>
                  <a:srgbClr val="000000"/>
                </a:solidFill>
                <a:latin typeface="Glacial Indifference Bold"/>
                <a:ea typeface="Glacial Indifference Bold"/>
                <a:cs typeface="Glacial Indifference Bold"/>
                <a:sym typeface="Glacial Indifference Bold"/>
              </a:rPr>
              <a:t> technopreneur </a:t>
            </a:r>
            <a:r>
              <a:rPr lang="en-US" sz="3399" dirty="0" err="1">
                <a:solidFill>
                  <a:srgbClr val="000000"/>
                </a:solidFill>
                <a:latin typeface="Glacial Indifference Bold"/>
                <a:ea typeface="Glacial Indifference Bold"/>
                <a:cs typeface="Glacial Indifference Bold"/>
                <a:sym typeface="Glacial Indifference Bold"/>
              </a:rPr>
              <a:t>memiliki</a:t>
            </a:r>
            <a:r>
              <a:rPr lang="en-US" sz="3399" dirty="0">
                <a:solidFill>
                  <a:srgbClr val="000000"/>
                </a:solidFill>
                <a:latin typeface="Glacial Indifference Bold"/>
                <a:ea typeface="Glacial Indifference Bold"/>
                <a:cs typeface="Glacial Indifference Bold"/>
                <a:sym typeface="Glacial Indifference Bold"/>
              </a:rPr>
              <a:t> </a:t>
            </a:r>
            <a:r>
              <a:rPr lang="en-US" sz="3399" dirty="0" err="1">
                <a:solidFill>
                  <a:srgbClr val="000000"/>
                </a:solidFill>
                <a:latin typeface="Glacial Indifference Bold"/>
                <a:ea typeface="Glacial Indifference Bold"/>
                <a:cs typeface="Glacial Indifference Bold"/>
                <a:sym typeface="Glacial Indifference Bold"/>
              </a:rPr>
              <a:t>etos</a:t>
            </a:r>
            <a:r>
              <a:rPr lang="en-US" sz="3399" dirty="0">
                <a:solidFill>
                  <a:srgbClr val="000000"/>
                </a:solidFill>
                <a:latin typeface="Glacial Indifference Bold"/>
                <a:ea typeface="Glacial Indifference Bold"/>
                <a:cs typeface="Glacial Indifference Bold"/>
                <a:sym typeface="Glacial Indifference Bold"/>
              </a:rPr>
              <a:t> </a:t>
            </a:r>
            <a:r>
              <a:rPr lang="en-US" sz="3399" dirty="0" err="1">
                <a:solidFill>
                  <a:srgbClr val="000000"/>
                </a:solidFill>
                <a:latin typeface="Glacial Indifference Bold"/>
                <a:ea typeface="Glacial Indifference Bold"/>
                <a:cs typeface="Glacial Indifference Bold"/>
                <a:sym typeface="Glacial Indifference Bold"/>
              </a:rPr>
              <a:t>kerja</a:t>
            </a:r>
            <a:endParaRPr lang="en-US" sz="3399" dirty="0">
              <a:solidFill>
                <a:srgbClr val="000000"/>
              </a:solidFill>
              <a:latin typeface="Glacial Indifference Bold"/>
              <a:ea typeface="Glacial Indifference Bold"/>
              <a:cs typeface="Glacial Indifference Bold"/>
              <a:sym typeface="Glacial Indifference Bold"/>
            </a:endParaRPr>
          </a:p>
        </p:txBody>
      </p:sp>
      <p:sp>
        <p:nvSpPr>
          <p:cNvPr id="32" name="TextBox 32"/>
          <p:cNvSpPr txBox="1"/>
          <p:nvPr/>
        </p:nvSpPr>
        <p:spPr>
          <a:xfrm>
            <a:off x="2506076" y="5407552"/>
            <a:ext cx="15030370" cy="4573111"/>
          </a:xfrm>
          <a:prstGeom prst="rect">
            <a:avLst/>
          </a:prstGeom>
        </p:spPr>
        <p:txBody>
          <a:bodyPr wrap="square" lIns="0" tIns="0" rIns="0" bIns="0" rtlCol="0" anchor="t">
            <a:spAutoFit/>
          </a:bodyPr>
          <a:lstStyle/>
          <a:p>
            <a:pPr marL="457200" indent="-457200" algn="just">
              <a:lnSpc>
                <a:spcPts val="4480"/>
              </a:lnSpc>
              <a:buFont typeface="Arial" panose="020B0604020202020204" pitchFamily="34" charset="0"/>
              <a:buChar char="•"/>
            </a:pPr>
            <a:r>
              <a:rPr lang="en-US" sz="3200" b="1" dirty="0" err="1">
                <a:solidFill>
                  <a:srgbClr val="000000"/>
                </a:solidFill>
                <a:latin typeface="Glacial Indifference"/>
                <a:ea typeface="Glacial Indifference"/>
                <a:cs typeface="Glacial Indifference"/>
                <a:sym typeface="Glacial Indifference"/>
              </a:rPr>
              <a:t>Menghargai</a:t>
            </a:r>
            <a:r>
              <a:rPr lang="en-US" sz="3200" b="1" dirty="0">
                <a:solidFill>
                  <a:srgbClr val="000000"/>
                </a:solidFill>
                <a:latin typeface="Glacial Indifference"/>
                <a:ea typeface="Glacial Indifference"/>
                <a:cs typeface="Glacial Indifference"/>
                <a:sym typeface="Glacial Indifference"/>
              </a:rPr>
              <a:t> </a:t>
            </a:r>
            <a:r>
              <a:rPr lang="en-US" sz="3200" b="1" dirty="0" err="1">
                <a:solidFill>
                  <a:srgbClr val="000000"/>
                </a:solidFill>
                <a:latin typeface="Glacial Indifference"/>
                <a:ea typeface="Glacial Indifference"/>
                <a:cs typeface="Glacial Indifference"/>
                <a:sym typeface="Glacial Indifference"/>
              </a:rPr>
              <a:t>waktu</a:t>
            </a:r>
            <a:r>
              <a:rPr lang="en-US" sz="3200" b="1"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jika</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menginginkan</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kesuksesan</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maka</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gunakanlah</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waktu</a:t>
            </a:r>
            <a:r>
              <a:rPr lang="en-US" sz="3200" dirty="0">
                <a:solidFill>
                  <a:srgbClr val="000000"/>
                </a:solidFill>
                <a:latin typeface="Glacial Indifference"/>
                <a:ea typeface="Glacial Indifference"/>
                <a:cs typeface="Glacial Indifference"/>
                <a:sym typeface="Glacial Indifference"/>
              </a:rPr>
              <a:t> kalian </a:t>
            </a:r>
            <a:r>
              <a:rPr lang="en-US" sz="3200" dirty="0" err="1">
                <a:solidFill>
                  <a:srgbClr val="000000"/>
                </a:solidFill>
                <a:latin typeface="Glacial Indifference"/>
                <a:ea typeface="Glacial Indifference"/>
                <a:cs typeface="Glacial Indifference"/>
                <a:sym typeface="Glacial Indifference"/>
              </a:rPr>
              <a:t>sebaik</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mungkin</a:t>
            </a:r>
            <a:endParaRPr lang="en-US" sz="3200" dirty="0">
              <a:solidFill>
                <a:srgbClr val="000000"/>
              </a:solidFill>
              <a:latin typeface="Glacial Indifference"/>
              <a:ea typeface="Glacial Indifference"/>
              <a:cs typeface="Glacial Indifference"/>
              <a:sym typeface="Glacial Indifference"/>
            </a:endParaRPr>
          </a:p>
          <a:p>
            <a:pPr marL="457200" indent="-457200" algn="just">
              <a:lnSpc>
                <a:spcPts val="4480"/>
              </a:lnSpc>
              <a:buFont typeface="Arial" panose="020B0604020202020204" pitchFamily="34" charset="0"/>
              <a:buChar char="•"/>
            </a:pPr>
            <a:r>
              <a:rPr lang="en-US" sz="3200" b="1" dirty="0" err="1">
                <a:solidFill>
                  <a:srgbClr val="000000"/>
                </a:solidFill>
                <a:latin typeface="Glacial Indifference"/>
                <a:ea typeface="Glacial Indifference"/>
                <a:cs typeface="Glacial Indifference"/>
                <a:sym typeface="Glacial Indifference"/>
              </a:rPr>
              <a:t>Memiliki</a:t>
            </a:r>
            <a:r>
              <a:rPr lang="en-US" sz="3200" b="1" dirty="0">
                <a:solidFill>
                  <a:srgbClr val="000000"/>
                </a:solidFill>
                <a:latin typeface="Glacial Indifference"/>
                <a:ea typeface="Glacial Indifference"/>
                <a:cs typeface="Glacial Indifference"/>
                <a:sym typeface="Glacial Indifference"/>
              </a:rPr>
              <a:t> </a:t>
            </a:r>
            <a:r>
              <a:rPr lang="en-US" sz="3200" b="1" dirty="0" err="1">
                <a:solidFill>
                  <a:srgbClr val="000000"/>
                </a:solidFill>
                <a:latin typeface="Glacial Indifference"/>
                <a:ea typeface="Glacial Indifference"/>
                <a:cs typeface="Glacial Indifference"/>
                <a:sym typeface="Glacial Indifference"/>
              </a:rPr>
              <a:t>komitmen</a:t>
            </a:r>
            <a:r>
              <a:rPr lang="en-US" sz="3200" b="1" dirty="0">
                <a:solidFill>
                  <a:srgbClr val="000000"/>
                </a:solidFill>
                <a:latin typeface="Glacial Indifference"/>
                <a:ea typeface="Glacial Indifference"/>
                <a:cs typeface="Glacial Indifference"/>
                <a:sym typeface="Glacial Indifference"/>
              </a:rPr>
              <a:t>, </a:t>
            </a:r>
            <a:r>
              <a:rPr lang="en-ID" sz="3200" b="0" i="0" u="none" strike="noStrike" baseline="0" dirty="0">
                <a:solidFill>
                  <a:srgbClr val="000000"/>
                </a:solidFill>
                <a:latin typeface="Arial" panose="020B0604020202020204" pitchFamily="34" charset="0"/>
              </a:rPr>
              <a:t>orang yang </a:t>
            </a:r>
            <a:r>
              <a:rPr lang="en-ID" sz="3200" b="0" i="0" u="none" strike="noStrike" baseline="0" dirty="0" err="1">
                <a:solidFill>
                  <a:srgbClr val="000000"/>
                </a:solidFill>
                <a:latin typeface="Arial" panose="020B0604020202020204" pitchFamily="34" charset="0"/>
              </a:rPr>
              <a:t>mentaati</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atau</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memenuhi</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jannjinya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untuk</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memajukan</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usaha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bisnisnya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sampai</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berhasil</a:t>
            </a:r>
            <a:r>
              <a:rPr lang="en-ID" sz="3200" b="0" i="0" u="none" strike="noStrike" baseline="0" dirty="0">
                <a:solidFill>
                  <a:srgbClr val="000000"/>
                </a:solidFill>
                <a:latin typeface="Arial" panose="020B0604020202020204" pitchFamily="34" charset="0"/>
              </a:rPr>
              <a:t> </a:t>
            </a:r>
            <a:endParaRPr lang="en-US" sz="3200" b="1" dirty="0">
              <a:solidFill>
                <a:srgbClr val="000000"/>
              </a:solidFill>
              <a:latin typeface="Glacial Indifference"/>
              <a:ea typeface="Glacial Indifference"/>
              <a:cs typeface="Glacial Indifference"/>
              <a:sym typeface="Glacial Indifference"/>
            </a:endParaRPr>
          </a:p>
          <a:p>
            <a:pPr marL="457200" indent="-457200" algn="just">
              <a:lnSpc>
                <a:spcPts val="4480"/>
              </a:lnSpc>
              <a:buFont typeface="Arial" panose="020B0604020202020204" pitchFamily="34" charset="0"/>
              <a:buChar char="•"/>
            </a:pPr>
            <a:r>
              <a:rPr lang="en-US" sz="3200" b="1" dirty="0" err="1">
                <a:solidFill>
                  <a:srgbClr val="000000"/>
                </a:solidFill>
                <a:latin typeface="Glacial Indifference"/>
                <a:ea typeface="Glacial Indifference"/>
                <a:cs typeface="Glacial Indifference"/>
                <a:sym typeface="Glacial Indifference"/>
              </a:rPr>
              <a:t>Memiliki</a:t>
            </a:r>
            <a:r>
              <a:rPr lang="en-US" sz="3200" b="1" dirty="0">
                <a:solidFill>
                  <a:srgbClr val="000000"/>
                </a:solidFill>
                <a:latin typeface="Glacial Indifference"/>
                <a:ea typeface="Glacial Indifference"/>
                <a:cs typeface="Glacial Indifference"/>
                <a:sym typeface="Glacial Indifference"/>
              </a:rPr>
              <a:t> </a:t>
            </a:r>
            <a:r>
              <a:rPr lang="en-US" sz="3200" b="1" dirty="0" err="1">
                <a:solidFill>
                  <a:srgbClr val="000000"/>
                </a:solidFill>
                <a:latin typeface="Glacial Indifference"/>
                <a:ea typeface="Glacial Indifference"/>
                <a:cs typeface="Glacial Indifference"/>
                <a:sym typeface="Glacial Indifference"/>
              </a:rPr>
              <a:t>kejujuran</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jika</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sudah</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jujur</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akan</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dapat</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dipercaya</a:t>
            </a:r>
            <a:r>
              <a:rPr lang="en-US" sz="3200" dirty="0">
                <a:solidFill>
                  <a:srgbClr val="000000"/>
                </a:solidFill>
                <a:latin typeface="Glacial Indifference"/>
                <a:ea typeface="Glacial Indifference"/>
                <a:cs typeface="Glacial Indifference"/>
                <a:sym typeface="Glacial Indifference"/>
              </a:rPr>
              <a:t>, dan </a:t>
            </a:r>
            <a:r>
              <a:rPr lang="en-US" sz="3200" dirty="0" err="1">
                <a:solidFill>
                  <a:srgbClr val="000000"/>
                </a:solidFill>
                <a:latin typeface="Glacial Indifference"/>
                <a:ea typeface="Glacial Indifference"/>
                <a:cs typeface="Glacial Indifference"/>
                <a:sym typeface="Glacial Indifference"/>
              </a:rPr>
              <a:t>bisnis</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semakin</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berkembang</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karena</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dikenal</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sebagai</a:t>
            </a:r>
            <a:r>
              <a:rPr lang="en-US" sz="3200" dirty="0">
                <a:solidFill>
                  <a:srgbClr val="000000"/>
                </a:solidFill>
                <a:latin typeface="Glacial Indifference"/>
                <a:ea typeface="Glacial Indifference"/>
                <a:cs typeface="Glacial Indifference"/>
                <a:sym typeface="Glacial Indifference"/>
              </a:rPr>
              <a:t> orang yang </a:t>
            </a:r>
            <a:r>
              <a:rPr lang="en-US" sz="3200" dirty="0" err="1">
                <a:solidFill>
                  <a:srgbClr val="000000"/>
                </a:solidFill>
                <a:latin typeface="Glacial Indifference"/>
                <a:ea typeface="Glacial Indifference"/>
                <a:cs typeface="Glacial Indifference"/>
                <a:sym typeface="Glacial Indifference"/>
              </a:rPr>
              <a:t>dapat</a:t>
            </a:r>
            <a:r>
              <a:rPr lang="en-US" sz="3200" dirty="0">
                <a:solidFill>
                  <a:srgbClr val="000000"/>
                </a:solidFill>
                <a:latin typeface="Glacial Indifference"/>
                <a:ea typeface="Glacial Indifference"/>
                <a:cs typeface="Glacial Indifference"/>
                <a:sym typeface="Glacial Indifference"/>
              </a:rPr>
              <a:t> </a:t>
            </a:r>
            <a:r>
              <a:rPr lang="en-US" sz="3200" dirty="0" err="1">
                <a:solidFill>
                  <a:srgbClr val="000000"/>
                </a:solidFill>
                <a:latin typeface="Glacial Indifference"/>
                <a:ea typeface="Glacial Indifference"/>
                <a:cs typeface="Glacial Indifference"/>
                <a:sym typeface="Glacial Indifference"/>
              </a:rPr>
              <a:t>dipercaya</a:t>
            </a:r>
            <a:endParaRPr lang="en-US" sz="3200" dirty="0">
              <a:solidFill>
                <a:srgbClr val="000000"/>
              </a:solidFill>
              <a:latin typeface="Glacial Indifference"/>
              <a:ea typeface="Glacial Indifference"/>
              <a:cs typeface="Glacial Indifference"/>
              <a:sym typeface="Glacial Indifference"/>
            </a:endParaRPr>
          </a:p>
          <a:p>
            <a:pPr marL="457200" indent="-457200" algn="just">
              <a:lnSpc>
                <a:spcPts val="4480"/>
              </a:lnSpc>
              <a:buFont typeface="Arial" panose="020B0604020202020204" pitchFamily="34" charset="0"/>
              <a:buChar char="•"/>
            </a:pPr>
            <a:r>
              <a:rPr lang="en-US" sz="3200" b="1" dirty="0" err="1">
                <a:solidFill>
                  <a:srgbClr val="000000"/>
                </a:solidFill>
                <a:latin typeface="Glacial Indifference"/>
                <a:ea typeface="Glacial Indifference"/>
                <a:cs typeface="Glacial Indifference"/>
                <a:sym typeface="Glacial Indifference"/>
              </a:rPr>
              <a:t>Konsisten</a:t>
            </a:r>
            <a:r>
              <a:rPr lang="en-US" sz="3200" b="1" dirty="0">
                <a:solidFill>
                  <a:srgbClr val="000000"/>
                </a:solidFill>
                <a:latin typeface="Glacial Indifference"/>
                <a:ea typeface="Glacial Indifference"/>
                <a:cs typeface="Glacial Indifference"/>
                <a:sym typeface="Glacial Indifference"/>
              </a:rPr>
              <a:t>, </a:t>
            </a:r>
            <a:r>
              <a:rPr lang="en-ID" sz="3200" b="0" i="0" u="none" strike="noStrike" baseline="0" dirty="0" err="1">
                <a:solidFill>
                  <a:srgbClr val="000000"/>
                </a:solidFill>
                <a:latin typeface="Arial" panose="020B0604020202020204" pitchFamily="34" charset="0"/>
              </a:rPr>
              <a:t>usaha</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untuk</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terus</a:t>
            </a:r>
            <a:r>
              <a:rPr lang="en-ID" sz="3200" b="0" i="0" u="none" strike="noStrike" baseline="0" dirty="0">
                <a:solidFill>
                  <a:srgbClr val="000000"/>
                </a:solidFill>
                <a:latin typeface="Arial" panose="020B0604020202020204" pitchFamily="34" charset="0"/>
              </a:rPr>
              <a:t> dan </a:t>
            </a:r>
            <a:r>
              <a:rPr lang="en-ID" sz="3200" b="0" i="0" u="none" strike="noStrike" baseline="0" dirty="0" err="1">
                <a:solidFill>
                  <a:srgbClr val="000000"/>
                </a:solidFill>
                <a:latin typeface="Arial" panose="020B0604020202020204" pitchFamily="34" charset="0"/>
              </a:rPr>
              <a:t>terus</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melakukan</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sesuatu</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sampai</a:t>
            </a:r>
            <a:r>
              <a:rPr lang="en-ID" sz="3200" b="0" i="0" u="none" strike="noStrike" baseline="0" dirty="0">
                <a:solidFill>
                  <a:srgbClr val="000000"/>
                </a:solidFill>
                <a:latin typeface="Arial" panose="020B0604020202020204" pitchFamily="34" charset="0"/>
              </a:rPr>
              <a:t> pada </a:t>
            </a:r>
            <a:r>
              <a:rPr lang="en-ID" sz="3200" b="0" i="0" u="none" strike="noStrike" baseline="0" dirty="0" err="1">
                <a:solidFill>
                  <a:srgbClr val="000000"/>
                </a:solidFill>
                <a:latin typeface="Arial" panose="020B0604020202020204" pitchFamily="34" charset="0"/>
              </a:rPr>
              <a:t>tercapai</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tujuan</a:t>
            </a:r>
            <a:r>
              <a:rPr lang="en-ID" sz="3200" b="0" i="0" u="none" strike="noStrike" baseline="0" dirty="0">
                <a:solidFill>
                  <a:srgbClr val="000000"/>
                </a:solidFill>
                <a:latin typeface="Arial" panose="020B0604020202020204" pitchFamily="34" charset="0"/>
              </a:rPr>
              <a:t> </a:t>
            </a:r>
            <a:r>
              <a:rPr lang="en-ID" sz="3200" b="0" i="0" u="none" strike="noStrike" baseline="0" dirty="0" err="1">
                <a:solidFill>
                  <a:srgbClr val="000000"/>
                </a:solidFill>
                <a:latin typeface="Arial" panose="020B0604020202020204" pitchFamily="34" charset="0"/>
              </a:rPr>
              <a:t>akhir</a:t>
            </a:r>
            <a:r>
              <a:rPr lang="en-ID" sz="3200" b="0" i="0" u="none" strike="noStrike" baseline="0" dirty="0">
                <a:solidFill>
                  <a:srgbClr val="000000"/>
                </a:solidFill>
                <a:latin typeface="Arial" panose="020B0604020202020204" pitchFamily="34" charset="0"/>
              </a:rPr>
              <a:t>. </a:t>
            </a:r>
            <a:endParaRPr lang="en-US" sz="3200" dirty="0">
              <a:solidFill>
                <a:srgbClr val="000000"/>
              </a:solidFill>
              <a:latin typeface="Glacial Indifference"/>
              <a:ea typeface="Glacial Indifference"/>
              <a:cs typeface="Glacial Indifference"/>
              <a:sym typeface="Glacial Indifference"/>
            </a:endParaRPr>
          </a:p>
        </p:txBody>
      </p:sp>
      <p:sp>
        <p:nvSpPr>
          <p:cNvPr id="37" name="TextBox 37"/>
          <p:cNvSpPr txBox="1"/>
          <p:nvPr/>
        </p:nvSpPr>
        <p:spPr>
          <a:xfrm>
            <a:off x="12022414" y="9477230"/>
            <a:ext cx="4752692" cy="523875"/>
          </a:xfrm>
          <a:prstGeom prst="rect">
            <a:avLst/>
          </a:prstGeom>
        </p:spPr>
        <p:txBody>
          <a:bodyPr lIns="0" tIns="0" rIns="0" bIns="0" rtlCol="0" anchor="t">
            <a:spAutoFit/>
          </a:bodyPr>
          <a:lstStyle/>
          <a:p>
            <a:pPr algn="r">
              <a:lnSpc>
                <a:spcPts val="4200"/>
              </a:lnSpc>
            </a:pPr>
            <a:r>
              <a:rPr lang="en-US" sz="3000" spc="300" dirty="0">
                <a:solidFill>
                  <a:srgbClr val="000000"/>
                </a:solidFill>
                <a:latin typeface="Glacial Indifference Bold"/>
                <a:ea typeface="Glacial Indifference Bold"/>
                <a:cs typeface="Glacial Indifference Bold"/>
                <a:sym typeface="Glacial Indifference Bold"/>
              </a:rPr>
              <a:t>KIAT SUKSES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131">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785341" y="1679079"/>
            <a:ext cx="14717318" cy="6928841"/>
            <a:chOff x="0" y="0"/>
            <a:chExt cx="3876166" cy="1824880"/>
          </a:xfrm>
        </p:grpSpPr>
        <p:sp>
          <p:nvSpPr>
            <p:cNvPr id="3" name="Freeform 3"/>
            <p:cNvSpPr/>
            <p:nvPr/>
          </p:nvSpPr>
          <p:spPr>
            <a:xfrm>
              <a:off x="0" y="0"/>
              <a:ext cx="3876166" cy="1824880"/>
            </a:xfrm>
            <a:custGeom>
              <a:avLst/>
              <a:gdLst/>
              <a:ahLst/>
              <a:cxnLst/>
              <a:rect l="l" t="t" r="r" b="b"/>
              <a:pathLst>
                <a:path w="3876166" h="1824880">
                  <a:moveTo>
                    <a:pt x="0" y="0"/>
                  </a:moveTo>
                  <a:lnTo>
                    <a:pt x="3876166" y="0"/>
                  </a:lnTo>
                  <a:lnTo>
                    <a:pt x="3876166" y="1824880"/>
                  </a:lnTo>
                  <a:lnTo>
                    <a:pt x="0" y="1824880"/>
                  </a:lnTo>
                  <a:close/>
                </a:path>
              </a:pathLst>
            </a:custGeom>
            <a:solidFill>
              <a:srgbClr val="E4E4E4"/>
            </a:solidFill>
          </p:spPr>
        </p:sp>
        <p:sp>
          <p:nvSpPr>
            <p:cNvPr id="4" name="TextBox 4"/>
            <p:cNvSpPr txBox="1"/>
            <p:nvPr/>
          </p:nvSpPr>
          <p:spPr>
            <a:xfrm>
              <a:off x="0" y="-38100"/>
              <a:ext cx="3876166" cy="186298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3061903" y="-1566138"/>
            <a:ext cx="4761674" cy="4761674"/>
          </a:xfrm>
          <a:custGeom>
            <a:avLst/>
            <a:gdLst/>
            <a:ahLst/>
            <a:cxnLst/>
            <a:rect l="l" t="t" r="r" b="b"/>
            <a:pathLst>
              <a:path w="4761674" h="4761674">
                <a:moveTo>
                  <a:pt x="0" y="0"/>
                </a:moveTo>
                <a:lnTo>
                  <a:pt x="4761674" y="0"/>
                </a:lnTo>
                <a:lnTo>
                  <a:pt x="4761674" y="4761675"/>
                </a:lnTo>
                <a:lnTo>
                  <a:pt x="0" y="47616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5442740" y="2842069"/>
            <a:ext cx="1413018" cy="1236391"/>
            <a:chOff x="0" y="0"/>
            <a:chExt cx="812800" cy="711200"/>
          </a:xfrm>
        </p:grpSpPr>
        <p:sp>
          <p:nvSpPr>
            <p:cNvPr id="7" name="Freeform 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sp>
        <p:sp>
          <p:nvSpPr>
            <p:cNvPr id="8" name="TextBox 8"/>
            <p:cNvSpPr txBox="1"/>
            <p:nvPr/>
          </p:nvSpPr>
          <p:spPr>
            <a:xfrm>
              <a:off x="127000" y="292100"/>
              <a:ext cx="558800" cy="3683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028700" y="1313694"/>
            <a:ext cx="1528376" cy="1528376"/>
          </a:xfrm>
          <a:custGeom>
            <a:avLst/>
            <a:gdLst/>
            <a:ahLst/>
            <a:cxnLst/>
            <a:rect l="l" t="t" r="r" b="b"/>
            <a:pathLst>
              <a:path w="1528376" h="1528376">
                <a:moveTo>
                  <a:pt x="0" y="0"/>
                </a:moveTo>
                <a:lnTo>
                  <a:pt x="1528376" y="0"/>
                </a:lnTo>
                <a:lnTo>
                  <a:pt x="1528376" y="1528375"/>
                </a:lnTo>
                <a:lnTo>
                  <a:pt x="0" y="15283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624221" y="7272116"/>
            <a:ext cx="4777529" cy="4771073"/>
          </a:xfrm>
          <a:custGeom>
            <a:avLst/>
            <a:gdLst/>
            <a:ahLst/>
            <a:cxnLst/>
            <a:rect l="l" t="t" r="r" b="b"/>
            <a:pathLst>
              <a:path w="4777529" h="4771073">
                <a:moveTo>
                  <a:pt x="0" y="0"/>
                </a:moveTo>
                <a:lnTo>
                  <a:pt x="4777529" y="0"/>
                </a:lnTo>
                <a:lnTo>
                  <a:pt x="4777529" y="4771073"/>
                </a:lnTo>
                <a:lnTo>
                  <a:pt x="0" y="4771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2386547" y="3908425"/>
            <a:ext cx="13514906" cy="2222501"/>
          </a:xfrm>
          <a:prstGeom prst="rect">
            <a:avLst/>
          </a:prstGeom>
        </p:spPr>
        <p:txBody>
          <a:bodyPr lIns="0" tIns="0" rIns="0" bIns="0" rtlCol="0" anchor="t">
            <a:spAutoFit/>
          </a:bodyPr>
          <a:lstStyle/>
          <a:p>
            <a:pPr algn="ctr">
              <a:lnSpc>
                <a:spcPts val="18199"/>
              </a:lnSpc>
            </a:pPr>
            <a:r>
              <a:rPr lang="en-US" sz="12999" dirty="0" err="1">
                <a:solidFill>
                  <a:schemeClr val="accent5">
                    <a:lumMod val="75000"/>
                  </a:schemeClr>
                </a:solidFill>
                <a:latin typeface="Glacial Indifference Bold"/>
                <a:ea typeface="Glacial Indifference Bold"/>
                <a:cs typeface="Glacial Indifference Bold"/>
                <a:sym typeface="Glacial Indifference Bold"/>
              </a:rPr>
              <a:t>Terima</a:t>
            </a:r>
            <a:r>
              <a:rPr lang="en-US" sz="12999" dirty="0">
                <a:solidFill>
                  <a:schemeClr val="accent5">
                    <a:lumMod val="75000"/>
                  </a:schemeClr>
                </a:solidFill>
                <a:latin typeface="Glacial Indifference Bold"/>
                <a:ea typeface="Glacial Indifference Bold"/>
                <a:cs typeface="Glacial Indifference Bold"/>
                <a:sym typeface="Glacial Indifference Bold"/>
              </a:rPr>
              <a:t> Kasih</a:t>
            </a:r>
          </a:p>
        </p:txBody>
      </p:sp>
      <p:sp>
        <p:nvSpPr>
          <p:cNvPr id="12" name="Freeform 12"/>
          <p:cNvSpPr/>
          <p:nvPr/>
        </p:nvSpPr>
        <p:spPr>
          <a:xfrm>
            <a:off x="4317571" y="7272116"/>
            <a:ext cx="1084179" cy="1084179"/>
          </a:xfrm>
          <a:custGeom>
            <a:avLst/>
            <a:gdLst/>
            <a:ahLst/>
            <a:cxnLst/>
            <a:rect l="l" t="t" r="r" b="b"/>
            <a:pathLst>
              <a:path w="1084179" h="1084179">
                <a:moveTo>
                  <a:pt x="0" y="0"/>
                </a:moveTo>
                <a:lnTo>
                  <a:pt x="1084179" y="0"/>
                </a:lnTo>
                <a:lnTo>
                  <a:pt x="1084179" y="1084179"/>
                </a:lnTo>
                <a:lnTo>
                  <a:pt x="0" y="1084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3" name="Group 13"/>
          <p:cNvGrpSpPr/>
          <p:nvPr/>
        </p:nvGrpSpPr>
        <p:grpSpPr>
          <a:xfrm>
            <a:off x="5229600" y="2026147"/>
            <a:ext cx="7540616" cy="1631844"/>
            <a:chOff x="0" y="0"/>
            <a:chExt cx="10054155" cy="2175792"/>
          </a:xfrm>
        </p:grpSpPr>
        <p:sp>
          <p:nvSpPr>
            <p:cNvPr id="14" name="Freeform 14"/>
            <p:cNvSpPr/>
            <p:nvPr/>
          </p:nvSpPr>
          <p:spPr>
            <a:xfrm>
              <a:off x="0" y="131552"/>
              <a:ext cx="1787412" cy="1810545"/>
            </a:xfrm>
            <a:custGeom>
              <a:avLst/>
              <a:gdLst/>
              <a:ahLst/>
              <a:cxnLst/>
              <a:rect l="l" t="t" r="r" b="b"/>
              <a:pathLst>
                <a:path w="1787412" h="1810545">
                  <a:moveTo>
                    <a:pt x="0" y="0"/>
                  </a:moveTo>
                  <a:lnTo>
                    <a:pt x="1787412" y="0"/>
                  </a:lnTo>
                  <a:lnTo>
                    <a:pt x="1787412" y="1810545"/>
                  </a:lnTo>
                  <a:lnTo>
                    <a:pt x="0" y="1810545"/>
                  </a:lnTo>
                  <a:lnTo>
                    <a:pt x="0" y="0"/>
                  </a:lnTo>
                  <a:close/>
                </a:path>
              </a:pathLst>
            </a:custGeom>
            <a:blipFill>
              <a:blip r:embed="rId10"/>
              <a:stretch>
                <a:fillRect/>
              </a:stretch>
            </a:blipFill>
          </p:spPr>
        </p:sp>
        <p:sp>
          <p:nvSpPr>
            <p:cNvPr id="15" name="Freeform 15"/>
            <p:cNvSpPr/>
            <p:nvPr/>
          </p:nvSpPr>
          <p:spPr>
            <a:xfrm>
              <a:off x="2092212" y="131552"/>
              <a:ext cx="1971667" cy="1810545"/>
            </a:xfrm>
            <a:custGeom>
              <a:avLst/>
              <a:gdLst/>
              <a:ahLst/>
              <a:cxnLst/>
              <a:rect l="l" t="t" r="r" b="b"/>
              <a:pathLst>
                <a:path w="1971667" h="1810545">
                  <a:moveTo>
                    <a:pt x="0" y="0"/>
                  </a:moveTo>
                  <a:lnTo>
                    <a:pt x="1971667" y="0"/>
                  </a:lnTo>
                  <a:lnTo>
                    <a:pt x="1971667" y="1810545"/>
                  </a:lnTo>
                  <a:lnTo>
                    <a:pt x="0" y="1810545"/>
                  </a:lnTo>
                  <a:lnTo>
                    <a:pt x="0" y="0"/>
                  </a:lnTo>
                  <a:close/>
                </a:path>
              </a:pathLst>
            </a:custGeom>
            <a:blipFill>
              <a:blip r:embed="rId11"/>
              <a:stretch>
                <a:fillRect/>
              </a:stretch>
            </a:blipFill>
          </p:spPr>
        </p:sp>
        <p:sp>
          <p:nvSpPr>
            <p:cNvPr id="16" name="Freeform 16"/>
            <p:cNvSpPr/>
            <p:nvPr/>
          </p:nvSpPr>
          <p:spPr>
            <a:xfrm>
              <a:off x="4228979" y="0"/>
              <a:ext cx="2259992" cy="2175792"/>
            </a:xfrm>
            <a:custGeom>
              <a:avLst/>
              <a:gdLst/>
              <a:ahLst/>
              <a:cxnLst/>
              <a:rect l="l" t="t" r="r" b="b"/>
              <a:pathLst>
                <a:path w="2259992" h="2175792">
                  <a:moveTo>
                    <a:pt x="0" y="0"/>
                  </a:moveTo>
                  <a:lnTo>
                    <a:pt x="2259992" y="0"/>
                  </a:lnTo>
                  <a:lnTo>
                    <a:pt x="2259992" y="2175792"/>
                  </a:lnTo>
                  <a:lnTo>
                    <a:pt x="0" y="2175792"/>
                  </a:lnTo>
                  <a:lnTo>
                    <a:pt x="0" y="0"/>
                  </a:lnTo>
                  <a:close/>
                </a:path>
              </a:pathLst>
            </a:custGeom>
            <a:blipFill>
              <a:blip r:embed="rId12"/>
              <a:stretch>
                <a:fillRect/>
              </a:stretch>
            </a:blipFill>
          </p:spPr>
        </p:sp>
        <p:sp>
          <p:nvSpPr>
            <p:cNvPr id="17" name="Freeform 17"/>
            <p:cNvSpPr/>
            <p:nvPr/>
          </p:nvSpPr>
          <p:spPr>
            <a:xfrm>
              <a:off x="6654071" y="131552"/>
              <a:ext cx="3400084" cy="1810545"/>
            </a:xfrm>
            <a:custGeom>
              <a:avLst/>
              <a:gdLst/>
              <a:ahLst/>
              <a:cxnLst/>
              <a:rect l="l" t="t" r="r" b="b"/>
              <a:pathLst>
                <a:path w="3400084" h="1810545">
                  <a:moveTo>
                    <a:pt x="0" y="0"/>
                  </a:moveTo>
                  <a:lnTo>
                    <a:pt x="3400084" y="0"/>
                  </a:lnTo>
                  <a:lnTo>
                    <a:pt x="3400084" y="1810545"/>
                  </a:lnTo>
                  <a:lnTo>
                    <a:pt x="0" y="1810545"/>
                  </a:lnTo>
                  <a:lnTo>
                    <a:pt x="0" y="0"/>
                  </a:lnTo>
                  <a:close/>
                </a:path>
              </a:pathLst>
            </a:custGeom>
            <a:blipFill>
              <a:blip r:embed="rId13"/>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4" name="TextBox 4"/>
            <p:cNvSpPr txBox="1"/>
            <p:nvPr/>
          </p:nvSpPr>
          <p:spPr>
            <a:xfrm>
              <a:off x="0" y="-38100"/>
              <a:ext cx="4816593" cy="9434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11429915" y="8963025"/>
            <a:ext cx="4752692" cy="523875"/>
          </a:xfrm>
          <a:prstGeom prst="rect">
            <a:avLst/>
          </a:prstGeom>
        </p:spPr>
        <p:txBody>
          <a:bodyPr lIns="0" tIns="0" rIns="0" bIns="0" rtlCol="0" anchor="t">
            <a:spAutoFit/>
          </a:bodyPr>
          <a:lstStyle/>
          <a:p>
            <a:pPr marL="0" marR="0" lvl="0" indent="0" algn="r" defTabSz="914400" rtl="0" eaLnBrk="1" fontAlgn="auto" latinLnBrk="0" hangingPunct="1">
              <a:lnSpc>
                <a:spcPts val="4200"/>
              </a:lnSpc>
              <a:spcBef>
                <a:spcPts val="0"/>
              </a:spcBef>
              <a:spcAft>
                <a:spcPts val="0"/>
              </a:spcAft>
              <a:buClrTx/>
              <a:buSzTx/>
              <a:buFontTx/>
              <a:buNone/>
              <a:tabLst/>
              <a:defRPr/>
            </a:pPr>
            <a:r>
              <a:rPr kumimoji="0" lang="en-US" sz="3000" b="0" i="0" u="none" strike="noStrike" kern="1200" cap="none" spc="300" normalizeH="0" baseline="0" noProof="0">
                <a:ln>
                  <a:noFill/>
                </a:ln>
                <a:solidFill>
                  <a:srgbClr val="000000"/>
                </a:solidFill>
                <a:effectLst/>
                <a:uLnTx/>
                <a:uFillTx/>
                <a:latin typeface="Glacial Indifference Bold"/>
                <a:ea typeface="Glacial Indifference Bold"/>
                <a:cs typeface="Glacial Indifference Bold"/>
                <a:sym typeface="Glacial Indifference Bold"/>
              </a:rPr>
              <a:t>KIAT SUKSES</a:t>
            </a:r>
          </a:p>
        </p:txBody>
      </p:sp>
      <p:sp>
        <p:nvSpPr>
          <p:cNvPr id="6" name="Freeform 6"/>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0" y="10073435"/>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9" name="TextBox 9"/>
            <p:cNvSpPr txBox="1"/>
            <p:nvPr/>
          </p:nvSpPr>
          <p:spPr>
            <a:xfrm>
              <a:off x="0" y="-38100"/>
              <a:ext cx="4816593" cy="9434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7600950" y="2334155"/>
            <a:ext cx="10687050" cy="5618690"/>
            <a:chOff x="0" y="0"/>
            <a:chExt cx="2814696" cy="1479820"/>
          </a:xfrm>
        </p:grpSpPr>
        <p:sp>
          <p:nvSpPr>
            <p:cNvPr id="11" name="Freeform 11"/>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gradFill rotWithShape="1">
              <a:gsLst>
                <a:gs pos="0">
                  <a:srgbClr val="FF3131">
                    <a:alpha val="100000"/>
                  </a:srgbClr>
                </a:gs>
                <a:gs pos="100000">
                  <a:srgbClr val="FF914D">
                    <a:alpha val="100000"/>
                  </a:srgbClr>
                </a:gs>
              </a:gsLst>
              <a:lin ang="0"/>
            </a:gradFill>
          </p:spPr>
        </p:sp>
        <p:sp>
          <p:nvSpPr>
            <p:cNvPr id="12" name="TextBox 12"/>
            <p:cNvSpPr txBox="1"/>
            <p:nvPr/>
          </p:nvSpPr>
          <p:spPr>
            <a:xfrm>
              <a:off x="0" y="-38100"/>
              <a:ext cx="2814696" cy="151792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410495" y="4187798"/>
            <a:ext cx="6281946" cy="2128788"/>
          </a:xfrm>
          <a:prstGeom prst="rect">
            <a:avLst/>
          </a:prstGeom>
        </p:spPr>
        <p:txBody>
          <a:bodyPr wrap="square" lIns="0" tIns="0" rIns="0" bIns="0" rtlCol="0" anchor="t">
            <a:spAutoFit/>
          </a:bodyPr>
          <a:lstStyle/>
          <a:p>
            <a:pPr marL="0" marR="0" lvl="0" indent="0" algn="l" defTabSz="914400" rtl="0" eaLnBrk="1" fontAlgn="auto" latinLnBrk="0" hangingPunct="1">
              <a:lnSpc>
                <a:spcPts val="8259"/>
              </a:lnSpc>
              <a:spcBef>
                <a:spcPts val="0"/>
              </a:spcBef>
              <a:spcAft>
                <a:spcPts val="0"/>
              </a:spcAft>
              <a:buClrTx/>
              <a:buSzTx/>
              <a:buFontTx/>
              <a:buNone/>
              <a:tabLst/>
              <a:defRPr/>
            </a:pPr>
            <a:r>
              <a:rPr kumimoji="0" lang="en-US" sz="6999" b="0" i="0" u="none" strike="noStrike" kern="1200" cap="none" spc="0" normalizeH="0" baseline="0" noProof="0" dirty="0" err="1">
                <a:ln>
                  <a:noFill/>
                </a:ln>
                <a:solidFill>
                  <a:srgbClr val="000000"/>
                </a:solidFill>
                <a:effectLst/>
                <a:uLnTx/>
                <a:uFillTx/>
                <a:latin typeface="Glacial Indifference Bold"/>
                <a:ea typeface="Glacial Indifference Bold"/>
                <a:cs typeface="Glacial Indifference Bold"/>
                <a:sym typeface="Glacial Indifference Bold"/>
              </a:rPr>
              <a:t>Tujuan</a:t>
            </a:r>
            <a:r>
              <a:rPr kumimoji="0" lang="en-US" sz="6999" b="0" i="0" u="none" strike="noStrike" kern="1200" cap="none" spc="0" normalizeH="0" baseline="0" noProof="0" dirty="0">
                <a:ln>
                  <a:noFill/>
                </a:ln>
                <a:solidFill>
                  <a:srgbClr val="000000"/>
                </a:solidFill>
                <a:effectLst/>
                <a:uLnTx/>
                <a:uFillTx/>
                <a:latin typeface="Glacial Indifference Bold"/>
                <a:ea typeface="Glacial Indifference Bold"/>
                <a:cs typeface="Glacial Indifference Bold"/>
                <a:sym typeface="Glacial Indifference Bold"/>
              </a:rPr>
              <a:t> </a:t>
            </a:r>
            <a:r>
              <a:rPr kumimoji="0" lang="en-US" sz="6999" b="0" i="0" u="none" strike="noStrike" kern="1200" cap="none" spc="0" normalizeH="0" baseline="0" noProof="0" dirty="0" err="1">
                <a:ln>
                  <a:noFill/>
                </a:ln>
                <a:solidFill>
                  <a:srgbClr val="000000"/>
                </a:solidFill>
                <a:effectLst/>
                <a:uLnTx/>
                <a:uFillTx/>
                <a:latin typeface="Glacial Indifference Bold"/>
                <a:ea typeface="Glacial Indifference Bold"/>
                <a:cs typeface="Glacial Indifference Bold"/>
                <a:sym typeface="Glacial Indifference Bold"/>
              </a:rPr>
              <a:t>Pembelajaran</a:t>
            </a:r>
            <a:endParaRPr kumimoji="0" lang="en-US" sz="6999" b="0" i="0" u="none" strike="noStrike" kern="1200" cap="none" spc="0" normalizeH="0" baseline="0" noProof="0" dirty="0">
              <a:ln>
                <a:noFill/>
              </a:ln>
              <a:solidFill>
                <a:srgbClr val="000000"/>
              </a:solidFill>
              <a:effectLst/>
              <a:uLnTx/>
              <a:uFillTx/>
              <a:latin typeface="Glacial Indifference Bold"/>
              <a:ea typeface="Glacial Indifference Bold"/>
              <a:cs typeface="Glacial Indifference Bold"/>
              <a:sym typeface="Glacial Indifference Bold"/>
            </a:endParaRPr>
          </a:p>
        </p:txBody>
      </p:sp>
      <p:sp>
        <p:nvSpPr>
          <p:cNvPr id="16" name="TextBox 16"/>
          <p:cNvSpPr txBox="1"/>
          <p:nvPr/>
        </p:nvSpPr>
        <p:spPr>
          <a:xfrm>
            <a:off x="16564000" y="8834437"/>
            <a:ext cx="955170" cy="762001"/>
          </a:xfrm>
          <a:prstGeom prst="rect">
            <a:avLst/>
          </a:prstGeom>
        </p:spPr>
        <p:txBody>
          <a:bodyPr lIns="0" tIns="0" rIns="0" bIns="0" rtlCol="0" anchor="t">
            <a:spAutoFit/>
          </a:bodyPr>
          <a:lstStyle/>
          <a:p>
            <a:pPr marL="0" marR="0" lvl="0" indent="0" algn="r" defTabSz="914400" rtl="0" eaLnBrk="1" fontAlgn="auto" latinLnBrk="0" hangingPunct="1">
              <a:lnSpc>
                <a:spcPts val="6299"/>
              </a:lnSpc>
              <a:spcBef>
                <a:spcPts val="0"/>
              </a:spcBef>
              <a:spcAft>
                <a:spcPts val="0"/>
              </a:spcAft>
              <a:buClrTx/>
              <a:buSzTx/>
              <a:buFontTx/>
              <a:buNone/>
              <a:tabLst/>
              <a:defRPr/>
            </a:pPr>
            <a:r>
              <a:rPr kumimoji="0" lang="en-US" sz="4499" b="0" i="0" u="none" strike="noStrike" kern="1200" cap="none" spc="0" normalizeH="0" baseline="0" noProof="0">
                <a:ln>
                  <a:noFill/>
                </a:ln>
                <a:solidFill>
                  <a:srgbClr val="000000"/>
                </a:solidFill>
                <a:effectLst/>
                <a:uLnTx/>
                <a:uFillTx/>
                <a:latin typeface="Glacial Indifference Bold"/>
                <a:ea typeface="Glacial Indifference Bold"/>
                <a:cs typeface="Glacial Indifference Bold"/>
                <a:sym typeface="Glacial Indifference Bold"/>
              </a:rPr>
              <a:t>02</a:t>
            </a:r>
          </a:p>
        </p:txBody>
      </p:sp>
      <p:sp>
        <p:nvSpPr>
          <p:cNvPr id="17" name="TextBox 17"/>
          <p:cNvSpPr txBox="1"/>
          <p:nvPr/>
        </p:nvSpPr>
        <p:spPr>
          <a:xfrm>
            <a:off x="8011444" y="2859555"/>
            <a:ext cx="9866062" cy="2654188"/>
          </a:xfrm>
          <a:prstGeom prst="rect">
            <a:avLst/>
          </a:prstGeom>
        </p:spPr>
        <p:txBody>
          <a:bodyPr lIns="0" tIns="0" rIns="0" bIns="0" rtlCol="0" anchor="t">
            <a:spAutoFit/>
          </a:bodyPr>
          <a:lstStyle/>
          <a:p>
            <a:pPr marL="645289" marR="0" lvl="1" indent="-322644" algn="l" defTabSz="914400" rtl="0" eaLnBrk="1" fontAlgn="auto" latinLnBrk="0" hangingPunct="1">
              <a:lnSpc>
                <a:spcPts val="4184"/>
              </a:lnSpc>
              <a:spcBef>
                <a:spcPts val="0"/>
              </a:spcBef>
              <a:spcAft>
                <a:spcPts val="0"/>
              </a:spcAft>
              <a:buClrTx/>
              <a:buSzTx/>
              <a:buFont typeface="Arial"/>
              <a:buChar char="•"/>
              <a:tabLst/>
              <a:defRPr/>
            </a:pP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Mengetahui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prinsip</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dasar</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tehcnoprenurship</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p>
          <a:p>
            <a:pPr marL="645289" marR="0" lvl="1" indent="-322644" algn="l" defTabSz="914400" rtl="0" eaLnBrk="1" fontAlgn="auto" latinLnBrk="0" hangingPunct="1">
              <a:lnSpc>
                <a:spcPts val="4184"/>
              </a:lnSpc>
              <a:spcBef>
                <a:spcPts val="0"/>
              </a:spcBef>
              <a:spcAft>
                <a:spcPts val="0"/>
              </a:spcAft>
              <a:buClrTx/>
              <a:buSzTx/>
              <a:buFont typeface="Arial"/>
              <a:buChar char="•"/>
              <a:tabLst/>
              <a:defRPr/>
            </a:pP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Mengetahui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Langkah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menjadi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tehcnopreurship</a:t>
            </a:r>
            <a:endPar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endParaRPr>
          </a:p>
          <a:p>
            <a:pPr marL="645289" marR="0" lvl="1" indent="-322644" algn="l" defTabSz="914400" rtl="0" eaLnBrk="1" fontAlgn="auto" latinLnBrk="0" hangingPunct="1">
              <a:lnSpc>
                <a:spcPts val="4184"/>
              </a:lnSpc>
              <a:spcBef>
                <a:spcPts val="0"/>
              </a:spcBef>
              <a:spcAft>
                <a:spcPts val="0"/>
              </a:spcAft>
              <a:buClrTx/>
              <a:buSzTx/>
              <a:buFont typeface="Arial"/>
              <a:buChar char="•"/>
              <a:tabLst/>
              <a:defRPr/>
            </a:pP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Mengetahui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strategi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sukses</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technopreneur</a:t>
            </a:r>
          </a:p>
          <a:p>
            <a:pPr marL="645289" marR="0" lvl="1" indent="-322644" algn="l" defTabSz="914400" rtl="0" eaLnBrk="1" fontAlgn="auto" latinLnBrk="0" hangingPunct="1">
              <a:lnSpc>
                <a:spcPts val="4184"/>
              </a:lnSpc>
              <a:spcBef>
                <a:spcPts val="0"/>
              </a:spcBef>
              <a:spcAft>
                <a:spcPts val="0"/>
              </a:spcAft>
              <a:buClrTx/>
              <a:buSzTx/>
              <a:buFont typeface="Arial"/>
              <a:buChar char="•"/>
              <a:tabLst/>
              <a:defRPr/>
            </a:pP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Mengetahui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etos</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kerja</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sebgai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kunci</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a:t>
            </a:r>
            <a:r>
              <a:rPr kumimoji="0" lang="en-US" sz="2988" b="0" i="0" u="none" strike="noStrike" kern="1200" cap="none" spc="0" normalizeH="0" baseline="0" noProof="0" dirty="0" err="1">
                <a:ln>
                  <a:noFill/>
                </a:ln>
                <a:solidFill>
                  <a:srgbClr val="000000"/>
                </a:solidFill>
                <a:effectLst/>
                <a:uLnTx/>
                <a:uFillTx/>
                <a:latin typeface="Glacial Indifference"/>
                <a:ea typeface="Glacial Indifference"/>
                <a:cs typeface="Glacial Indifference"/>
                <a:sym typeface="Glacial Indifference"/>
              </a:rPr>
              <a:t>sukses</a:t>
            </a:r>
            <a:r>
              <a:rPr kumimoji="0" lang="en-US" sz="2988" b="0" i="0" u="none" strike="noStrike" kern="1200" cap="none" spc="0" normalizeH="0" baseline="0" noProof="0" dirty="0">
                <a:ln>
                  <a:noFill/>
                </a:ln>
                <a:solidFill>
                  <a:srgbClr val="000000"/>
                </a:solidFill>
                <a:effectLst/>
                <a:uLnTx/>
                <a:uFillTx/>
                <a:latin typeface="Glacial Indifference"/>
                <a:ea typeface="Glacial Indifference"/>
                <a:cs typeface="Glacial Indifference"/>
                <a:sym typeface="Glacial Indifference"/>
              </a:rPr>
              <a:t> technopreneur</a:t>
            </a:r>
          </a:p>
        </p:txBody>
      </p:sp>
      <p:sp>
        <p:nvSpPr>
          <p:cNvPr id="18" name="AutoShape 18"/>
          <p:cNvSpPr/>
          <p:nvPr/>
        </p:nvSpPr>
        <p:spPr>
          <a:xfrm>
            <a:off x="16564000" y="8877554"/>
            <a:ext cx="0" cy="761492"/>
          </a:xfrm>
          <a:prstGeom prst="line">
            <a:avLst/>
          </a:prstGeom>
          <a:ln w="95250" cap="flat">
            <a:solidFill>
              <a:srgbClr val="FF914D"/>
            </a:solidFill>
            <a:prstDash val="solid"/>
            <a:headEnd type="none" w="sm" len="sm"/>
            <a:tailEnd type="none" w="sm" len="sm"/>
          </a:ln>
        </p:spPr>
      </p:sp>
    </p:spTree>
    <p:extLst>
      <p:ext uri="{BB962C8B-B14F-4D97-AF65-F5344CB8AC3E}">
        <p14:creationId xmlns:p14="http://schemas.microsoft.com/office/powerpoint/2010/main" val="329756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6" name="Freeform 6"/>
          <p:cNvSpPr/>
          <p:nvPr/>
        </p:nvSpPr>
        <p:spPr>
          <a:xfrm>
            <a:off x="3695631" y="8016035"/>
            <a:ext cx="3905319" cy="4114800"/>
          </a:xfrm>
          <a:custGeom>
            <a:avLst/>
            <a:gdLst/>
            <a:ahLst/>
            <a:cxnLst/>
            <a:rect l="l" t="t" r="r" b="b"/>
            <a:pathLst>
              <a:path w="3905319" h="4114800">
                <a:moveTo>
                  <a:pt x="0" y="0"/>
                </a:moveTo>
                <a:lnTo>
                  <a:pt x="3905319" y="0"/>
                </a:lnTo>
                <a:lnTo>
                  <a:pt x="390531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0" y="10073435"/>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600950" y="2334155"/>
            <a:ext cx="10687050" cy="5618690"/>
            <a:chOff x="0" y="0"/>
            <a:chExt cx="2814696" cy="1479820"/>
          </a:xfrm>
        </p:grpSpPr>
        <p:sp>
          <p:nvSpPr>
            <p:cNvPr id="11" name="Freeform 11"/>
            <p:cNvSpPr/>
            <p:nvPr/>
          </p:nvSpPr>
          <p:spPr>
            <a:xfrm>
              <a:off x="0" y="0"/>
              <a:ext cx="2814696" cy="1479820"/>
            </a:xfrm>
            <a:custGeom>
              <a:avLst/>
              <a:gdLst/>
              <a:ahLst/>
              <a:cxnLst/>
              <a:rect l="l" t="t" r="r" b="b"/>
              <a:pathLst>
                <a:path w="2814696" h="1479820">
                  <a:moveTo>
                    <a:pt x="0" y="0"/>
                  </a:moveTo>
                  <a:lnTo>
                    <a:pt x="2814696" y="0"/>
                  </a:lnTo>
                  <a:lnTo>
                    <a:pt x="2814696" y="1479820"/>
                  </a:lnTo>
                  <a:lnTo>
                    <a:pt x="0" y="1479820"/>
                  </a:lnTo>
                  <a:close/>
                </a:path>
              </a:pathLst>
            </a:custGeom>
            <a:gradFill rotWithShape="1">
              <a:gsLst>
                <a:gs pos="0">
                  <a:srgbClr val="FF3131">
                    <a:alpha val="100000"/>
                  </a:srgbClr>
                </a:gs>
                <a:gs pos="100000">
                  <a:srgbClr val="FF914D">
                    <a:alpha val="100000"/>
                  </a:srgbClr>
                </a:gs>
              </a:gsLst>
              <a:lin ang="0"/>
            </a:gradFill>
          </p:spPr>
        </p:sp>
        <p:sp>
          <p:nvSpPr>
            <p:cNvPr id="12" name="TextBox 12"/>
            <p:cNvSpPr txBox="1"/>
            <p:nvPr/>
          </p:nvSpPr>
          <p:spPr>
            <a:xfrm>
              <a:off x="0" y="-38100"/>
              <a:ext cx="2814696" cy="151792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6182607" y="758341"/>
            <a:ext cx="3675104" cy="3675104"/>
          </a:xfrm>
          <a:custGeom>
            <a:avLst/>
            <a:gdLst/>
            <a:ahLst/>
            <a:cxnLst/>
            <a:rect l="l" t="t" r="r" b="b"/>
            <a:pathLst>
              <a:path w="3675104" h="3675104">
                <a:moveTo>
                  <a:pt x="0" y="0"/>
                </a:moveTo>
                <a:lnTo>
                  <a:pt x="3675104" y="0"/>
                </a:lnTo>
                <a:lnTo>
                  <a:pt x="3675104" y="3675104"/>
                </a:lnTo>
                <a:lnTo>
                  <a:pt x="0" y="3675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2484758" y="6805162"/>
            <a:ext cx="1210872" cy="1210872"/>
          </a:xfrm>
          <a:custGeom>
            <a:avLst/>
            <a:gdLst/>
            <a:ahLst/>
            <a:cxnLst/>
            <a:rect l="l" t="t" r="r" b="b"/>
            <a:pathLst>
              <a:path w="1210872" h="1210872">
                <a:moveTo>
                  <a:pt x="0" y="0"/>
                </a:moveTo>
                <a:lnTo>
                  <a:pt x="1210873" y="0"/>
                </a:lnTo>
                <a:lnTo>
                  <a:pt x="1210873" y="1210873"/>
                </a:lnTo>
                <a:lnTo>
                  <a:pt x="0" y="1210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TextBox 15"/>
          <p:cNvSpPr txBox="1"/>
          <p:nvPr/>
        </p:nvSpPr>
        <p:spPr>
          <a:xfrm>
            <a:off x="1240901" y="4187798"/>
            <a:ext cx="5451539" cy="1056005"/>
          </a:xfrm>
          <a:prstGeom prst="rect">
            <a:avLst/>
          </a:prstGeom>
        </p:spPr>
        <p:txBody>
          <a:bodyPr lIns="0" tIns="0" rIns="0" bIns="0" rtlCol="0" anchor="t">
            <a:spAutoFit/>
          </a:bodyPr>
          <a:lstStyle/>
          <a:p>
            <a:pPr algn="l">
              <a:lnSpc>
                <a:spcPts val="8259"/>
              </a:lnSpc>
            </a:pPr>
            <a:r>
              <a:rPr lang="en-US" sz="6999">
                <a:solidFill>
                  <a:srgbClr val="000000"/>
                </a:solidFill>
                <a:latin typeface="Glacial Indifference Bold"/>
                <a:ea typeface="Glacial Indifference Bold"/>
                <a:cs typeface="Glacial Indifference Bold"/>
                <a:sym typeface="Glacial Indifference Bold"/>
              </a:rPr>
              <a:t>Pendahuluan</a:t>
            </a:r>
          </a:p>
        </p:txBody>
      </p:sp>
      <p:sp>
        <p:nvSpPr>
          <p:cNvPr id="16" name="TextBox 16"/>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02</a:t>
            </a:r>
          </a:p>
        </p:txBody>
      </p:sp>
      <p:sp>
        <p:nvSpPr>
          <p:cNvPr id="17" name="TextBox 17"/>
          <p:cNvSpPr txBox="1"/>
          <p:nvPr/>
        </p:nvSpPr>
        <p:spPr>
          <a:xfrm>
            <a:off x="8011444" y="2859555"/>
            <a:ext cx="9866062" cy="4696109"/>
          </a:xfrm>
          <a:prstGeom prst="rect">
            <a:avLst/>
          </a:prstGeom>
        </p:spPr>
        <p:txBody>
          <a:bodyPr lIns="0" tIns="0" rIns="0" bIns="0" rtlCol="0" anchor="t">
            <a:spAutoFit/>
          </a:bodyPr>
          <a:lstStyle/>
          <a:p>
            <a:pPr marL="645289" lvl="1" indent="-322644" algn="l">
              <a:lnSpc>
                <a:spcPts val="4184"/>
              </a:lnSpc>
              <a:buFont typeface="Arial"/>
              <a:buChar char="•"/>
            </a:pPr>
            <a:r>
              <a:rPr lang="en-US" sz="2988">
                <a:solidFill>
                  <a:srgbClr val="000000"/>
                </a:solidFill>
                <a:latin typeface="Glacial Indifference"/>
                <a:ea typeface="Glacial Indifference"/>
                <a:cs typeface="Glacial Indifference"/>
                <a:sym typeface="Glacial Indifference"/>
              </a:rPr>
              <a:t>Pengembangan technopreneurship memerlukan sinergi dan kolaborasi antara ketiga pilar yakni: Akademisi, Pebisnis dan Pemerintah dengan sebutan The Triple Helix Technopreneurship Model (Kosasih et al., 2016). </a:t>
            </a:r>
          </a:p>
          <a:p>
            <a:pPr marL="645289" lvl="1" indent="-322644" algn="l">
              <a:lnSpc>
                <a:spcPts val="4184"/>
              </a:lnSpc>
              <a:buFont typeface="Arial"/>
              <a:buChar char="•"/>
            </a:pPr>
            <a:r>
              <a:rPr lang="en-US" sz="2988">
                <a:solidFill>
                  <a:srgbClr val="000000"/>
                </a:solidFill>
                <a:latin typeface="Glacial Indifference"/>
                <a:ea typeface="Glacial Indifference"/>
                <a:cs typeface="Glacial Indifference"/>
                <a:sym typeface="Glacial Indifference"/>
              </a:rPr>
              <a:t>Peranan akademisi diharapkan dapat mengembangkan invensi atau inovasi baru dan mendiseminasikan pendidikan entrepreneur berbasis teknologi secara luas. </a:t>
            </a:r>
          </a:p>
          <a:p>
            <a:pPr marL="645289" lvl="1" indent="-322644" algn="l">
              <a:lnSpc>
                <a:spcPts val="4184"/>
              </a:lnSpc>
              <a:buFont typeface="Arial"/>
              <a:buChar char="•"/>
            </a:pPr>
            <a:r>
              <a:rPr lang="en-US" sz="2988">
                <a:solidFill>
                  <a:srgbClr val="000000"/>
                </a:solidFill>
                <a:latin typeface="Glacial Indifference"/>
                <a:ea typeface="Glacial Indifference"/>
                <a:cs typeface="Glacial Indifference"/>
                <a:sym typeface="Glacial Indifference"/>
              </a:rPr>
              <a:t>Peranan pebisnis diharapkan dapat berinvestasi dan meng-coaching para pebisnis startup</a:t>
            </a:r>
          </a:p>
        </p:txBody>
      </p:sp>
      <p:sp>
        <p:nvSpPr>
          <p:cNvPr id="18" name="AutoShape 18"/>
          <p:cNvSpPr/>
          <p:nvPr/>
        </p:nvSpPr>
        <p:spPr>
          <a:xfrm>
            <a:off x="16564000" y="8877554"/>
            <a:ext cx="0" cy="761492"/>
          </a:xfrm>
          <a:prstGeom prst="line">
            <a:avLst/>
          </a:prstGeom>
          <a:ln w="95250" cap="flat">
            <a:solidFill>
              <a:srgbClr val="FF914D"/>
            </a:solidFill>
            <a:prstDash val="solid"/>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03</a:t>
            </a:r>
          </a:p>
        </p:txBody>
      </p:sp>
      <p:sp>
        <p:nvSpPr>
          <p:cNvPr id="6" name="AutoShape 6"/>
          <p:cNvSpPr/>
          <p:nvPr/>
        </p:nvSpPr>
        <p:spPr>
          <a:xfrm>
            <a:off x="16564000" y="8877554"/>
            <a:ext cx="0" cy="761492"/>
          </a:xfrm>
          <a:prstGeom prst="line">
            <a:avLst/>
          </a:prstGeom>
          <a:ln w="95250" cap="flat">
            <a:solidFill>
              <a:srgbClr val="FF914D"/>
            </a:solidFill>
            <a:prstDash val="solid"/>
            <a:headEnd type="none" w="sm" len="sm"/>
            <a:tailEnd type="none" w="sm" len="sm"/>
          </a:ln>
        </p:spPr>
      </p:sp>
      <p:sp>
        <p:nvSpPr>
          <p:cNvPr id="7" name="Freeform 7"/>
          <p:cNvSpPr/>
          <p:nvPr/>
        </p:nvSpPr>
        <p:spPr>
          <a:xfrm>
            <a:off x="16893853" y="567841"/>
            <a:ext cx="1082627" cy="1082627"/>
          </a:xfrm>
          <a:custGeom>
            <a:avLst/>
            <a:gdLst/>
            <a:ahLst/>
            <a:cxnLst/>
            <a:rect l="l" t="t" r="r" b="b"/>
            <a:pathLst>
              <a:path w="1082627" h="1082627">
                <a:moveTo>
                  <a:pt x="0" y="0"/>
                </a:moveTo>
                <a:lnTo>
                  <a:pt x="1082626" y="0"/>
                </a:lnTo>
                <a:lnTo>
                  <a:pt x="1082626" y="1082627"/>
                </a:lnTo>
                <a:lnTo>
                  <a:pt x="0" y="10826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2325485" y="1301168"/>
            <a:ext cx="13637025" cy="6832177"/>
          </a:xfrm>
          <a:custGeom>
            <a:avLst/>
            <a:gdLst/>
            <a:ahLst/>
            <a:cxnLst/>
            <a:rect l="l" t="t" r="r" b="b"/>
            <a:pathLst>
              <a:path w="13637025" h="6832177">
                <a:moveTo>
                  <a:pt x="0" y="0"/>
                </a:moveTo>
                <a:lnTo>
                  <a:pt x="13637026" y="0"/>
                </a:lnTo>
                <a:lnTo>
                  <a:pt x="13637026" y="6832177"/>
                </a:lnTo>
                <a:lnTo>
                  <a:pt x="0" y="6832177"/>
                </a:lnTo>
                <a:lnTo>
                  <a:pt x="0" y="0"/>
                </a:lnTo>
                <a:close/>
              </a:path>
            </a:pathLst>
          </a:custGeom>
          <a:blipFill>
            <a:blip r:embed="rId4"/>
            <a:stretch>
              <a:fillRect/>
            </a:stretch>
          </a:blipFill>
        </p:spPr>
      </p:sp>
      <p:sp>
        <p:nvSpPr>
          <p:cNvPr id="9" name="TextBox 9"/>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0" name="Freeform 10"/>
          <p:cNvSpPr/>
          <p:nvPr/>
        </p:nvSpPr>
        <p:spPr>
          <a:xfrm>
            <a:off x="4138092" y="6650005"/>
            <a:ext cx="1210872" cy="1210872"/>
          </a:xfrm>
          <a:custGeom>
            <a:avLst/>
            <a:gdLst/>
            <a:ahLst/>
            <a:cxnLst/>
            <a:rect l="l" t="t" r="r" b="b"/>
            <a:pathLst>
              <a:path w="1210872" h="1210872">
                <a:moveTo>
                  <a:pt x="0" y="0"/>
                </a:moveTo>
                <a:lnTo>
                  <a:pt x="1210872" y="0"/>
                </a:lnTo>
                <a:lnTo>
                  <a:pt x="1210872" y="1210872"/>
                </a:lnTo>
                <a:lnTo>
                  <a:pt x="0" y="12108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1" name="Freeform 11"/>
          <p:cNvSpPr/>
          <p:nvPr/>
        </p:nvSpPr>
        <p:spPr>
          <a:xfrm>
            <a:off x="-1002049" y="6833950"/>
            <a:ext cx="5973602" cy="5973602"/>
          </a:xfrm>
          <a:custGeom>
            <a:avLst/>
            <a:gdLst/>
            <a:ahLst/>
            <a:cxnLst/>
            <a:rect l="l" t="t" r="r" b="b"/>
            <a:pathLst>
              <a:path w="5973602" h="5973602">
                <a:moveTo>
                  <a:pt x="0" y="0"/>
                </a:moveTo>
                <a:lnTo>
                  <a:pt x="5973601" y="0"/>
                </a:lnTo>
                <a:lnTo>
                  <a:pt x="5973601" y="5973602"/>
                </a:lnTo>
                <a:lnTo>
                  <a:pt x="0" y="59736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2" name="Group 12"/>
          <p:cNvGrpSpPr/>
          <p:nvPr/>
        </p:nvGrpSpPr>
        <p:grpSpPr>
          <a:xfrm>
            <a:off x="0" y="10073435"/>
            <a:ext cx="18288000" cy="213565"/>
            <a:chOff x="0" y="0"/>
            <a:chExt cx="4816593" cy="56248"/>
          </a:xfrm>
        </p:grpSpPr>
        <p:sp>
          <p:nvSpPr>
            <p:cNvPr id="13" name="Freeform 1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14" name="TextBox 1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421953"/>
            <a:ext cx="18288000" cy="4865047"/>
            <a:chOff x="0" y="0"/>
            <a:chExt cx="4816593" cy="1281329"/>
          </a:xfrm>
        </p:grpSpPr>
        <p:sp>
          <p:nvSpPr>
            <p:cNvPr id="3" name="Freeform 3"/>
            <p:cNvSpPr/>
            <p:nvPr/>
          </p:nvSpPr>
          <p:spPr>
            <a:xfrm>
              <a:off x="0" y="0"/>
              <a:ext cx="4816592" cy="1281329"/>
            </a:xfrm>
            <a:custGeom>
              <a:avLst/>
              <a:gdLst/>
              <a:ahLst/>
              <a:cxnLst/>
              <a:rect l="l" t="t" r="r" b="b"/>
              <a:pathLst>
                <a:path w="4816592" h="1281329">
                  <a:moveTo>
                    <a:pt x="0" y="0"/>
                  </a:moveTo>
                  <a:lnTo>
                    <a:pt x="4816592" y="0"/>
                  </a:lnTo>
                  <a:lnTo>
                    <a:pt x="4816592" y="1281329"/>
                  </a:lnTo>
                  <a:lnTo>
                    <a:pt x="0" y="1281329"/>
                  </a:lnTo>
                  <a:close/>
                </a:path>
              </a:pathLst>
            </a:custGeom>
            <a:solidFill>
              <a:srgbClr val="FF914D"/>
            </a:solidFill>
          </p:spPr>
        </p:sp>
        <p:sp>
          <p:nvSpPr>
            <p:cNvPr id="4" name="TextBox 4"/>
            <p:cNvSpPr txBox="1"/>
            <p:nvPr/>
          </p:nvSpPr>
          <p:spPr>
            <a:xfrm>
              <a:off x="0" y="-38100"/>
              <a:ext cx="4816593" cy="131942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04</a:t>
            </a:r>
          </a:p>
        </p:txBody>
      </p:sp>
      <p:sp>
        <p:nvSpPr>
          <p:cNvPr id="9" name="AutoShape 9"/>
          <p:cNvSpPr/>
          <p:nvPr/>
        </p:nvSpPr>
        <p:spPr>
          <a:xfrm>
            <a:off x="16564000" y="8877554"/>
            <a:ext cx="0" cy="761492"/>
          </a:xfrm>
          <a:prstGeom prst="line">
            <a:avLst/>
          </a:prstGeom>
          <a:ln w="9525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10" name="Freeform 10"/>
          <p:cNvSpPr/>
          <p:nvPr/>
        </p:nvSpPr>
        <p:spPr>
          <a:xfrm>
            <a:off x="632097" y="8513811"/>
            <a:ext cx="908854" cy="908854"/>
          </a:xfrm>
          <a:custGeom>
            <a:avLst/>
            <a:gdLst/>
            <a:ahLst/>
            <a:cxnLst/>
            <a:rect l="l" t="t" r="r" b="b"/>
            <a:pathLst>
              <a:path w="908854" h="908854">
                <a:moveTo>
                  <a:pt x="0" y="0"/>
                </a:moveTo>
                <a:lnTo>
                  <a:pt x="908854" y="0"/>
                </a:lnTo>
                <a:lnTo>
                  <a:pt x="908854" y="908855"/>
                </a:lnTo>
                <a:lnTo>
                  <a:pt x="0" y="9088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5689422" y="598254"/>
            <a:ext cx="3659497" cy="3659497"/>
          </a:xfrm>
          <a:custGeom>
            <a:avLst/>
            <a:gdLst/>
            <a:ahLst/>
            <a:cxnLst/>
            <a:rect l="l" t="t" r="r" b="b"/>
            <a:pathLst>
              <a:path w="3659497" h="3659497">
                <a:moveTo>
                  <a:pt x="0" y="0"/>
                </a:moveTo>
                <a:lnTo>
                  <a:pt x="3659496" y="0"/>
                </a:lnTo>
                <a:lnTo>
                  <a:pt x="3659496" y="3659497"/>
                </a:lnTo>
                <a:lnTo>
                  <a:pt x="0" y="3659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1540951" y="9422666"/>
            <a:ext cx="2906260" cy="1659483"/>
          </a:xfrm>
          <a:custGeom>
            <a:avLst/>
            <a:gdLst/>
            <a:ahLst/>
            <a:cxnLst/>
            <a:rect l="l" t="t" r="r" b="b"/>
            <a:pathLst>
              <a:path w="2906260" h="1659483">
                <a:moveTo>
                  <a:pt x="0" y="0"/>
                </a:moveTo>
                <a:lnTo>
                  <a:pt x="2906260" y="0"/>
                </a:lnTo>
                <a:lnTo>
                  <a:pt x="2906260" y="1659482"/>
                </a:lnTo>
                <a:lnTo>
                  <a:pt x="0" y="1659482"/>
                </a:lnTo>
                <a:lnTo>
                  <a:pt x="0" y="0"/>
                </a:lnTo>
                <a:close/>
              </a:path>
            </a:pathLst>
          </a:custGeom>
          <a:blipFill>
            <a:blip r:embed="rId6">
              <a:extLst>
                <a:ext uri="{96DAC541-7B7A-43D3-8B79-37D633B846F1}">
                  <asvg:svgBlip xmlns:asvg="http://schemas.microsoft.com/office/drawing/2016/SVG/main" r:embed="rId7"/>
                </a:ext>
              </a:extLst>
            </a:blip>
            <a:stretch>
              <a:fillRect b="-84590"/>
            </a:stretch>
          </a:blipFill>
        </p:spPr>
      </p:sp>
      <p:grpSp>
        <p:nvGrpSpPr>
          <p:cNvPr id="13" name="Group 13"/>
          <p:cNvGrpSpPr/>
          <p:nvPr/>
        </p:nvGrpSpPr>
        <p:grpSpPr>
          <a:xfrm>
            <a:off x="0" y="10073435"/>
            <a:ext cx="18288000" cy="213565"/>
            <a:chOff x="0" y="0"/>
            <a:chExt cx="4816593" cy="56248"/>
          </a:xfrm>
        </p:grpSpPr>
        <p:sp>
          <p:nvSpPr>
            <p:cNvPr id="14" name="Freeform 1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15" name="TextBox 1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2930156" y="537151"/>
            <a:ext cx="11370061" cy="8383011"/>
          </a:xfrm>
          <a:custGeom>
            <a:avLst/>
            <a:gdLst/>
            <a:ahLst/>
            <a:cxnLst/>
            <a:rect l="l" t="t" r="r" b="b"/>
            <a:pathLst>
              <a:path w="11370061" h="8383011">
                <a:moveTo>
                  <a:pt x="0" y="0"/>
                </a:moveTo>
                <a:lnTo>
                  <a:pt x="11370061" y="0"/>
                </a:lnTo>
                <a:lnTo>
                  <a:pt x="11370061" y="8383011"/>
                </a:lnTo>
                <a:lnTo>
                  <a:pt x="0" y="8383011"/>
                </a:lnTo>
                <a:lnTo>
                  <a:pt x="0" y="0"/>
                </a:lnTo>
                <a:close/>
              </a:path>
            </a:pathLst>
          </a:custGeom>
          <a:blipFill>
            <a:blip r:embed="rId8"/>
            <a:stretch>
              <a:fillRect/>
            </a:stretch>
          </a:blipFill>
        </p:spPr>
      </p:sp>
      <p:sp>
        <p:nvSpPr>
          <p:cNvPr id="17" name="TextBox 17"/>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14D"/>
        </a:solidFill>
        <a:effectLst/>
      </p:bgPr>
    </p:bg>
    <p:spTree>
      <p:nvGrpSpPr>
        <p:cNvPr id="1" name=""/>
        <p:cNvGrpSpPr/>
        <p:nvPr/>
      </p:nvGrpSpPr>
      <p:grpSpPr>
        <a:xfrm>
          <a:off x="0" y="0"/>
          <a:ext cx="0" cy="0"/>
          <a:chOff x="0" y="0"/>
          <a:chExt cx="0" cy="0"/>
        </a:xfrm>
      </p:grpSpPr>
      <p:grpSp>
        <p:nvGrpSpPr>
          <p:cNvPr id="2" name="Group 2"/>
          <p:cNvGrpSpPr/>
          <p:nvPr/>
        </p:nvGrpSpPr>
        <p:grpSpPr>
          <a:xfrm>
            <a:off x="0" y="10073435"/>
            <a:ext cx="18288000" cy="213565"/>
            <a:chOff x="0" y="0"/>
            <a:chExt cx="4816593" cy="56248"/>
          </a:xfrm>
        </p:grpSpPr>
        <p:sp>
          <p:nvSpPr>
            <p:cNvPr id="3" name="Freeform 3"/>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E4E4E4"/>
            </a:solidFill>
          </p:spPr>
        </p:sp>
        <p:sp>
          <p:nvSpPr>
            <p:cNvPr id="4" name="TextBox 4"/>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0"/>
            <a:ext cx="18288000" cy="213565"/>
            <a:chOff x="0" y="0"/>
            <a:chExt cx="4816593" cy="56248"/>
          </a:xfrm>
        </p:grpSpPr>
        <p:sp>
          <p:nvSpPr>
            <p:cNvPr id="6" name="Freeform 6"/>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7" name="TextBox 7"/>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FFFFFF"/>
                </a:solidFill>
                <a:latin typeface="Glacial Indifference Bold"/>
                <a:ea typeface="Glacial Indifference Bold"/>
                <a:cs typeface="Glacial Indifference Bold"/>
                <a:sym typeface="Glacial Indifference Bold"/>
              </a:rPr>
              <a:t>05</a:t>
            </a:r>
          </a:p>
        </p:txBody>
      </p:sp>
      <p:sp>
        <p:nvSpPr>
          <p:cNvPr id="9" name="AutoShape 9"/>
          <p:cNvSpPr/>
          <p:nvPr/>
        </p:nvSpPr>
        <p:spPr>
          <a:xfrm>
            <a:off x="16564000" y="8877554"/>
            <a:ext cx="0" cy="761492"/>
          </a:xfrm>
          <a:prstGeom prst="line">
            <a:avLst/>
          </a:prstGeom>
          <a:ln w="95250" cap="flat">
            <a:gradFill>
              <a:gsLst>
                <a:gs pos="0">
                  <a:srgbClr val="FF3131">
                    <a:alpha val="100000"/>
                  </a:srgbClr>
                </a:gs>
                <a:gs pos="100000">
                  <a:srgbClr val="FF914D">
                    <a:alpha val="100000"/>
                  </a:srgbClr>
                </a:gs>
              </a:gsLst>
              <a:lin ang="0"/>
            </a:gradFill>
            <a:prstDash val="solid"/>
            <a:headEnd type="none" w="sm" len="sm"/>
            <a:tailEnd type="none" w="sm" len="sm"/>
          </a:ln>
        </p:spPr>
      </p:sp>
      <p:sp>
        <p:nvSpPr>
          <p:cNvPr id="10" name="Freeform 10"/>
          <p:cNvSpPr/>
          <p:nvPr/>
        </p:nvSpPr>
        <p:spPr>
          <a:xfrm>
            <a:off x="16315549" y="677272"/>
            <a:ext cx="1452071" cy="1457537"/>
          </a:xfrm>
          <a:custGeom>
            <a:avLst/>
            <a:gdLst/>
            <a:ahLst/>
            <a:cxnLst/>
            <a:rect l="l" t="t" r="r" b="b"/>
            <a:pathLst>
              <a:path w="1452071" h="1457537">
                <a:moveTo>
                  <a:pt x="0" y="0"/>
                </a:moveTo>
                <a:lnTo>
                  <a:pt x="1452072" y="0"/>
                </a:lnTo>
                <a:lnTo>
                  <a:pt x="1452072" y="1457537"/>
                </a:lnTo>
                <a:lnTo>
                  <a:pt x="0" y="14575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5555294" y="2275495"/>
            <a:ext cx="713130" cy="713130"/>
          </a:xfrm>
          <a:custGeom>
            <a:avLst/>
            <a:gdLst/>
            <a:ahLst/>
            <a:cxnLst/>
            <a:rect l="l" t="t" r="r" b="b"/>
            <a:pathLst>
              <a:path w="713130" h="713130">
                <a:moveTo>
                  <a:pt x="0" y="0"/>
                </a:moveTo>
                <a:lnTo>
                  <a:pt x="713131" y="0"/>
                </a:lnTo>
                <a:lnTo>
                  <a:pt x="713131" y="713130"/>
                </a:lnTo>
                <a:lnTo>
                  <a:pt x="0" y="7131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a:off x="-546230" y="6885480"/>
            <a:ext cx="3984149" cy="3984149"/>
          </a:xfrm>
          <a:custGeom>
            <a:avLst/>
            <a:gdLst/>
            <a:ahLst/>
            <a:cxnLst/>
            <a:rect l="l" t="t" r="r" b="b"/>
            <a:pathLst>
              <a:path w="3984149" h="3984149">
                <a:moveTo>
                  <a:pt x="0" y="0"/>
                </a:moveTo>
                <a:lnTo>
                  <a:pt x="3984149" y="0"/>
                </a:lnTo>
                <a:lnTo>
                  <a:pt x="3984149" y="3984148"/>
                </a:lnTo>
                <a:lnTo>
                  <a:pt x="0" y="3984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3751647" y="677272"/>
            <a:ext cx="10784706" cy="8227190"/>
          </a:xfrm>
          <a:custGeom>
            <a:avLst/>
            <a:gdLst/>
            <a:ahLst/>
            <a:cxnLst/>
            <a:rect l="l" t="t" r="r" b="b"/>
            <a:pathLst>
              <a:path w="10784706" h="8227190">
                <a:moveTo>
                  <a:pt x="0" y="0"/>
                </a:moveTo>
                <a:lnTo>
                  <a:pt x="10784706" y="0"/>
                </a:lnTo>
                <a:lnTo>
                  <a:pt x="10784706" y="8227190"/>
                </a:lnTo>
                <a:lnTo>
                  <a:pt x="0" y="8227190"/>
                </a:lnTo>
                <a:lnTo>
                  <a:pt x="0" y="0"/>
                </a:lnTo>
                <a:close/>
              </a:path>
            </a:pathLst>
          </a:custGeom>
          <a:blipFill>
            <a:blip r:embed="rId8"/>
            <a:stretch>
              <a:fillRect/>
            </a:stretch>
          </a:blipFill>
        </p:spPr>
      </p:sp>
      <p:sp>
        <p:nvSpPr>
          <p:cNvPr id="14" name="TextBox 14"/>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FFFFFF"/>
                </a:solidFill>
                <a:latin typeface="Glacial Indifference Bold"/>
                <a:ea typeface="Glacial Indifference Bold"/>
                <a:cs typeface="Glacial Indifference Bold"/>
                <a:sym typeface="Glacial Indifference Bold"/>
              </a:rPr>
              <a:t>KIAT SUKSES</a:t>
            </a:r>
          </a:p>
        </p:txBody>
      </p:sp>
      <p:sp>
        <p:nvSpPr>
          <p:cNvPr id="15" name="Freeform 15"/>
          <p:cNvSpPr/>
          <p:nvPr/>
        </p:nvSpPr>
        <p:spPr>
          <a:xfrm>
            <a:off x="1842457" y="6461265"/>
            <a:ext cx="1909190" cy="1546444"/>
          </a:xfrm>
          <a:custGeom>
            <a:avLst/>
            <a:gdLst/>
            <a:ahLst/>
            <a:cxnLst/>
            <a:rect l="l" t="t" r="r" b="b"/>
            <a:pathLst>
              <a:path w="1909190" h="1546444">
                <a:moveTo>
                  <a:pt x="0" y="0"/>
                </a:moveTo>
                <a:lnTo>
                  <a:pt x="1909190" y="0"/>
                </a:lnTo>
                <a:lnTo>
                  <a:pt x="1909190" y="1546444"/>
                </a:lnTo>
                <a:lnTo>
                  <a:pt x="0" y="15464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6659" y="7028511"/>
            <a:ext cx="4921456" cy="3986379"/>
          </a:xfrm>
          <a:custGeom>
            <a:avLst/>
            <a:gdLst/>
            <a:ahLst/>
            <a:cxnLst/>
            <a:rect l="l" t="t" r="r" b="b"/>
            <a:pathLst>
              <a:path w="4921456" h="3986379">
                <a:moveTo>
                  <a:pt x="0" y="0"/>
                </a:moveTo>
                <a:lnTo>
                  <a:pt x="4921455" y="0"/>
                </a:lnTo>
                <a:lnTo>
                  <a:pt x="4921455" y="3986379"/>
                </a:lnTo>
                <a:lnTo>
                  <a:pt x="0" y="3986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07</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grpSp>
        <p:nvGrpSpPr>
          <p:cNvPr id="12" name="Group 12"/>
          <p:cNvGrpSpPr/>
          <p:nvPr/>
        </p:nvGrpSpPr>
        <p:grpSpPr>
          <a:xfrm>
            <a:off x="1028700" y="2557875"/>
            <a:ext cx="1638992" cy="16389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032895" y="3166840"/>
            <a:ext cx="13531105" cy="4176176"/>
          </a:xfrm>
          <a:prstGeom prst="rect">
            <a:avLst/>
          </a:prstGeom>
        </p:spPr>
        <p:txBody>
          <a:bodyPr lIns="0" tIns="0" rIns="0" bIns="0" rtlCol="0" anchor="t">
            <a:spAutoFit/>
          </a:bodyPr>
          <a:lstStyle/>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Technopreneurship adalah kombinasi antara keahlian teknis dengan bakat kewirausahaan. </a:t>
            </a:r>
          </a:p>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Jika memiliki ide cemerlang, maka ini adalah waktu terbaik untuk mencari dukungan dan jika tidak memiliki pengetahuan teknologi, maka rekrutlah orang yang paham teknologi.</a:t>
            </a:r>
          </a:p>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Jika Anda memiliki kecakapan di bidang teknologi, maka Anda membutuhkan pakar pemasaran. </a:t>
            </a:r>
          </a:p>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Anda selalu membutuhkan dukungan untuk mengubah ide menjadi kenyataan.</a:t>
            </a:r>
          </a:p>
        </p:txBody>
      </p:sp>
      <p:sp>
        <p:nvSpPr>
          <p:cNvPr id="16" name="TextBox 16"/>
          <p:cNvSpPr txBox="1"/>
          <p:nvPr/>
        </p:nvSpPr>
        <p:spPr>
          <a:xfrm>
            <a:off x="1028700" y="612101"/>
            <a:ext cx="16230600" cy="1120775"/>
          </a:xfrm>
          <a:prstGeom prst="rect">
            <a:avLst/>
          </a:prstGeom>
        </p:spPr>
        <p:txBody>
          <a:bodyPr lIns="0" tIns="0" rIns="0" bIns="0" rtlCol="0" anchor="t">
            <a:spAutoFit/>
          </a:bodyPr>
          <a:lstStyle/>
          <a:p>
            <a:pPr algn="ctr">
              <a:lnSpc>
                <a:spcPts val="9100"/>
              </a:lnSpc>
            </a:pPr>
            <a:r>
              <a:rPr lang="en-US" sz="6500">
                <a:solidFill>
                  <a:srgbClr val="000000"/>
                </a:solidFill>
                <a:latin typeface="Glacial Indifference Bold"/>
                <a:ea typeface="Glacial Indifference Bold"/>
                <a:cs typeface="Glacial Indifference Bold"/>
                <a:sym typeface="Glacial Indifference Bold"/>
              </a:rPr>
              <a:t>Langkah Menjadi Seorang Technopreneur</a:t>
            </a:r>
          </a:p>
        </p:txBody>
      </p:sp>
      <p:sp>
        <p:nvSpPr>
          <p:cNvPr id="17" name="TextBox 17"/>
          <p:cNvSpPr txBox="1"/>
          <p:nvPr/>
        </p:nvSpPr>
        <p:spPr>
          <a:xfrm>
            <a:off x="3032895" y="2491200"/>
            <a:ext cx="2997650" cy="580390"/>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1. Bangun tim</a:t>
            </a:r>
          </a:p>
        </p:txBody>
      </p:sp>
      <p:sp>
        <p:nvSpPr>
          <p:cNvPr id="18" name="TextBox 18"/>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9" name="Freeform 19"/>
          <p:cNvSpPr/>
          <p:nvPr/>
        </p:nvSpPr>
        <p:spPr>
          <a:xfrm>
            <a:off x="1203282" y="2876648"/>
            <a:ext cx="1289828" cy="1001444"/>
          </a:xfrm>
          <a:custGeom>
            <a:avLst/>
            <a:gdLst/>
            <a:ahLst/>
            <a:cxnLst/>
            <a:rect l="l" t="t" r="r" b="b"/>
            <a:pathLst>
              <a:path w="1289828" h="1001444">
                <a:moveTo>
                  <a:pt x="0" y="0"/>
                </a:moveTo>
                <a:lnTo>
                  <a:pt x="1289828" y="0"/>
                </a:lnTo>
                <a:lnTo>
                  <a:pt x="1289828" y="1001445"/>
                </a:lnTo>
                <a:lnTo>
                  <a:pt x="0" y="1001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6659" y="7028511"/>
            <a:ext cx="4921456" cy="3986379"/>
          </a:xfrm>
          <a:custGeom>
            <a:avLst/>
            <a:gdLst/>
            <a:ahLst/>
            <a:cxnLst/>
            <a:rect l="l" t="t" r="r" b="b"/>
            <a:pathLst>
              <a:path w="4921456" h="3986379">
                <a:moveTo>
                  <a:pt x="0" y="0"/>
                </a:moveTo>
                <a:lnTo>
                  <a:pt x="4921455" y="0"/>
                </a:lnTo>
                <a:lnTo>
                  <a:pt x="4921455" y="3986379"/>
                </a:lnTo>
                <a:lnTo>
                  <a:pt x="0" y="3986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08</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grpSp>
        <p:nvGrpSpPr>
          <p:cNvPr id="12" name="Group 12"/>
          <p:cNvGrpSpPr/>
          <p:nvPr/>
        </p:nvGrpSpPr>
        <p:grpSpPr>
          <a:xfrm>
            <a:off x="1028700" y="2557875"/>
            <a:ext cx="1638992" cy="16389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032895" y="3166840"/>
            <a:ext cx="13531105" cy="4700534"/>
          </a:xfrm>
          <a:prstGeom prst="rect">
            <a:avLst/>
          </a:prstGeom>
        </p:spPr>
        <p:txBody>
          <a:bodyPr lIns="0" tIns="0" rIns="0" bIns="0" rtlCol="0" anchor="t">
            <a:spAutoFit/>
          </a:bodyPr>
          <a:lstStyle/>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Menjadi seorang Technopreneur Anda harus terus memecahkan masalah di setiap kesempatan. Terutama, di awal, Anda bisa mengatasi perubahan operasional, pendanaan, dan juga hambatan regulasi. Jadi, diperlukan kemampuan pemecahan masalah.</a:t>
            </a:r>
          </a:p>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Jika Anda gagal dalam rencana nyata, Anda harus membuat rencana sebelumnya dengan alternatif. </a:t>
            </a:r>
          </a:p>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Selain itu, ada juga kebutuhan untuk menganalisis biaya, waktu, tenaga, dan sumber daya yang dibutuhkan untuk berbagai jalan. Jangan lupa untuk menghitung keuntungan yang diharapkan.</a:t>
            </a:r>
          </a:p>
        </p:txBody>
      </p:sp>
      <p:sp>
        <p:nvSpPr>
          <p:cNvPr id="16" name="TextBox 16"/>
          <p:cNvSpPr txBox="1"/>
          <p:nvPr/>
        </p:nvSpPr>
        <p:spPr>
          <a:xfrm>
            <a:off x="1028700" y="612101"/>
            <a:ext cx="16230600" cy="1120775"/>
          </a:xfrm>
          <a:prstGeom prst="rect">
            <a:avLst/>
          </a:prstGeom>
        </p:spPr>
        <p:txBody>
          <a:bodyPr lIns="0" tIns="0" rIns="0" bIns="0" rtlCol="0" anchor="t">
            <a:spAutoFit/>
          </a:bodyPr>
          <a:lstStyle/>
          <a:p>
            <a:pPr algn="ctr">
              <a:lnSpc>
                <a:spcPts val="9100"/>
              </a:lnSpc>
            </a:pPr>
            <a:r>
              <a:rPr lang="en-US" sz="6500">
                <a:solidFill>
                  <a:srgbClr val="000000"/>
                </a:solidFill>
                <a:latin typeface="Glacial Indifference Bold"/>
                <a:ea typeface="Glacial Indifference Bold"/>
                <a:cs typeface="Glacial Indifference Bold"/>
                <a:sym typeface="Glacial Indifference Bold"/>
              </a:rPr>
              <a:t>Langkah Menjadi Seorang Technopreneur</a:t>
            </a:r>
          </a:p>
        </p:txBody>
      </p:sp>
      <p:sp>
        <p:nvSpPr>
          <p:cNvPr id="17" name="TextBox 17"/>
          <p:cNvSpPr txBox="1"/>
          <p:nvPr/>
        </p:nvSpPr>
        <p:spPr>
          <a:xfrm>
            <a:off x="3032895" y="2491200"/>
            <a:ext cx="12784710" cy="580390"/>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2. Meningkatkan keterampilan pemecahan masalah</a:t>
            </a:r>
          </a:p>
        </p:txBody>
      </p:sp>
      <p:sp>
        <p:nvSpPr>
          <p:cNvPr id="18" name="TextBox 18"/>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9" name="Freeform 19"/>
          <p:cNvSpPr/>
          <p:nvPr/>
        </p:nvSpPr>
        <p:spPr>
          <a:xfrm>
            <a:off x="1334069" y="2896252"/>
            <a:ext cx="962237" cy="962237"/>
          </a:xfrm>
          <a:custGeom>
            <a:avLst/>
            <a:gdLst/>
            <a:ahLst/>
            <a:cxnLst/>
            <a:rect l="l" t="t" r="r" b="b"/>
            <a:pathLst>
              <a:path w="962237" h="962237">
                <a:moveTo>
                  <a:pt x="0" y="0"/>
                </a:moveTo>
                <a:lnTo>
                  <a:pt x="962237" y="0"/>
                </a:lnTo>
                <a:lnTo>
                  <a:pt x="962237" y="962237"/>
                </a:lnTo>
                <a:lnTo>
                  <a:pt x="0" y="962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6659" y="7028511"/>
            <a:ext cx="4921456" cy="3986379"/>
          </a:xfrm>
          <a:custGeom>
            <a:avLst/>
            <a:gdLst/>
            <a:ahLst/>
            <a:cxnLst/>
            <a:rect l="l" t="t" r="r" b="b"/>
            <a:pathLst>
              <a:path w="4921456" h="3986379">
                <a:moveTo>
                  <a:pt x="0" y="0"/>
                </a:moveTo>
                <a:lnTo>
                  <a:pt x="4921455" y="0"/>
                </a:lnTo>
                <a:lnTo>
                  <a:pt x="4921455" y="3986379"/>
                </a:lnTo>
                <a:lnTo>
                  <a:pt x="0" y="39863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10073435"/>
            <a:ext cx="18288000" cy="213565"/>
            <a:chOff x="0" y="0"/>
            <a:chExt cx="4816593" cy="56248"/>
          </a:xfrm>
        </p:grpSpPr>
        <p:sp>
          <p:nvSpPr>
            <p:cNvPr id="4" name="Freeform 4"/>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solidFill>
              <a:srgbClr val="FF914D"/>
            </a:solidFill>
          </p:spPr>
        </p:sp>
        <p:sp>
          <p:nvSpPr>
            <p:cNvPr id="5" name="TextBox 5"/>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364232" y="-2136727"/>
            <a:ext cx="5790136" cy="5790136"/>
          </a:xfrm>
          <a:custGeom>
            <a:avLst/>
            <a:gdLst/>
            <a:ahLst/>
            <a:cxnLst/>
            <a:rect l="l" t="t" r="r" b="b"/>
            <a:pathLst>
              <a:path w="5790136" h="5790136">
                <a:moveTo>
                  <a:pt x="0" y="0"/>
                </a:moveTo>
                <a:lnTo>
                  <a:pt x="5790136" y="0"/>
                </a:lnTo>
                <a:lnTo>
                  <a:pt x="5790136" y="5790136"/>
                </a:lnTo>
                <a:lnTo>
                  <a:pt x="0" y="5790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0" y="0"/>
            <a:ext cx="18288000" cy="213565"/>
            <a:chOff x="0" y="0"/>
            <a:chExt cx="4816593" cy="56248"/>
          </a:xfrm>
        </p:grpSpPr>
        <p:sp>
          <p:nvSpPr>
            <p:cNvPr id="8" name="Freeform 8"/>
            <p:cNvSpPr/>
            <p:nvPr/>
          </p:nvSpPr>
          <p:spPr>
            <a:xfrm>
              <a:off x="0" y="0"/>
              <a:ext cx="4816592" cy="56248"/>
            </a:xfrm>
            <a:custGeom>
              <a:avLst/>
              <a:gdLst/>
              <a:ahLst/>
              <a:cxnLst/>
              <a:rect l="l" t="t" r="r" b="b"/>
              <a:pathLst>
                <a:path w="4816592" h="56248">
                  <a:moveTo>
                    <a:pt x="0" y="0"/>
                  </a:moveTo>
                  <a:lnTo>
                    <a:pt x="4816592" y="0"/>
                  </a:lnTo>
                  <a:lnTo>
                    <a:pt x="4816592" y="56248"/>
                  </a:lnTo>
                  <a:lnTo>
                    <a:pt x="0" y="56248"/>
                  </a:lnTo>
                  <a:close/>
                </a:path>
              </a:pathLst>
            </a:custGeom>
            <a:gradFill rotWithShape="1">
              <a:gsLst>
                <a:gs pos="0">
                  <a:srgbClr val="FF3131">
                    <a:alpha val="100000"/>
                  </a:srgbClr>
                </a:gs>
                <a:gs pos="100000">
                  <a:srgbClr val="FF914D">
                    <a:alpha val="100000"/>
                  </a:srgbClr>
                </a:gs>
              </a:gsLst>
              <a:lin ang="0"/>
            </a:gradFill>
          </p:spPr>
        </p:sp>
        <p:sp>
          <p:nvSpPr>
            <p:cNvPr id="9" name="TextBox 9"/>
            <p:cNvSpPr txBox="1"/>
            <p:nvPr/>
          </p:nvSpPr>
          <p:spPr>
            <a:xfrm>
              <a:off x="0" y="-38100"/>
              <a:ext cx="4816593" cy="9434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6564000" y="8834437"/>
            <a:ext cx="955170" cy="762001"/>
          </a:xfrm>
          <a:prstGeom prst="rect">
            <a:avLst/>
          </a:prstGeom>
        </p:spPr>
        <p:txBody>
          <a:bodyPr lIns="0" tIns="0" rIns="0" bIns="0" rtlCol="0" anchor="t">
            <a:spAutoFit/>
          </a:bodyPr>
          <a:lstStyle/>
          <a:p>
            <a:pPr algn="r">
              <a:lnSpc>
                <a:spcPts val="6299"/>
              </a:lnSpc>
            </a:pPr>
            <a:r>
              <a:rPr lang="en-US" sz="4499">
                <a:solidFill>
                  <a:srgbClr val="000000"/>
                </a:solidFill>
                <a:latin typeface="Glacial Indifference Bold"/>
                <a:ea typeface="Glacial Indifference Bold"/>
                <a:cs typeface="Glacial Indifference Bold"/>
                <a:sym typeface="Glacial Indifference Bold"/>
              </a:rPr>
              <a:t>09</a:t>
            </a:r>
          </a:p>
        </p:txBody>
      </p:sp>
      <p:sp>
        <p:nvSpPr>
          <p:cNvPr id="11" name="AutoShape 11"/>
          <p:cNvSpPr/>
          <p:nvPr/>
        </p:nvSpPr>
        <p:spPr>
          <a:xfrm>
            <a:off x="16564000" y="8877554"/>
            <a:ext cx="0" cy="761492"/>
          </a:xfrm>
          <a:prstGeom prst="line">
            <a:avLst/>
          </a:prstGeom>
          <a:ln w="95250" cap="flat">
            <a:solidFill>
              <a:srgbClr val="FF914D"/>
            </a:solidFill>
            <a:prstDash val="solid"/>
            <a:headEnd type="none" w="sm" len="sm"/>
            <a:tailEnd type="none" w="sm" len="sm"/>
          </a:ln>
        </p:spPr>
      </p:sp>
      <p:grpSp>
        <p:nvGrpSpPr>
          <p:cNvPr id="12" name="Group 12"/>
          <p:cNvGrpSpPr/>
          <p:nvPr/>
        </p:nvGrpSpPr>
        <p:grpSpPr>
          <a:xfrm>
            <a:off x="1028700" y="2557875"/>
            <a:ext cx="1638992" cy="16389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914D"/>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3032895" y="3166840"/>
            <a:ext cx="13531105" cy="5224892"/>
          </a:xfrm>
          <a:prstGeom prst="rect">
            <a:avLst/>
          </a:prstGeom>
        </p:spPr>
        <p:txBody>
          <a:bodyPr lIns="0" tIns="0" rIns="0" bIns="0" rtlCol="0" anchor="t">
            <a:spAutoFit/>
          </a:bodyPr>
          <a:lstStyle/>
          <a:p>
            <a:pPr marL="644635" lvl="1" indent="-322318" algn="l">
              <a:lnSpc>
                <a:spcPts val="4180"/>
              </a:lnSpc>
              <a:buFont typeface="Arial"/>
              <a:buChar char="•"/>
            </a:pPr>
            <a:r>
              <a:rPr lang="en-US" sz="2985">
                <a:solidFill>
                  <a:srgbClr val="000000"/>
                </a:solidFill>
                <a:latin typeface="Glacial Indifference"/>
                <a:ea typeface="Glacial Indifference"/>
                <a:cs typeface="Glacial Indifference"/>
                <a:sym typeface="Glacial Indifference"/>
              </a:rPr>
              <a:t>Pengambilan keputusan adalah keterampilan penting yang harus dimiliki setiap teknopreneur. Setelah mendapatkan perkiraan pro dan kontra semua opsi, Anda harus mengambil strategi terbaik yang hemat biaya serta layak secara komersial. Jangan membingungkan diri sendiri dengan mengubah rencana Anda berulang kali.</a:t>
            </a:r>
          </a:p>
          <a:p>
            <a:pPr algn="l">
              <a:lnSpc>
                <a:spcPts val="4180"/>
              </a:lnSpc>
            </a:pPr>
            <a:r>
              <a:rPr lang="en-US" sz="2985">
                <a:solidFill>
                  <a:srgbClr val="000000"/>
                </a:solidFill>
                <a:latin typeface="Glacial Indifference"/>
                <a:ea typeface="Glacial Indifference"/>
                <a:cs typeface="Glacial Indifference"/>
                <a:sym typeface="Glacial Indifference"/>
              </a:rPr>
              <a:t>Terakhir, tahap terakhir adalah mengimplementasikan ide seperti meluncurkan produk atau layanan atau platform yang telah Anda upayakan.</a:t>
            </a:r>
          </a:p>
          <a:p>
            <a:pPr algn="l">
              <a:lnSpc>
                <a:spcPts val="4180"/>
              </a:lnSpc>
            </a:pPr>
            <a:r>
              <a:rPr lang="en-US" sz="2985">
                <a:solidFill>
                  <a:srgbClr val="000000"/>
                </a:solidFill>
                <a:latin typeface="Glacial Indifference"/>
                <a:ea typeface="Glacial Indifference"/>
                <a:cs typeface="Glacial Indifference"/>
                <a:sym typeface="Glacial Indifference"/>
              </a:rPr>
              <a:t>Kerja keras bukanlah satu-satunya hal untuk menjadi seorang technopreneur, tetapi juga dibutuhkan keteguhan hati untuk mewujudkan suatu ide. Anda harus mengubah ide atau pendapat Anda untuk cara kerja yang inovatif, jika diperlukan.</a:t>
            </a:r>
          </a:p>
        </p:txBody>
      </p:sp>
      <p:sp>
        <p:nvSpPr>
          <p:cNvPr id="16" name="TextBox 16"/>
          <p:cNvSpPr txBox="1"/>
          <p:nvPr/>
        </p:nvSpPr>
        <p:spPr>
          <a:xfrm>
            <a:off x="1028700" y="612101"/>
            <a:ext cx="16230600" cy="1120775"/>
          </a:xfrm>
          <a:prstGeom prst="rect">
            <a:avLst/>
          </a:prstGeom>
        </p:spPr>
        <p:txBody>
          <a:bodyPr lIns="0" tIns="0" rIns="0" bIns="0" rtlCol="0" anchor="t">
            <a:spAutoFit/>
          </a:bodyPr>
          <a:lstStyle/>
          <a:p>
            <a:pPr algn="ctr">
              <a:lnSpc>
                <a:spcPts val="9100"/>
              </a:lnSpc>
            </a:pPr>
            <a:r>
              <a:rPr lang="en-US" sz="6500">
                <a:solidFill>
                  <a:srgbClr val="000000"/>
                </a:solidFill>
                <a:latin typeface="Glacial Indifference Bold"/>
                <a:ea typeface="Glacial Indifference Bold"/>
                <a:cs typeface="Glacial Indifference Bold"/>
                <a:sym typeface="Glacial Indifference Bold"/>
              </a:rPr>
              <a:t>Langkah Menjadi Seorang Technopreneur</a:t>
            </a:r>
          </a:p>
        </p:txBody>
      </p:sp>
      <p:sp>
        <p:nvSpPr>
          <p:cNvPr id="17" name="TextBox 17"/>
          <p:cNvSpPr txBox="1"/>
          <p:nvPr/>
        </p:nvSpPr>
        <p:spPr>
          <a:xfrm>
            <a:off x="3032895" y="2491200"/>
            <a:ext cx="12784710" cy="580390"/>
          </a:xfrm>
          <a:prstGeom prst="rect">
            <a:avLst/>
          </a:prstGeom>
        </p:spPr>
        <p:txBody>
          <a:bodyPr lIns="0" tIns="0" rIns="0" bIns="0" rtlCol="0" anchor="t">
            <a:spAutoFit/>
          </a:bodyPr>
          <a:lstStyle/>
          <a:p>
            <a:pPr algn="l">
              <a:lnSpc>
                <a:spcPts val="4759"/>
              </a:lnSpc>
            </a:pPr>
            <a:r>
              <a:rPr lang="en-US" sz="3399">
                <a:solidFill>
                  <a:srgbClr val="000000"/>
                </a:solidFill>
                <a:latin typeface="Glacial Indifference Bold"/>
                <a:ea typeface="Glacial Indifference Bold"/>
                <a:cs typeface="Glacial Indifference Bold"/>
                <a:sym typeface="Glacial Indifference Bold"/>
              </a:rPr>
              <a:t>3. Keputusan tentang strategi akhir</a:t>
            </a:r>
          </a:p>
        </p:txBody>
      </p:sp>
      <p:sp>
        <p:nvSpPr>
          <p:cNvPr id="18" name="TextBox 18"/>
          <p:cNvSpPr txBox="1"/>
          <p:nvPr/>
        </p:nvSpPr>
        <p:spPr>
          <a:xfrm>
            <a:off x="11429915" y="8963025"/>
            <a:ext cx="4752692" cy="523875"/>
          </a:xfrm>
          <a:prstGeom prst="rect">
            <a:avLst/>
          </a:prstGeom>
        </p:spPr>
        <p:txBody>
          <a:bodyPr lIns="0" tIns="0" rIns="0" bIns="0" rtlCol="0" anchor="t">
            <a:spAutoFit/>
          </a:bodyPr>
          <a:lstStyle/>
          <a:p>
            <a:pPr algn="r">
              <a:lnSpc>
                <a:spcPts val="4200"/>
              </a:lnSpc>
            </a:pPr>
            <a:r>
              <a:rPr lang="en-US" sz="3000" spc="300">
                <a:solidFill>
                  <a:srgbClr val="000000"/>
                </a:solidFill>
                <a:latin typeface="Glacial Indifference Bold"/>
                <a:ea typeface="Glacial Indifference Bold"/>
                <a:cs typeface="Glacial Indifference Bold"/>
                <a:sym typeface="Glacial Indifference Bold"/>
              </a:rPr>
              <a:t>KIAT SUKSES</a:t>
            </a:r>
          </a:p>
        </p:txBody>
      </p:sp>
      <p:sp>
        <p:nvSpPr>
          <p:cNvPr id="19" name="Freeform 19"/>
          <p:cNvSpPr/>
          <p:nvPr/>
        </p:nvSpPr>
        <p:spPr>
          <a:xfrm>
            <a:off x="1334069" y="2896252"/>
            <a:ext cx="962237" cy="962237"/>
          </a:xfrm>
          <a:custGeom>
            <a:avLst/>
            <a:gdLst/>
            <a:ahLst/>
            <a:cxnLst/>
            <a:rect l="l" t="t" r="r" b="b"/>
            <a:pathLst>
              <a:path w="962237" h="962237">
                <a:moveTo>
                  <a:pt x="0" y="0"/>
                </a:moveTo>
                <a:lnTo>
                  <a:pt x="962237" y="0"/>
                </a:lnTo>
                <a:lnTo>
                  <a:pt x="962237" y="962237"/>
                </a:lnTo>
                <a:lnTo>
                  <a:pt x="0" y="9622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940</Words>
  <Application>Microsoft Office PowerPoint</Application>
  <PresentationFormat>Custom</PresentationFormat>
  <Paragraphs>124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Glacial Indifference Bold</vt:lpstr>
      <vt:lpstr>Arial</vt:lpstr>
      <vt:lpstr>Bree Serif</vt:lpstr>
      <vt:lpstr>Glacial Indifference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P4 - Kiat Sukses Technopreneurship</dc:title>
  <cp:lastModifiedBy>Hp</cp:lastModifiedBy>
  <cp:revision>4</cp:revision>
  <dcterms:created xsi:type="dcterms:W3CDTF">2006-08-16T00:00:00Z</dcterms:created>
  <dcterms:modified xsi:type="dcterms:W3CDTF">2024-11-04T05:15:12Z</dcterms:modified>
  <dc:identifier>DAGNjQAu4ic</dc:identifier>
</cp:coreProperties>
</file>