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Scripter" charset="1" panose="00000000000000000000"/>
      <p:regular r:id="rId17"/>
    </p:embeddedFont>
    <p:embeddedFont>
      <p:font typeface="Open Sans Bold" charset="1" panose="020B0806030504020204"/>
      <p:regular r:id="rId18"/>
    </p:embeddedFont>
    <p:embeddedFont>
      <p:font typeface="Cakerolli"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23088" y="2253930"/>
            <a:ext cx="13299278" cy="5779141"/>
          </a:xfrm>
          <a:custGeom>
            <a:avLst/>
            <a:gdLst/>
            <a:ahLst/>
            <a:cxnLst/>
            <a:rect r="r" b="b" t="t" l="l"/>
            <a:pathLst>
              <a:path h="5779141" w="13299278">
                <a:moveTo>
                  <a:pt x="0" y="0"/>
                </a:moveTo>
                <a:lnTo>
                  <a:pt x="13299278" y="0"/>
                </a:lnTo>
                <a:lnTo>
                  <a:pt x="13299278" y="5779140"/>
                </a:lnTo>
                <a:lnTo>
                  <a:pt x="0" y="57791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38776" y="3569512"/>
            <a:ext cx="14683590" cy="1940179"/>
          </a:xfrm>
          <a:prstGeom prst="rect">
            <a:avLst/>
          </a:prstGeom>
        </p:spPr>
        <p:txBody>
          <a:bodyPr anchor="t" rtlCol="false" tIns="0" lIns="0" bIns="0" rIns="0">
            <a:spAutoFit/>
          </a:bodyPr>
          <a:lstStyle/>
          <a:p>
            <a:pPr algn="ctr">
              <a:lnSpc>
                <a:spcPts val="7178"/>
              </a:lnSpc>
            </a:pPr>
            <a:r>
              <a:rPr lang="en-US" sz="7400">
                <a:solidFill>
                  <a:srgbClr val="3F3E3A"/>
                </a:solidFill>
                <a:latin typeface="Scripter"/>
                <a:ea typeface="Scripter"/>
                <a:cs typeface="Scripter"/>
                <a:sym typeface="Scripter"/>
              </a:rPr>
              <a:t>COMPLEX AND COMPOUND </a:t>
            </a:r>
          </a:p>
          <a:p>
            <a:pPr algn="ctr">
              <a:lnSpc>
                <a:spcPts val="7178"/>
              </a:lnSpc>
            </a:pPr>
            <a:r>
              <a:rPr lang="en-US" sz="7400">
                <a:solidFill>
                  <a:srgbClr val="3F3E3A"/>
                </a:solidFill>
                <a:latin typeface="Scripter"/>
                <a:ea typeface="Scripter"/>
                <a:cs typeface="Scripter"/>
                <a:sym typeface="Scripter"/>
              </a:rPr>
              <a:t>SENTENCE</a:t>
            </a:r>
          </a:p>
        </p:txBody>
      </p:sp>
      <p:sp>
        <p:nvSpPr>
          <p:cNvPr name="Freeform 5" id="5"/>
          <p:cNvSpPr/>
          <p:nvPr/>
        </p:nvSpPr>
        <p:spPr>
          <a:xfrm flipH="false" flipV="false" rot="0">
            <a:off x="4546335" y="3048689"/>
            <a:ext cx="931804" cy="1143955"/>
          </a:xfrm>
          <a:custGeom>
            <a:avLst/>
            <a:gdLst/>
            <a:ahLst/>
            <a:cxnLst/>
            <a:rect r="r" b="b" t="t" l="l"/>
            <a:pathLst>
              <a:path h="1143955" w="931804">
                <a:moveTo>
                  <a:pt x="0" y="0"/>
                </a:moveTo>
                <a:lnTo>
                  <a:pt x="931804" y="0"/>
                </a:lnTo>
                <a:lnTo>
                  <a:pt x="931804" y="1143956"/>
                </a:lnTo>
                <a:lnTo>
                  <a:pt x="0" y="11439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674174" y="1151125"/>
            <a:ext cx="3531247" cy="4114800"/>
          </a:xfrm>
          <a:custGeom>
            <a:avLst/>
            <a:gdLst/>
            <a:ahLst/>
            <a:cxnLst/>
            <a:rect r="r" b="b" t="t" l="l"/>
            <a:pathLst>
              <a:path h="4114800" w="3531247">
                <a:moveTo>
                  <a:pt x="0" y="0"/>
                </a:moveTo>
                <a:lnTo>
                  <a:pt x="3531246" y="0"/>
                </a:lnTo>
                <a:lnTo>
                  <a:pt x="353124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465809" y="6199301"/>
            <a:ext cx="2311483" cy="2219024"/>
          </a:xfrm>
          <a:custGeom>
            <a:avLst/>
            <a:gdLst/>
            <a:ahLst/>
            <a:cxnLst/>
            <a:rect r="r" b="b" t="t" l="l"/>
            <a:pathLst>
              <a:path h="2219024" w="2311483">
                <a:moveTo>
                  <a:pt x="0" y="0"/>
                </a:moveTo>
                <a:lnTo>
                  <a:pt x="2311483" y="0"/>
                </a:lnTo>
                <a:lnTo>
                  <a:pt x="2311483" y="2219024"/>
                </a:lnTo>
                <a:lnTo>
                  <a:pt x="0" y="22190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638776" y="5740962"/>
            <a:ext cx="14683590" cy="1099820"/>
          </a:xfrm>
          <a:prstGeom prst="rect">
            <a:avLst/>
          </a:prstGeom>
        </p:spPr>
        <p:txBody>
          <a:bodyPr anchor="t" rtlCol="false" tIns="0" lIns="0" bIns="0" rIns="0">
            <a:spAutoFit/>
          </a:bodyPr>
          <a:lstStyle/>
          <a:p>
            <a:pPr algn="ctr">
              <a:lnSpc>
                <a:spcPts val="4480"/>
              </a:lnSpc>
            </a:pPr>
            <a:r>
              <a:rPr lang="en-US" sz="3200" b="true">
                <a:solidFill>
                  <a:srgbClr val="3F3E3A"/>
                </a:solidFill>
                <a:latin typeface="Open Sans Bold"/>
                <a:ea typeface="Open Sans Bold"/>
                <a:cs typeface="Open Sans Bold"/>
                <a:sym typeface="Open Sans Bold"/>
              </a:rPr>
              <a:t>Ika Suciwati, M.TESOL.</a:t>
            </a:r>
          </a:p>
          <a:p>
            <a:pPr algn="ctr">
              <a:lnSpc>
                <a:spcPts val="4480"/>
              </a:lnSpc>
            </a:pPr>
            <a:r>
              <a:rPr lang="en-US" sz="3200" b="true">
                <a:solidFill>
                  <a:srgbClr val="3F3E3A"/>
                </a:solidFill>
                <a:latin typeface="Open Sans Bold"/>
                <a:ea typeface="Open Sans Bold"/>
                <a:cs typeface="Open Sans Bold"/>
                <a:sym typeface="Open Sans Bold"/>
              </a:rPr>
              <a:t>Amy Krisdina,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6204" y="6106517"/>
            <a:ext cx="2715768" cy="4114800"/>
          </a:xfrm>
          <a:custGeom>
            <a:avLst/>
            <a:gdLst/>
            <a:ahLst/>
            <a:cxnLst/>
            <a:rect r="r" b="b" t="t" l="l"/>
            <a:pathLst>
              <a:path h="4114800" w="2715768">
                <a:moveTo>
                  <a:pt x="0" y="0"/>
                </a:moveTo>
                <a:lnTo>
                  <a:pt x="2715768" y="0"/>
                </a:lnTo>
                <a:lnTo>
                  <a:pt x="27157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262704" y="5303877"/>
            <a:ext cx="13762593" cy="802640"/>
          </a:xfrm>
          <a:prstGeom prst="rect">
            <a:avLst/>
          </a:prstGeom>
        </p:spPr>
        <p:txBody>
          <a:bodyPr anchor="t" rtlCol="false" tIns="0" lIns="0" bIns="0" rIns="0">
            <a:spAutoFit/>
          </a:bodyPr>
          <a:lstStyle/>
          <a:p>
            <a:pPr algn="ctr">
              <a:lnSpc>
                <a:spcPts val="6160"/>
              </a:lnSpc>
            </a:pPr>
            <a:r>
              <a:rPr lang="en-US" sz="4400">
                <a:solidFill>
                  <a:srgbClr val="000000"/>
                </a:solidFill>
                <a:latin typeface="Scripter"/>
                <a:ea typeface="Scripter"/>
                <a:cs typeface="Scripter"/>
                <a:sym typeface="Scripter"/>
              </a:rPr>
              <a:t>What three things did you learn today?</a:t>
            </a:r>
          </a:p>
        </p:txBody>
      </p:sp>
      <p:sp>
        <p:nvSpPr>
          <p:cNvPr name="TextBox 5" id="5"/>
          <p:cNvSpPr txBox="true"/>
          <p:nvPr/>
        </p:nvSpPr>
        <p:spPr>
          <a:xfrm rot="0">
            <a:off x="4683350" y="1592873"/>
            <a:ext cx="8921301" cy="2801790"/>
          </a:xfrm>
          <a:prstGeom prst="rect">
            <a:avLst/>
          </a:prstGeom>
        </p:spPr>
        <p:txBody>
          <a:bodyPr anchor="t" rtlCol="false" tIns="0" lIns="0" bIns="0" rIns="0">
            <a:spAutoFit/>
          </a:bodyPr>
          <a:lstStyle/>
          <a:p>
            <a:pPr algn="ctr">
              <a:lnSpc>
                <a:spcPts val="14630"/>
              </a:lnSpc>
            </a:pPr>
            <a:r>
              <a:rPr lang="en-US" sz="15240">
                <a:solidFill>
                  <a:srgbClr val="000000"/>
                </a:solidFill>
                <a:latin typeface="Scripter"/>
                <a:ea typeface="Scripter"/>
                <a:cs typeface="Scripter"/>
                <a:sym typeface="Scripter"/>
              </a:rPr>
              <a:t>reflection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23088" y="2253930"/>
            <a:ext cx="13299278" cy="5779141"/>
          </a:xfrm>
          <a:custGeom>
            <a:avLst/>
            <a:gdLst/>
            <a:ahLst/>
            <a:cxnLst/>
            <a:rect r="r" b="b" t="t" l="l"/>
            <a:pathLst>
              <a:path h="5779141" w="13299278">
                <a:moveTo>
                  <a:pt x="0" y="0"/>
                </a:moveTo>
                <a:lnTo>
                  <a:pt x="13299278" y="0"/>
                </a:lnTo>
                <a:lnTo>
                  <a:pt x="13299278" y="5779140"/>
                </a:lnTo>
                <a:lnTo>
                  <a:pt x="0" y="57791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794067" y="4295236"/>
            <a:ext cx="11757320" cy="2122353"/>
          </a:xfrm>
          <a:prstGeom prst="rect">
            <a:avLst/>
          </a:prstGeom>
        </p:spPr>
        <p:txBody>
          <a:bodyPr anchor="t" rtlCol="false" tIns="0" lIns="0" bIns="0" rIns="0">
            <a:spAutoFit/>
          </a:bodyPr>
          <a:lstStyle/>
          <a:p>
            <a:pPr algn="ctr">
              <a:lnSpc>
                <a:spcPts val="14708"/>
              </a:lnSpc>
            </a:pPr>
            <a:r>
              <a:rPr lang="en-US" sz="15163">
                <a:solidFill>
                  <a:srgbClr val="3F3E3A"/>
                </a:solidFill>
                <a:latin typeface="Scripter"/>
                <a:ea typeface="Scripter"/>
                <a:cs typeface="Scripter"/>
                <a:sym typeface="Scripter"/>
              </a:rPr>
              <a:t>THANK YOU :)</a:t>
            </a:r>
          </a:p>
        </p:txBody>
      </p:sp>
      <p:sp>
        <p:nvSpPr>
          <p:cNvPr name="Freeform 5" id="5"/>
          <p:cNvSpPr/>
          <p:nvPr/>
        </p:nvSpPr>
        <p:spPr>
          <a:xfrm flipH="false" flipV="false" rot="0">
            <a:off x="3085426" y="2970306"/>
            <a:ext cx="931804" cy="1143955"/>
          </a:xfrm>
          <a:custGeom>
            <a:avLst/>
            <a:gdLst/>
            <a:ahLst/>
            <a:cxnLst/>
            <a:rect r="r" b="b" t="t" l="l"/>
            <a:pathLst>
              <a:path h="1143955" w="931804">
                <a:moveTo>
                  <a:pt x="0" y="0"/>
                </a:moveTo>
                <a:lnTo>
                  <a:pt x="931803" y="0"/>
                </a:lnTo>
                <a:lnTo>
                  <a:pt x="931803" y="1143955"/>
                </a:lnTo>
                <a:lnTo>
                  <a:pt x="0" y="11439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281579" y="6196703"/>
            <a:ext cx="931804" cy="1143955"/>
          </a:xfrm>
          <a:custGeom>
            <a:avLst/>
            <a:gdLst/>
            <a:ahLst/>
            <a:cxnLst/>
            <a:rect r="r" b="b" t="t" l="l"/>
            <a:pathLst>
              <a:path h="1143955" w="931804">
                <a:moveTo>
                  <a:pt x="0" y="0"/>
                </a:moveTo>
                <a:lnTo>
                  <a:pt x="931803" y="0"/>
                </a:lnTo>
                <a:lnTo>
                  <a:pt x="931803" y="1143955"/>
                </a:lnTo>
                <a:lnTo>
                  <a:pt x="0" y="11439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9534" y="3983425"/>
            <a:ext cx="6469202" cy="4679125"/>
          </a:xfrm>
          <a:custGeom>
            <a:avLst/>
            <a:gdLst/>
            <a:ahLst/>
            <a:cxnLst/>
            <a:rect r="r" b="b" t="t" l="l"/>
            <a:pathLst>
              <a:path h="4679125" w="6469202">
                <a:moveTo>
                  <a:pt x="0" y="0"/>
                </a:moveTo>
                <a:lnTo>
                  <a:pt x="6469202" y="0"/>
                </a:lnTo>
                <a:lnTo>
                  <a:pt x="6469202" y="4679125"/>
                </a:lnTo>
                <a:lnTo>
                  <a:pt x="0" y="46791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2319" y="7682174"/>
            <a:ext cx="3413364" cy="1960751"/>
          </a:xfrm>
          <a:custGeom>
            <a:avLst/>
            <a:gdLst/>
            <a:ahLst/>
            <a:cxnLst/>
            <a:rect r="r" b="b" t="t" l="l"/>
            <a:pathLst>
              <a:path h="1960751" w="3413364">
                <a:moveTo>
                  <a:pt x="0" y="0"/>
                </a:moveTo>
                <a:lnTo>
                  <a:pt x="3413365" y="0"/>
                </a:lnTo>
                <a:lnTo>
                  <a:pt x="3413365" y="1960751"/>
                </a:lnTo>
                <a:lnTo>
                  <a:pt x="0" y="19607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159534" y="971550"/>
            <a:ext cx="5412299" cy="1269365"/>
          </a:xfrm>
          <a:prstGeom prst="rect">
            <a:avLst/>
          </a:prstGeom>
        </p:spPr>
        <p:txBody>
          <a:bodyPr anchor="t" rtlCol="false" tIns="0" lIns="0" bIns="0" rIns="0">
            <a:spAutoFit/>
          </a:bodyPr>
          <a:lstStyle/>
          <a:p>
            <a:pPr algn="ctr">
              <a:lnSpc>
                <a:spcPts val="9280"/>
              </a:lnSpc>
            </a:pPr>
            <a:r>
              <a:rPr lang="en-US" sz="8000">
                <a:solidFill>
                  <a:srgbClr val="000000"/>
                </a:solidFill>
                <a:latin typeface="Scripter"/>
                <a:ea typeface="Scripter"/>
                <a:cs typeface="Scripter"/>
                <a:sym typeface="Scripter"/>
              </a:rPr>
              <a:t>recap</a:t>
            </a:r>
          </a:p>
        </p:txBody>
      </p:sp>
      <p:sp>
        <p:nvSpPr>
          <p:cNvPr name="Freeform 6" id="6"/>
          <p:cNvSpPr/>
          <p:nvPr/>
        </p:nvSpPr>
        <p:spPr>
          <a:xfrm flipH="false" flipV="false" rot="0">
            <a:off x="9107374" y="1281469"/>
            <a:ext cx="7853000" cy="7968912"/>
          </a:xfrm>
          <a:custGeom>
            <a:avLst/>
            <a:gdLst/>
            <a:ahLst/>
            <a:cxnLst/>
            <a:rect r="r" b="b" t="t" l="l"/>
            <a:pathLst>
              <a:path h="7968912" w="7853000">
                <a:moveTo>
                  <a:pt x="0" y="0"/>
                </a:moveTo>
                <a:lnTo>
                  <a:pt x="7853001" y="0"/>
                </a:lnTo>
                <a:lnTo>
                  <a:pt x="7853001" y="7968912"/>
                </a:lnTo>
                <a:lnTo>
                  <a:pt x="0" y="79689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590689" y="3088640"/>
            <a:ext cx="4886371" cy="4438015"/>
          </a:xfrm>
          <a:prstGeom prst="rect">
            <a:avLst/>
          </a:prstGeom>
        </p:spPr>
        <p:txBody>
          <a:bodyPr anchor="t" rtlCol="false" tIns="0" lIns="0" bIns="0" rIns="0">
            <a:spAutoFit/>
          </a:bodyPr>
          <a:lstStyle/>
          <a:p>
            <a:pPr algn="l" marL="734059" indent="-367030" lvl="1">
              <a:lnSpc>
                <a:spcPts val="4759"/>
              </a:lnSpc>
              <a:buFont typeface="Arial"/>
              <a:buChar char="•"/>
            </a:pPr>
            <a:r>
              <a:rPr lang="en-US" sz="3399">
                <a:solidFill>
                  <a:srgbClr val="000000"/>
                </a:solidFill>
                <a:latin typeface="Cakerolli"/>
                <a:ea typeface="Cakerolli"/>
                <a:cs typeface="Cakerolli"/>
                <a:sym typeface="Cakerolli"/>
              </a:rPr>
              <a:t>what did you learn last week?</a:t>
            </a:r>
          </a:p>
          <a:p>
            <a:pPr algn="l">
              <a:lnSpc>
                <a:spcPts val="4759"/>
              </a:lnSpc>
            </a:pPr>
          </a:p>
          <a:p>
            <a:pPr algn="l" marL="734059" indent="-367030" lvl="1">
              <a:lnSpc>
                <a:spcPts val="4759"/>
              </a:lnSpc>
              <a:buFont typeface="Arial"/>
              <a:buChar char="•"/>
            </a:pPr>
            <a:r>
              <a:rPr lang="en-US" sz="3399">
                <a:solidFill>
                  <a:srgbClr val="000000"/>
                </a:solidFill>
                <a:latin typeface="Cakerolli"/>
                <a:ea typeface="Cakerolli"/>
                <a:cs typeface="Cakerolli"/>
                <a:sym typeface="Cakerolli"/>
              </a:rPr>
              <a:t>What are the components of complex and compound sentences?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4406" y="-305332"/>
            <a:ext cx="18853666" cy="10592332"/>
          </a:xfrm>
          <a:custGeom>
            <a:avLst/>
            <a:gdLst/>
            <a:ahLst/>
            <a:cxnLst/>
            <a:rect r="r" b="b" t="t" l="l"/>
            <a:pathLst>
              <a:path h="10592332" w="18853666">
                <a:moveTo>
                  <a:pt x="0" y="0"/>
                </a:moveTo>
                <a:lnTo>
                  <a:pt x="18853665" y="0"/>
                </a:lnTo>
                <a:lnTo>
                  <a:pt x="18853665" y="10592332"/>
                </a:lnTo>
                <a:lnTo>
                  <a:pt x="0" y="10592332"/>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28676" y="876034"/>
            <a:ext cx="6619461" cy="8229600"/>
          </a:xfrm>
          <a:custGeom>
            <a:avLst/>
            <a:gdLst/>
            <a:ahLst/>
            <a:cxnLst/>
            <a:rect r="r" b="b" t="t" l="l"/>
            <a:pathLst>
              <a:path h="8229600" w="6619461">
                <a:moveTo>
                  <a:pt x="0" y="0"/>
                </a:moveTo>
                <a:lnTo>
                  <a:pt x="6619461" y="0"/>
                </a:lnTo>
                <a:lnTo>
                  <a:pt x="6619461" y="8229600"/>
                </a:lnTo>
                <a:lnTo>
                  <a:pt x="0" y="8229600"/>
                </a:lnTo>
                <a:lnTo>
                  <a:pt x="0" y="0"/>
                </a:lnTo>
                <a:close/>
              </a:path>
            </a:pathLst>
          </a:custGeom>
          <a:blipFill>
            <a:blip r:embed="rId6"/>
            <a:stretch>
              <a:fillRect l="0" t="0" r="0" b="0"/>
            </a:stretch>
          </a:blipFill>
        </p:spPr>
      </p:sp>
      <p:sp>
        <p:nvSpPr>
          <p:cNvPr name="Freeform 5" id="5"/>
          <p:cNvSpPr/>
          <p:nvPr/>
        </p:nvSpPr>
        <p:spPr>
          <a:xfrm flipH="false" flipV="false" rot="0">
            <a:off x="1302145" y="876034"/>
            <a:ext cx="6619461" cy="8229600"/>
          </a:xfrm>
          <a:custGeom>
            <a:avLst/>
            <a:gdLst/>
            <a:ahLst/>
            <a:cxnLst/>
            <a:rect r="r" b="b" t="t" l="l"/>
            <a:pathLst>
              <a:path h="8229600" w="6619461">
                <a:moveTo>
                  <a:pt x="0" y="0"/>
                </a:moveTo>
                <a:lnTo>
                  <a:pt x="6619461" y="0"/>
                </a:lnTo>
                <a:lnTo>
                  <a:pt x="6619461" y="8229600"/>
                </a:lnTo>
                <a:lnTo>
                  <a:pt x="0" y="8229600"/>
                </a:lnTo>
                <a:lnTo>
                  <a:pt x="0" y="0"/>
                </a:lnTo>
                <a:close/>
              </a:path>
            </a:pathLst>
          </a:custGeom>
          <a:blipFill>
            <a:blip r:embed="rId6"/>
            <a:stretch>
              <a:fillRect l="0" t="0" r="0" b="0"/>
            </a:stretch>
          </a:blipFill>
        </p:spPr>
      </p:sp>
      <p:sp>
        <p:nvSpPr>
          <p:cNvPr name="TextBox 6" id="6"/>
          <p:cNvSpPr txBox="true"/>
          <p:nvPr/>
        </p:nvSpPr>
        <p:spPr>
          <a:xfrm rot="0">
            <a:off x="1408993" y="2277335"/>
            <a:ext cx="6405766" cy="1463674"/>
          </a:xfrm>
          <a:prstGeom prst="rect">
            <a:avLst/>
          </a:prstGeom>
        </p:spPr>
        <p:txBody>
          <a:bodyPr anchor="t" rtlCol="false" tIns="0" lIns="0" bIns="0" rIns="0">
            <a:spAutoFit/>
          </a:bodyPr>
          <a:lstStyle/>
          <a:p>
            <a:pPr algn="ctr">
              <a:lnSpc>
                <a:spcPts val="11200"/>
              </a:lnSpc>
            </a:pPr>
            <a:r>
              <a:rPr lang="en-US" sz="8000">
                <a:solidFill>
                  <a:srgbClr val="040019"/>
                </a:solidFill>
                <a:latin typeface="Scripter"/>
                <a:ea typeface="Scripter"/>
                <a:cs typeface="Scripter"/>
                <a:sym typeface="Scripter"/>
              </a:rPr>
              <a:t>complex</a:t>
            </a:r>
          </a:p>
        </p:txBody>
      </p:sp>
      <p:sp>
        <p:nvSpPr>
          <p:cNvPr name="TextBox 7" id="7"/>
          <p:cNvSpPr txBox="true"/>
          <p:nvPr/>
        </p:nvSpPr>
        <p:spPr>
          <a:xfrm rot="0">
            <a:off x="9642371" y="2277335"/>
            <a:ext cx="6405766" cy="1463674"/>
          </a:xfrm>
          <a:prstGeom prst="rect">
            <a:avLst/>
          </a:prstGeom>
        </p:spPr>
        <p:txBody>
          <a:bodyPr anchor="t" rtlCol="false" tIns="0" lIns="0" bIns="0" rIns="0">
            <a:spAutoFit/>
          </a:bodyPr>
          <a:lstStyle/>
          <a:p>
            <a:pPr algn="ctr">
              <a:lnSpc>
                <a:spcPts val="11200"/>
              </a:lnSpc>
            </a:pPr>
            <a:r>
              <a:rPr lang="en-US" sz="8000">
                <a:solidFill>
                  <a:srgbClr val="000000"/>
                </a:solidFill>
                <a:latin typeface="Scripter"/>
                <a:ea typeface="Scripter"/>
                <a:cs typeface="Scripter"/>
                <a:sym typeface="Scripter"/>
              </a:rPr>
              <a:t>compound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05248" y="5143500"/>
            <a:ext cx="8505149" cy="5145615"/>
          </a:xfrm>
          <a:custGeom>
            <a:avLst/>
            <a:gdLst/>
            <a:ahLst/>
            <a:cxnLst/>
            <a:rect r="r" b="b" t="t" l="l"/>
            <a:pathLst>
              <a:path h="5145615" w="8505149">
                <a:moveTo>
                  <a:pt x="0" y="0"/>
                </a:moveTo>
                <a:lnTo>
                  <a:pt x="8505149" y="0"/>
                </a:lnTo>
                <a:lnTo>
                  <a:pt x="8505149" y="5145615"/>
                </a:lnTo>
                <a:lnTo>
                  <a:pt x="0" y="5145615"/>
                </a:lnTo>
                <a:lnTo>
                  <a:pt x="0" y="0"/>
                </a:lnTo>
                <a:close/>
              </a:path>
            </a:pathLst>
          </a:custGeom>
          <a:blipFill>
            <a:blip r:embed="rId4"/>
            <a:stretch>
              <a:fillRect l="0" t="0" r="0" b="0"/>
            </a:stretch>
          </a:blipFill>
        </p:spPr>
      </p:sp>
      <p:sp>
        <p:nvSpPr>
          <p:cNvPr name="TextBox 4" id="4"/>
          <p:cNvSpPr txBox="true"/>
          <p:nvPr/>
        </p:nvSpPr>
        <p:spPr>
          <a:xfrm rot="0">
            <a:off x="2262704" y="1511551"/>
            <a:ext cx="13762593" cy="1303020"/>
          </a:xfrm>
          <a:prstGeom prst="rect">
            <a:avLst/>
          </a:prstGeom>
        </p:spPr>
        <p:txBody>
          <a:bodyPr anchor="t" rtlCol="false" tIns="0" lIns="0" bIns="0" rIns="0">
            <a:spAutoFit/>
          </a:bodyPr>
          <a:lstStyle/>
          <a:p>
            <a:pPr algn="ctr">
              <a:lnSpc>
                <a:spcPts val="10080"/>
              </a:lnSpc>
            </a:pPr>
            <a:r>
              <a:rPr lang="en-US" sz="7200">
                <a:solidFill>
                  <a:srgbClr val="000000"/>
                </a:solidFill>
                <a:latin typeface="Scripter"/>
                <a:ea typeface="Scripter"/>
                <a:cs typeface="Scripter"/>
                <a:sym typeface="Scripter"/>
              </a:rPr>
              <a:t>Watch the video on spada again</a:t>
            </a:r>
          </a:p>
        </p:txBody>
      </p:sp>
      <p:sp>
        <p:nvSpPr>
          <p:cNvPr name="TextBox 5" id="5"/>
          <p:cNvSpPr txBox="true"/>
          <p:nvPr/>
        </p:nvSpPr>
        <p:spPr>
          <a:xfrm rot="0">
            <a:off x="1476516" y="3666995"/>
            <a:ext cx="15334968" cy="1598930"/>
          </a:xfrm>
          <a:prstGeom prst="rect">
            <a:avLst/>
          </a:prstGeom>
        </p:spPr>
        <p:txBody>
          <a:bodyPr anchor="t" rtlCol="false" tIns="0" lIns="0" bIns="0" rIns="0">
            <a:spAutoFit/>
          </a:bodyPr>
          <a:lstStyle/>
          <a:p>
            <a:pPr algn="l" marL="820421" indent="-410210" lvl="1">
              <a:lnSpc>
                <a:spcPts val="5320"/>
              </a:lnSpc>
              <a:buFont typeface="Arial"/>
              <a:buChar char="•"/>
            </a:pPr>
            <a:r>
              <a:rPr lang="en-US" sz="3800">
                <a:solidFill>
                  <a:srgbClr val="000000"/>
                </a:solidFill>
                <a:latin typeface="Cakerolli"/>
                <a:ea typeface="Cakerolli"/>
                <a:cs typeface="Cakerolli"/>
                <a:sym typeface="Cakerolli"/>
              </a:rPr>
              <a:t>What subordinating conjunctions that you remember from the video?</a:t>
            </a:r>
          </a:p>
          <a:p>
            <a:pPr algn="l" marL="820421" indent="-410210" lvl="1">
              <a:lnSpc>
                <a:spcPts val="5320"/>
              </a:lnSpc>
              <a:buFont typeface="Arial"/>
              <a:buChar char="•"/>
            </a:pPr>
            <a:r>
              <a:rPr lang="en-US" sz="3800">
                <a:solidFill>
                  <a:srgbClr val="000000"/>
                </a:solidFill>
                <a:latin typeface="Cakerolli"/>
                <a:ea typeface="Cakerolli"/>
                <a:cs typeface="Cakerolli"/>
                <a:sym typeface="Cakerolli"/>
              </a:rPr>
              <a:t>What are the types of subordinating conjunction based on the video?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4406" y="-305332"/>
            <a:ext cx="18853666" cy="10592332"/>
          </a:xfrm>
          <a:custGeom>
            <a:avLst/>
            <a:gdLst/>
            <a:ahLst/>
            <a:cxnLst/>
            <a:rect r="r" b="b" t="t" l="l"/>
            <a:pathLst>
              <a:path h="10592332" w="18853666">
                <a:moveTo>
                  <a:pt x="0" y="0"/>
                </a:moveTo>
                <a:lnTo>
                  <a:pt x="18853665" y="0"/>
                </a:lnTo>
                <a:lnTo>
                  <a:pt x="18853665" y="10592332"/>
                </a:lnTo>
                <a:lnTo>
                  <a:pt x="0" y="10592332"/>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91177" y="1592873"/>
            <a:ext cx="11105646" cy="3186126"/>
          </a:xfrm>
          <a:prstGeom prst="rect">
            <a:avLst/>
          </a:prstGeom>
        </p:spPr>
        <p:txBody>
          <a:bodyPr anchor="t" rtlCol="false" tIns="0" lIns="0" bIns="0" rIns="0">
            <a:spAutoFit/>
          </a:bodyPr>
          <a:lstStyle/>
          <a:p>
            <a:pPr algn="ctr">
              <a:lnSpc>
                <a:spcPts val="14630"/>
              </a:lnSpc>
            </a:pPr>
            <a:r>
              <a:rPr lang="en-US" sz="15240">
                <a:solidFill>
                  <a:srgbClr val="000000"/>
                </a:solidFill>
                <a:latin typeface="Scripter"/>
                <a:ea typeface="Scripter"/>
                <a:cs typeface="Scripter"/>
                <a:sym typeface="Scripter"/>
              </a:rPr>
              <a:t>presentation</a:t>
            </a:r>
          </a:p>
        </p:txBody>
      </p:sp>
      <p:sp>
        <p:nvSpPr>
          <p:cNvPr name="Freeform 5" id="5"/>
          <p:cNvSpPr/>
          <p:nvPr/>
        </p:nvSpPr>
        <p:spPr>
          <a:xfrm flipH="false" flipV="false" rot="0">
            <a:off x="7502460" y="6544511"/>
            <a:ext cx="4191807" cy="3031902"/>
          </a:xfrm>
          <a:custGeom>
            <a:avLst/>
            <a:gdLst/>
            <a:ahLst/>
            <a:cxnLst/>
            <a:rect r="r" b="b" t="t" l="l"/>
            <a:pathLst>
              <a:path h="3031902" w="4191807">
                <a:moveTo>
                  <a:pt x="0" y="0"/>
                </a:moveTo>
                <a:lnTo>
                  <a:pt x="4191807" y="0"/>
                </a:lnTo>
                <a:lnTo>
                  <a:pt x="4191807" y="3031902"/>
                </a:lnTo>
                <a:lnTo>
                  <a:pt x="0" y="30319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189672" y="8758426"/>
            <a:ext cx="2661010" cy="1528574"/>
          </a:xfrm>
          <a:custGeom>
            <a:avLst/>
            <a:gdLst/>
            <a:ahLst/>
            <a:cxnLst/>
            <a:rect r="r" b="b" t="t" l="l"/>
            <a:pathLst>
              <a:path h="1528574" w="2661010">
                <a:moveTo>
                  <a:pt x="0" y="0"/>
                </a:moveTo>
                <a:lnTo>
                  <a:pt x="2661010" y="0"/>
                </a:lnTo>
                <a:lnTo>
                  <a:pt x="2661010" y="1528574"/>
                </a:lnTo>
                <a:lnTo>
                  <a:pt x="0" y="15285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086995" y="4781550"/>
            <a:ext cx="10609828" cy="1598930"/>
          </a:xfrm>
          <a:prstGeom prst="rect">
            <a:avLst/>
          </a:prstGeom>
        </p:spPr>
        <p:txBody>
          <a:bodyPr anchor="t" rtlCol="false" tIns="0" lIns="0" bIns="0" rIns="0">
            <a:spAutoFit/>
          </a:bodyPr>
          <a:lstStyle/>
          <a:p>
            <a:pPr algn="l">
              <a:lnSpc>
                <a:spcPts val="5320"/>
              </a:lnSpc>
            </a:pPr>
            <a:r>
              <a:rPr lang="en-US" sz="3800">
                <a:solidFill>
                  <a:srgbClr val="000000"/>
                </a:solidFill>
                <a:latin typeface="Cakerolli"/>
                <a:ea typeface="Cakerolli"/>
                <a:cs typeface="Cakerolli"/>
                <a:sym typeface="Cakerolli"/>
              </a:rPr>
              <a:t>Discuss the following text with your froup and identify its complex and compound sentences!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22425"/>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30008" y="1402061"/>
            <a:ext cx="13676367" cy="13878232"/>
          </a:xfrm>
          <a:custGeom>
            <a:avLst/>
            <a:gdLst/>
            <a:ahLst/>
            <a:cxnLst/>
            <a:rect r="r" b="b" t="t" l="l"/>
            <a:pathLst>
              <a:path h="13878232" w="13676367">
                <a:moveTo>
                  <a:pt x="0" y="0"/>
                </a:moveTo>
                <a:lnTo>
                  <a:pt x="13676367" y="0"/>
                </a:lnTo>
                <a:lnTo>
                  <a:pt x="13676367" y="13878232"/>
                </a:lnTo>
                <a:lnTo>
                  <a:pt x="0" y="1387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615001" y="1402715"/>
            <a:ext cx="9057998" cy="9205595"/>
          </a:xfrm>
          <a:prstGeom prst="rect">
            <a:avLst/>
          </a:prstGeom>
        </p:spPr>
        <p:txBody>
          <a:bodyPr anchor="t" rtlCol="false" tIns="0" lIns="0" bIns="0" rIns="0">
            <a:spAutoFit/>
          </a:bodyPr>
          <a:lstStyle/>
          <a:p>
            <a:pPr algn="l">
              <a:lnSpc>
                <a:spcPts val="4480"/>
              </a:lnSpc>
            </a:pPr>
          </a:p>
          <a:p>
            <a:pPr algn="l">
              <a:lnSpc>
                <a:spcPts val="4480"/>
              </a:lnSpc>
            </a:pPr>
            <a:r>
              <a:rPr lang="en-US" sz="3200">
                <a:solidFill>
                  <a:srgbClr val="000000"/>
                </a:solidFill>
                <a:latin typeface="Cakerolli"/>
                <a:ea typeface="Cakerolli"/>
                <a:cs typeface="Cakerolli"/>
                <a:sym typeface="Cakerolli"/>
              </a:rPr>
              <a:t>Last summer, my friends and I decided to go on a mountain hiking trip, and we were all excited about the adventure ahead. Although none of us were experienced hikers, we prepared by reading guides and packing essential gear. The trail was challenging, but we enjoyed every moment because the scenery was breathtaking, with tall trees and clear streams along the way. When we finally reached the summit, we felt an overwhelming sense of accomplishment, which made the difficult journey worthwhile. After resting and taking photos, we began our descent carefully, for we knew the path down could be even more dangerous.</a:t>
            </a:r>
          </a:p>
          <a:p>
            <a:pPr algn="l">
              <a:lnSpc>
                <a:spcPts val="4480"/>
              </a:lnSpc>
            </a:pPr>
          </a:p>
        </p:txBody>
      </p:sp>
      <p:sp>
        <p:nvSpPr>
          <p:cNvPr name="Freeform 5" id="5"/>
          <p:cNvSpPr/>
          <p:nvPr/>
        </p:nvSpPr>
        <p:spPr>
          <a:xfrm flipH="false" flipV="false" rot="0">
            <a:off x="13672999" y="5989280"/>
            <a:ext cx="4615001" cy="4297720"/>
          </a:xfrm>
          <a:custGeom>
            <a:avLst/>
            <a:gdLst/>
            <a:ahLst/>
            <a:cxnLst/>
            <a:rect r="r" b="b" t="t" l="l"/>
            <a:pathLst>
              <a:path h="4297720" w="4615001">
                <a:moveTo>
                  <a:pt x="0" y="0"/>
                </a:moveTo>
                <a:lnTo>
                  <a:pt x="4615001" y="0"/>
                </a:lnTo>
                <a:lnTo>
                  <a:pt x="4615001" y="4297720"/>
                </a:lnTo>
                <a:lnTo>
                  <a:pt x="0" y="42977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422808" y="895350"/>
            <a:ext cx="7442384" cy="802640"/>
          </a:xfrm>
          <a:prstGeom prst="rect">
            <a:avLst/>
          </a:prstGeom>
        </p:spPr>
        <p:txBody>
          <a:bodyPr anchor="t" rtlCol="false" tIns="0" lIns="0" bIns="0" rIns="0">
            <a:spAutoFit/>
          </a:bodyPr>
          <a:lstStyle/>
          <a:p>
            <a:pPr algn="ctr">
              <a:lnSpc>
                <a:spcPts val="6160"/>
              </a:lnSpc>
            </a:pPr>
            <a:r>
              <a:rPr lang="en-US" sz="4400">
                <a:solidFill>
                  <a:srgbClr val="000000"/>
                </a:solidFill>
                <a:latin typeface="Scripter"/>
                <a:ea typeface="Scripter"/>
                <a:cs typeface="Scripter"/>
                <a:sym typeface="Scripter"/>
              </a:rPr>
              <a:t>"The Mountain Adventure"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22425"/>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30008" y="1402061"/>
            <a:ext cx="13676367" cy="13878232"/>
          </a:xfrm>
          <a:custGeom>
            <a:avLst/>
            <a:gdLst/>
            <a:ahLst/>
            <a:cxnLst/>
            <a:rect r="r" b="b" t="t" l="l"/>
            <a:pathLst>
              <a:path h="13878232" w="13676367">
                <a:moveTo>
                  <a:pt x="0" y="0"/>
                </a:moveTo>
                <a:lnTo>
                  <a:pt x="13676367" y="0"/>
                </a:lnTo>
                <a:lnTo>
                  <a:pt x="13676367" y="13878232"/>
                </a:lnTo>
                <a:lnTo>
                  <a:pt x="0" y="1387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837521" y="1944137"/>
            <a:ext cx="9057998" cy="8081645"/>
          </a:xfrm>
          <a:prstGeom prst="rect">
            <a:avLst/>
          </a:prstGeom>
        </p:spPr>
        <p:txBody>
          <a:bodyPr anchor="t" rtlCol="false" tIns="0" lIns="0" bIns="0" rIns="0">
            <a:spAutoFit/>
          </a:bodyPr>
          <a:lstStyle/>
          <a:p>
            <a:pPr algn="l">
              <a:lnSpc>
                <a:spcPts val="4480"/>
              </a:lnSpc>
            </a:pPr>
          </a:p>
          <a:p>
            <a:pPr algn="l">
              <a:lnSpc>
                <a:spcPts val="4480"/>
              </a:lnSpc>
            </a:pPr>
            <a:r>
              <a:rPr lang="en-US" sz="3200">
                <a:solidFill>
                  <a:srgbClr val="000000"/>
                </a:solidFill>
                <a:latin typeface="Cakerolli"/>
                <a:ea typeface="Cakerolli"/>
                <a:cs typeface="Cakerolli"/>
                <a:sym typeface="Cakerolli"/>
              </a:rPr>
              <a:t>Yesterday, it rained heavily all morning, so I decided to stay indoors and catch up on some reading. Just as I settled down with a good book, my friend Sarah called, and she invited me over to bake cookies together. Although the weather was gloomy, I couldn’t resist the idea of freshly baked cookies, so I grabbed my umbrella and went to her house. We spent the afternoon baking and chatting, which made the rainy day feel warm and cheerful. By the time I got home, the rain had stopped, and a beautiful rainbow stretched across the sky.</a:t>
            </a:r>
          </a:p>
          <a:p>
            <a:pPr algn="l">
              <a:lnSpc>
                <a:spcPts val="4480"/>
              </a:lnSpc>
            </a:pPr>
          </a:p>
        </p:txBody>
      </p:sp>
      <p:sp>
        <p:nvSpPr>
          <p:cNvPr name="Freeform 5" id="5"/>
          <p:cNvSpPr/>
          <p:nvPr/>
        </p:nvSpPr>
        <p:spPr>
          <a:xfrm flipH="false" flipV="false" rot="0">
            <a:off x="14234211" y="1028700"/>
            <a:ext cx="3847338" cy="8229600"/>
          </a:xfrm>
          <a:custGeom>
            <a:avLst/>
            <a:gdLst/>
            <a:ahLst/>
            <a:cxnLst/>
            <a:rect r="r" b="b" t="t" l="l"/>
            <a:pathLst>
              <a:path h="8229600" w="3847338">
                <a:moveTo>
                  <a:pt x="0" y="0"/>
                </a:moveTo>
                <a:lnTo>
                  <a:pt x="3847338" y="0"/>
                </a:lnTo>
                <a:lnTo>
                  <a:pt x="3847338" y="8229600"/>
                </a:lnTo>
                <a:lnTo>
                  <a:pt x="0" y="8229600"/>
                </a:lnTo>
                <a:lnTo>
                  <a:pt x="0" y="0"/>
                </a:lnTo>
                <a:close/>
              </a:path>
            </a:pathLst>
          </a:custGeom>
          <a:blipFill>
            <a:blip r:embed="rId6"/>
            <a:stretch>
              <a:fillRect l="0" t="0" r="0" b="0"/>
            </a:stretch>
          </a:blipFill>
        </p:spPr>
      </p:sp>
      <p:sp>
        <p:nvSpPr>
          <p:cNvPr name="TextBox 6" id="6"/>
          <p:cNvSpPr txBox="true"/>
          <p:nvPr/>
        </p:nvSpPr>
        <p:spPr>
          <a:xfrm rot="0">
            <a:off x="5422808" y="895350"/>
            <a:ext cx="7442384" cy="802640"/>
          </a:xfrm>
          <a:prstGeom prst="rect">
            <a:avLst/>
          </a:prstGeom>
        </p:spPr>
        <p:txBody>
          <a:bodyPr anchor="t" rtlCol="false" tIns="0" lIns="0" bIns="0" rIns="0">
            <a:spAutoFit/>
          </a:bodyPr>
          <a:lstStyle/>
          <a:p>
            <a:pPr algn="ctr">
              <a:lnSpc>
                <a:spcPts val="6160"/>
              </a:lnSpc>
            </a:pPr>
            <a:r>
              <a:rPr lang="en-US" sz="4400">
                <a:solidFill>
                  <a:srgbClr val="000000"/>
                </a:solidFill>
                <a:latin typeface="Scripter"/>
                <a:ea typeface="Scripter"/>
                <a:cs typeface="Scripter"/>
                <a:sym typeface="Scripter"/>
              </a:rPr>
              <a:t>"A Rainy Day Surprise"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22425"/>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30008" y="1402061"/>
            <a:ext cx="13676367" cy="13878232"/>
          </a:xfrm>
          <a:custGeom>
            <a:avLst/>
            <a:gdLst/>
            <a:ahLst/>
            <a:cxnLst/>
            <a:rect r="r" b="b" t="t" l="l"/>
            <a:pathLst>
              <a:path h="13878232" w="13676367">
                <a:moveTo>
                  <a:pt x="0" y="0"/>
                </a:moveTo>
                <a:lnTo>
                  <a:pt x="13676367" y="0"/>
                </a:lnTo>
                <a:lnTo>
                  <a:pt x="13676367" y="13878232"/>
                </a:lnTo>
                <a:lnTo>
                  <a:pt x="0" y="1387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837521" y="2300605"/>
            <a:ext cx="9057998" cy="6957695"/>
          </a:xfrm>
          <a:prstGeom prst="rect">
            <a:avLst/>
          </a:prstGeom>
        </p:spPr>
        <p:txBody>
          <a:bodyPr anchor="t" rtlCol="false" tIns="0" lIns="0" bIns="0" rIns="0">
            <a:spAutoFit/>
          </a:bodyPr>
          <a:lstStyle/>
          <a:p>
            <a:pPr algn="l">
              <a:lnSpc>
                <a:spcPts val="4480"/>
              </a:lnSpc>
            </a:pPr>
            <a:r>
              <a:rPr lang="en-US" sz="3200">
                <a:solidFill>
                  <a:srgbClr val="000000"/>
                </a:solidFill>
                <a:latin typeface="Cakerolli"/>
                <a:ea typeface="Cakerolli"/>
                <a:cs typeface="Cakerolli"/>
                <a:sym typeface="Cakerolli"/>
              </a:rPr>
              <a:t>Last weekend, I went to the park to meet my friends, but I accidentally left my phone on a bench when we decided to go play soccer. After about an hour, I realized my phone was missing, which sent me into a bit of a panic. Although I was worried, I retraced my steps and hoped that someone honest had found it. Luckily, a kind stranger noticed it on the bench and handed it to the park attendant, who kept it safe for me. When I finally got my phone back, I was so relieved, and I thanked the stranger and the park attendant for their help.</a:t>
            </a:r>
          </a:p>
        </p:txBody>
      </p:sp>
      <p:sp>
        <p:nvSpPr>
          <p:cNvPr name="Freeform 5" id="5"/>
          <p:cNvSpPr/>
          <p:nvPr/>
        </p:nvSpPr>
        <p:spPr>
          <a:xfrm flipH="false" flipV="false" rot="0">
            <a:off x="13005125" y="4239643"/>
            <a:ext cx="5282875" cy="6169781"/>
          </a:xfrm>
          <a:custGeom>
            <a:avLst/>
            <a:gdLst/>
            <a:ahLst/>
            <a:cxnLst/>
            <a:rect r="r" b="b" t="t" l="l"/>
            <a:pathLst>
              <a:path h="6169781" w="5282875">
                <a:moveTo>
                  <a:pt x="0" y="0"/>
                </a:moveTo>
                <a:lnTo>
                  <a:pt x="5282875" y="0"/>
                </a:lnTo>
                <a:lnTo>
                  <a:pt x="5282875" y="6169782"/>
                </a:lnTo>
                <a:lnTo>
                  <a:pt x="0" y="6169782"/>
                </a:lnTo>
                <a:lnTo>
                  <a:pt x="0" y="0"/>
                </a:lnTo>
                <a:close/>
              </a:path>
            </a:pathLst>
          </a:custGeom>
          <a:blipFill>
            <a:blip r:embed="rId6"/>
            <a:stretch>
              <a:fillRect l="0" t="0" r="0" b="0"/>
            </a:stretch>
          </a:blipFill>
        </p:spPr>
      </p:sp>
      <p:sp>
        <p:nvSpPr>
          <p:cNvPr name="TextBox 6" id="6"/>
          <p:cNvSpPr txBox="true"/>
          <p:nvPr/>
        </p:nvSpPr>
        <p:spPr>
          <a:xfrm rot="0">
            <a:off x="5422808" y="895350"/>
            <a:ext cx="7442384" cy="802640"/>
          </a:xfrm>
          <a:prstGeom prst="rect">
            <a:avLst/>
          </a:prstGeom>
        </p:spPr>
        <p:txBody>
          <a:bodyPr anchor="t" rtlCol="false" tIns="0" lIns="0" bIns="0" rIns="0">
            <a:spAutoFit/>
          </a:bodyPr>
          <a:lstStyle/>
          <a:p>
            <a:pPr algn="ctr">
              <a:lnSpc>
                <a:spcPts val="6160"/>
              </a:lnSpc>
            </a:pPr>
            <a:r>
              <a:rPr lang="en-US" sz="4400">
                <a:solidFill>
                  <a:srgbClr val="000000"/>
                </a:solidFill>
                <a:latin typeface="Scripter"/>
                <a:ea typeface="Scripter"/>
                <a:cs typeface="Scripter"/>
                <a:sym typeface="Scripter"/>
              </a:rPr>
              <a:t>"The Lost Phone Adventure"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2520" y="0"/>
            <a:ext cx="18733040" cy="10531850"/>
          </a:xfrm>
          <a:custGeom>
            <a:avLst/>
            <a:gdLst/>
            <a:ahLst/>
            <a:cxnLst/>
            <a:rect r="r" b="b" t="t" l="l"/>
            <a:pathLst>
              <a:path h="10531850" w="18733040">
                <a:moveTo>
                  <a:pt x="0" y="0"/>
                </a:moveTo>
                <a:lnTo>
                  <a:pt x="18733040" y="0"/>
                </a:lnTo>
                <a:lnTo>
                  <a:pt x="18733040" y="10531850"/>
                </a:lnTo>
                <a:lnTo>
                  <a:pt x="0" y="10531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4406" y="-305332"/>
            <a:ext cx="18853666" cy="10592332"/>
          </a:xfrm>
          <a:custGeom>
            <a:avLst/>
            <a:gdLst/>
            <a:ahLst/>
            <a:cxnLst/>
            <a:rect r="r" b="b" t="t" l="l"/>
            <a:pathLst>
              <a:path h="10592332" w="18853666">
                <a:moveTo>
                  <a:pt x="0" y="0"/>
                </a:moveTo>
                <a:lnTo>
                  <a:pt x="18853665" y="0"/>
                </a:lnTo>
                <a:lnTo>
                  <a:pt x="18853665" y="10592332"/>
                </a:lnTo>
                <a:lnTo>
                  <a:pt x="0" y="10592332"/>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91177" y="1592873"/>
            <a:ext cx="11105646" cy="3186126"/>
          </a:xfrm>
          <a:prstGeom prst="rect">
            <a:avLst/>
          </a:prstGeom>
        </p:spPr>
        <p:txBody>
          <a:bodyPr anchor="t" rtlCol="false" tIns="0" lIns="0" bIns="0" rIns="0">
            <a:spAutoFit/>
          </a:bodyPr>
          <a:lstStyle/>
          <a:p>
            <a:pPr algn="ctr">
              <a:lnSpc>
                <a:spcPts val="14630"/>
              </a:lnSpc>
            </a:pPr>
            <a:r>
              <a:rPr lang="en-US" sz="15240">
                <a:solidFill>
                  <a:srgbClr val="000000"/>
                </a:solidFill>
                <a:latin typeface="Scripter"/>
                <a:ea typeface="Scripter"/>
                <a:cs typeface="Scripter"/>
                <a:sym typeface="Scripter"/>
              </a:rPr>
              <a:t>presentation</a:t>
            </a:r>
          </a:p>
        </p:txBody>
      </p:sp>
      <p:sp>
        <p:nvSpPr>
          <p:cNvPr name="Freeform 5" id="5"/>
          <p:cNvSpPr/>
          <p:nvPr/>
        </p:nvSpPr>
        <p:spPr>
          <a:xfrm flipH="false" flipV="false" rot="0">
            <a:off x="6567276" y="3598800"/>
            <a:ext cx="6469202" cy="4679125"/>
          </a:xfrm>
          <a:custGeom>
            <a:avLst/>
            <a:gdLst/>
            <a:ahLst/>
            <a:cxnLst/>
            <a:rect r="r" b="b" t="t" l="l"/>
            <a:pathLst>
              <a:path h="4679125" w="6469202">
                <a:moveTo>
                  <a:pt x="0" y="0"/>
                </a:moveTo>
                <a:lnTo>
                  <a:pt x="6469202" y="0"/>
                </a:lnTo>
                <a:lnTo>
                  <a:pt x="6469202" y="4679124"/>
                </a:lnTo>
                <a:lnTo>
                  <a:pt x="0" y="46791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860061" y="7297549"/>
            <a:ext cx="3413364" cy="1960751"/>
          </a:xfrm>
          <a:custGeom>
            <a:avLst/>
            <a:gdLst/>
            <a:ahLst/>
            <a:cxnLst/>
            <a:rect r="r" b="b" t="t" l="l"/>
            <a:pathLst>
              <a:path h="1960751" w="3413364">
                <a:moveTo>
                  <a:pt x="0" y="0"/>
                </a:moveTo>
                <a:lnTo>
                  <a:pt x="3413365" y="0"/>
                </a:lnTo>
                <a:lnTo>
                  <a:pt x="3413365" y="1960751"/>
                </a:lnTo>
                <a:lnTo>
                  <a:pt x="0" y="19607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DAGVglKPLaE</dc:identifier>
  <dcterms:modified xsi:type="dcterms:W3CDTF">2011-08-01T06:04:30Z</dcterms:modified>
  <cp:revision>1</cp:revision>
  <dc:title>Week 7 Complex and Compound Sentences</dc:title>
</cp:coreProperties>
</file>