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embeddedFontLst>
    <p:embeddedFont>
      <p:font typeface="Assistant Bold" panose="020B0604020202020204" charset="-79"/>
      <p:regular r:id="rId18"/>
    </p:embeddedFont>
    <p:embeddedFont>
      <p:font typeface="Lilita One" panose="020B0604020202020204" charset="0"/>
      <p:regular r:id="rId19"/>
    </p:embeddedFont>
    <p:embeddedFont>
      <p:font typeface="Montserrat" panose="00000500000000000000" pitchFamily="2"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4.png"/><Relationship Id="rId2" Type="http://schemas.openxmlformats.org/officeDocument/2006/relationships/image" Target="../media/image24.png"/><Relationship Id="rId16"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sv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18" Type="http://schemas.openxmlformats.org/officeDocument/2006/relationships/image" Target="../media/image51.svg"/><Relationship Id="rId26" Type="http://schemas.openxmlformats.org/officeDocument/2006/relationships/image" Target="../media/image31.svg"/><Relationship Id="rId3" Type="http://schemas.openxmlformats.org/officeDocument/2006/relationships/image" Target="../media/image41.svg"/><Relationship Id="rId21" Type="http://schemas.openxmlformats.org/officeDocument/2006/relationships/image" Target="../media/image2.png"/><Relationship Id="rId7" Type="http://schemas.openxmlformats.org/officeDocument/2006/relationships/image" Target="../media/image43.svg"/><Relationship Id="rId12" Type="http://schemas.openxmlformats.org/officeDocument/2006/relationships/image" Target="../media/image34.png"/><Relationship Id="rId17" Type="http://schemas.openxmlformats.org/officeDocument/2006/relationships/image" Target="../media/image50.png"/><Relationship Id="rId25" Type="http://schemas.openxmlformats.org/officeDocument/2006/relationships/image" Target="../media/image30.png"/><Relationship Id="rId2" Type="http://schemas.openxmlformats.org/officeDocument/2006/relationships/image" Target="../media/image40.png"/><Relationship Id="rId16" Type="http://schemas.openxmlformats.org/officeDocument/2006/relationships/image" Target="../media/image36.svg"/><Relationship Id="rId20"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24" Type="http://schemas.openxmlformats.org/officeDocument/2006/relationships/image" Target="../media/image53.svg"/><Relationship Id="rId5" Type="http://schemas.openxmlformats.org/officeDocument/2006/relationships/image" Target="../media/image25.svg"/><Relationship Id="rId15" Type="http://schemas.openxmlformats.org/officeDocument/2006/relationships/image" Target="../media/image35.png"/><Relationship Id="rId23" Type="http://schemas.openxmlformats.org/officeDocument/2006/relationships/image" Target="../media/image52.png"/><Relationship Id="rId10" Type="http://schemas.openxmlformats.org/officeDocument/2006/relationships/image" Target="../media/image46.png"/><Relationship Id="rId19" Type="http://schemas.openxmlformats.org/officeDocument/2006/relationships/image" Target="../media/image1.png"/><Relationship Id="rId4" Type="http://schemas.openxmlformats.org/officeDocument/2006/relationships/image" Target="../media/image24.png"/><Relationship Id="rId9" Type="http://schemas.openxmlformats.org/officeDocument/2006/relationships/image" Target="../media/image45.svg"/><Relationship Id="rId14" Type="http://schemas.openxmlformats.org/officeDocument/2006/relationships/image" Target="../media/image49.svg"/><Relationship Id="rId22"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grpSp>
        <p:nvGrpSpPr>
          <p:cNvPr id="2" name="Group 2"/>
          <p:cNvGrpSpPr/>
          <p:nvPr/>
        </p:nvGrpSpPr>
        <p:grpSpPr>
          <a:xfrm>
            <a:off x="-537889" y="6927447"/>
            <a:ext cx="18998655" cy="3538850"/>
            <a:chOff x="0" y="0"/>
            <a:chExt cx="5003761" cy="932043"/>
          </a:xfrm>
        </p:grpSpPr>
        <p:sp>
          <p:nvSpPr>
            <p:cNvPr id="3" name="Freeform 3"/>
            <p:cNvSpPr/>
            <p:nvPr/>
          </p:nvSpPr>
          <p:spPr>
            <a:xfrm>
              <a:off x="0" y="0"/>
              <a:ext cx="5003761" cy="932043"/>
            </a:xfrm>
            <a:custGeom>
              <a:avLst/>
              <a:gdLst/>
              <a:ahLst/>
              <a:cxnLst/>
              <a:rect l="l" t="t" r="r" b="b"/>
              <a:pathLst>
                <a:path w="5003761" h="932043">
                  <a:moveTo>
                    <a:pt x="0" y="0"/>
                  </a:moveTo>
                  <a:lnTo>
                    <a:pt x="5003761" y="0"/>
                  </a:lnTo>
                  <a:lnTo>
                    <a:pt x="5003761" y="932043"/>
                  </a:lnTo>
                  <a:lnTo>
                    <a:pt x="0" y="932043"/>
                  </a:lnTo>
                  <a:close/>
                </a:path>
              </a:pathLst>
            </a:custGeom>
            <a:solidFill>
              <a:srgbClr val="EBEAE8"/>
            </a:solidFill>
          </p:spPr>
        </p:sp>
        <p:sp>
          <p:nvSpPr>
            <p:cNvPr id="4" name="TextBox 4"/>
            <p:cNvSpPr txBox="1"/>
            <p:nvPr/>
          </p:nvSpPr>
          <p:spPr>
            <a:xfrm>
              <a:off x="0" y="-38100"/>
              <a:ext cx="5003761" cy="97014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266841" y="6628851"/>
            <a:ext cx="21979458" cy="395483"/>
            <a:chOff x="0" y="0"/>
            <a:chExt cx="5788828" cy="104160"/>
          </a:xfrm>
        </p:grpSpPr>
        <p:sp>
          <p:nvSpPr>
            <p:cNvPr id="6" name="Freeform 6"/>
            <p:cNvSpPr/>
            <p:nvPr/>
          </p:nvSpPr>
          <p:spPr>
            <a:xfrm>
              <a:off x="0" y="0"/>
              <a:ext cx="5788828" cy="104160"/>
            </a:xfrm>
            <a:custGeom>
              <a:avLst/>
              <a:gdLst/>
              <a:ahLst/>
              <a:cxnLst/>
              <a:rect l="l" t="t" r="r" b="b"/>
              <a:pathLst>
                <a:path w="5788828" h="104160">
                  <a:moveTo>
                    <a:pt x="6692" y="0"/>
                  </a:moveTo>
                  <a:lnTo>
                    <a:pt x="5782136" y="0"/>
                  </a:lnTo>
                  <a:cubicBezTo>
                    <a:pt x="5783911" y="0"/>
                    <a:pt x="5785613" y="705"/>
                    <a:pt x="5786868" y="1960"/>
                  </a:cubicBezTo>
                  <a:cubicBezTo>
                    <a:pt x="5788123" y="3215"/>
                    <a:pt x="5788828" y="4918"/>
                    <a:pt x="5788828" y="6692"/>
                  </a:cubicBezTo>
                  <a:lnTo>
                    <a:pt x="5788828" y="97468"/>
                  </a:lnTo>
                  <a:cubicBezTo>
                    <a:pt x="5788828" y="101164"/>
                    <a:pt x="5785832" y="104160"/>
                    <a:pt x="5782136" y="104160"/>
                  </a:cubicBezTo>
                  <a:lnTo>
                    <a:pt x="6692" y="104160"/>
                  </a:lnTo>
                  <a:cubicBezTo>
                    <a:pt x="4918" y="104160"/>
                    <a:pt x="3215" y="103455"/>
                    <a:pt x="1960" y="102200"/>
                  </a:cubicBezTo>
                  <a:cubicBezTo>
                    <a:pt x="705" y="100945"/>
                    <a:pt x="0" y="99243"/>
                    <a:pt x="0" y="97468"/>
                  </a:cubicBezTo>
                  <a:lnTo>
                    <a:pt x="0" y="6692"/>
                  </a:lnTo>
                  <a:cubicBezTo>
                    <a:pt x="0" y="4918"/>
                    <a:pt x="705" y="3215"/>
                    <a:pt x="1960" y="1960"/>
                  </a:cubicBezTo>
                  <a:cubicBezTo>
                    <a:pt x="3215" y="705"/>
                    <a:pt x="4918" y="0"/>
                    <a:pt x="6692" y="0"/>
                  </a:cubicBezTo>
                  <a:close/>
                </a:path>
              </a:pathLst>
            </a:custGeom>
            <a:solidFill>
              <a:srgbClr val="737373"/>
            </a:solidFill>
          </p:spPr>
        </p:sp>
        <p:sp>
          <p:nvSpPr>
            <p:cNvPr id="7" name="TextBox 7"/>
            <p:cNvSpPr txBox="1"/>
            <p:nvPr/>
          </p:nvSpPr>
          <p:spPr>
            <a:xfrm>
              <a:off x="0" y="-38100"/>
              <a:ext cx="5788828" cy="14226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3257454" y="560141"/>
            <a:ext cx="4286027" cy="6068710"/>
          </a:xfrm>
          <a:custGeom>
            <a:avLst/>
            <a:gdLst/>
            <a:ahLst/>
            <a:cxnLst/>
            <a:rect l="l" t="t" r="r" b="b"/>
            <a:pathLst>
              <a:path w="4286027" h="6068710">
                <a:moveTo>
                  <a:pt x="0" y="0"/>
                </a:moveTo>
                <a:lnTo>
                  <a:pt x="4286027" y="0"/>
                </a:lnTo>
                <a:lnTo>
                  <a:pt x="4286027" y="6068710"/>
                </a:lnTo>
                <a:lnTo>
                  <a:pt x="0" y="6068710"/>
                </a:lnTo>
                <a:lnTo>
                  <a:pt x="0" y="0"/>
                </a:lnTo>
                <a:close/>
              </a:path>
            </a:pathLst>
          </a:custGeom>
          <a:blipFill>
            <a:blip r:embed="rId2"/>
            <a:stretch>
              <a:fillRect/>
            </a:stretch>
          </a:blipFill>
        </p:spPr>
      </p:sp>
      <p:sp>
        <p:nvSpPr>
          <p:cNvPr id="9" name="Freeform 9"/>
          <p:cNvSpPr/>
          <p:nvPr/>
        </p:nvSpPr>
        <p:spPr>
          <a:xfrm>
            <a:off x="2327829" y="6064150"/>
            <a:ext cx="2334224" cy="1998679"/>
          </a:xfrm>
          <a:custGeom>
            <a:avLst/>
            <a:gdLst/>
            <a:ahLst/>
            <a:cxnLst/>
            <a:rect l="l" t="t" r="r" b="b"/>
            <a:pathLst>
              <a:path w="2334224" h="1998679">
                <a:moveTo>
                  <a:pt x="0" y="0"/>
                </a:moveTo>
                <a:lnTo>
                  <a:pt x="2334223" y="0"/>
                </a:lnTo>
                <a:lnTo>
                  <a:pt x="2334223" y="1998680"/>
                </a:lnTo>
                <a:lnTo>
                  <a:pt x="0" y="1998680"/>
                </a:lnTo>
                <a:lnTo>
                  <a:pt x="0" y="0"/>
                </a:lnTo>
                <a:close/>
              </a:path>
            </a:pathLst>
          </a:custGeom>
          <a:blipFill>
            <a:blip r:embed="rId3"/>
            <a:stretch>
              <a:fillRect/>
            </a:stretch>
          </a:blipFill>
        </p:spPr>
      </p:sp>
      <p:sp>
        <p:nvSpPr>
          <p:cNvPr id="10" name="Freeform 10"/>
          <p:cNvSpPr/>
          <p:nvPr/>
        </p:nvSpPr>
        <p:spPr>
          <a:xfrm>
            <a:off x="5670589" y="5557441"/>
            <a:ext cx="5696640" cy="3012098"/>
          </a:xfrm>
          <a:custGeom>
            <a:avLst/>
            <a:gdLst/>
            <a:ahLst/>
            <a:cxnLst/>
            <a:rect l="l" t="t" r="r" b="b"/>
            <a:pathLst>
              <a:path w="5696640" h="3012098">
                <a:moveTo>
                  <a:pt x="0" y="0"/>
                </a:moveTo>
                <a:lnTo>
                  <a:pt x="5696640" y="0"/>
                </a:lnTo>
                <a:lnTo>
                  <a:pt x="5696640" y="3012098"/>
                </a:lnTo>
                <a:lnTo>
                  <a:pt x="0" y="3012098"/>
                </a:lnTo>
                <a:lnTo>
                  <a:pt x="0" y="0"/>
                </a:lnTo>
                <a:close/>
              </a:path>
            </a:pathLst>
          </a:custGeom>
          <a:blipFill>
            <a:blip r:embed="rId4"/>
            <a:stretch>
              <a:fillRect/>
            </a:stretch>
          </a:blipFill>
        </p:spPr>
      </p:sp>
      <p:sp>
        <p:nvSpPr>
          <p:cNvPr id="11" name="Freeform 11"/>
          <p:cNvSpPr/>
          <p:nvPr/>
        </p:nvSpPr>
        <p:spPr>
          <a:xfrm flipH="1">
            <a:off x="-1049792" y="5648685"/>
            <a:ext cx="2973865" cy="2557524"/>
          </a:xfrm>
          <a:custGeom>
            <a:avLst/>
            <a:gdLst/>
            <a:ahLst/>
            <a:cxnLst/>
            <a:rect l="l" t="t" r="r" b="b"/>
            <a:pathLst>
              <a:path w="2973865" h="2557524">
                <a:moveTo>
                  <a:pt x="2973866" y="0"/>
                </a:moveTo>
                <a:lnTo>
                  <a:pt x="0" y="0"/>
                </a:lnTo>
                <a:lnTo>
                  <a:pt x="0" y="2557524"/>
                </a:lnTo>
                <a:lnTo>
                  <a:pt x="2973866" y="2557524"/>
                </a:lnTo>
                <a:lnTo>
                  <a:pt x="2973866" y="0"/>
                </a:lnTo>
                <a:close/>
              </a:path>
            </a:pathLst>
          </a:custGeom>
          <a:blipFill>
            <a:blip r:embed="rId5"/>
            <a:stretch>
              <a:fillRect/>
            </a:stretch>
          </a:blipFill>
        </p:spPr>
      </p:sp>
      <p:sp>
        <p:nvSpPr>
          <p:cNvPr id="12" name="TextBox 12"/>
          <p:cNvSpPr txBox="1"/>
          <p:nvPr/>
        </p:nvSpPr>
        <p:spPr>
          <a:xfrm>
            <a:off x="1028700" y="1066800"/>
            <a:ext cx="11572497" cy="2842895"/>
          </a:xfrm>
          <a:prstGeom prst="rect">
            <a:avLst/>
          </a:prstGeom>
        </p:spPr>
        <p:txBody>
          <a:bodyPr lIns="0" tIns="0" rIns="0" bIns="0" rtlCol="0" anchor="t">
            <a:spAutoFit/>
          </a:bodyPr>
          <a:lstStyle/>
          <a:p>
            <a:pPr algn="l">
              <a:lnSpc>
                <a:spcPts val="11154"/>
              </a:lnSpc>
            </a:pPr>
            <a:r>
              <a:rPr lang="en-US" sz="9699">
                <a:solidFill>
                  <a:srgbClr val="1D1B1F"/>
                </a:solidFill>
                <a:latin typeface="Lilita One"/>
                <a:ea typeface="Lilita One"/>
                <a:cs typeface="Lilita One"/>
                <a:sym typeface="Lilita One"/>
              </a:rPr>
              <a:t>KEBUGARAN</a:t>
            </a:r>
          </a:p>
          <a:p>
            <a:pPr algn="l">
              <a:lnSpc>
                <a:spcPts val="11154"/>
              </a:lnSpc>
            </a:pPr>
            <a:r>
              <a:rPr lang="en-US" sz="9699">
                <a:solidFill>
                  <a:srgbClr val="1D1B1F"/>
                </a:solidFill>
                <a:latin typeface="Lilita One"/>
                <a:ea typeface="Lilita One"/>
                <a:cs typeface="Lilita One"/>
                <a:sym typeface="Lilita One"/>
              </a:rPr>
              <a:t>ANAK USIA SEKOLAH</a:t>
            </a:r>
          </a:p>
        </p:txBody>
      </p:sp>
      <p:sp>
        <p:nvSpPr>
          <p:cNvPr id="13" name="TextBox 13"/>
          <p:cNvSpPr txBox="1"/>
          <p:nvPr/>
        </p:nvSpPr>
        <p:spPr>
          <a:xfrm>
            <a:off x="1028700" y="3833495"/>
            <a:ext cx="8115300" cy="1384300"/>
          </a:xfrm>
          <a:prstGeom prst="rect">
            <a:avLst/>
          </a:prstGeom>
        </p:spPr>
        <p:txBody>
          <a:bodyPr lIns="0" tIns="0" rIns="0" bIns="0" rtlCol="0" anchor="t">
            <a:spAutoFit/>
          </a:bodyPr>
          <a:lstStyle/>
          <a:p>
            <a:pPr algn="l">
              <a:lnSpc>
                <a:spcPts val="5600"/>
              </a:lnSpc>
            </a:pPr>
            <a:r>
              <a:rPr lang="en-US" sz="4000">
                <a:solidFill>
                  <a:srgbClr val="1D1B1F"/>
                </a:solidFill>
                <a:latin typeface="Montserrat"/>
                <a:ea typeface="Montserrat"/>
                <a:cs typeface="Montserrat"/>
                <a:sym typeface="Montserrat"/>
              </a:rPr>
              <a:t>Modul Digital</a:t>
            </a:r>
          </a:p>
          <a:p>
            <a:pPr algn="l">
              <a:lnSpc>
                <a:spcPts val="5600"/>
              </a:lnSpc>
            </a:pPr>
            <a:r>
              <a:rPr lang="en-US" sz="4000">
                <a:solidFill>
                  <a:srgbClr val="1D1B1F"/>
                </a:solidFill>
                <a:latin typeface="Montserrat"/>
                <a:ea typeface="Montserrat"/>
                <a:cs typeface="Montserrat"/>
                <a:sym typeface="Montserrat"/>
              </a:rPr>
              <a:t>Program Studi Gizi FPOK UPI</a:t>
            </a:r>
          </a:p>
        </p:txBody>
      </p:sp>
      <p:sp>
        <p:nvSpPr>
          <p:cNvPr id="14" name="Freeform 14"/>
          <p:cNvSpPr/>
          <p:nvPr/>
        </p:nvSpPr>
        <p:spPr>
          <a:xfrm>
            <a:off x="16550069" y="7956462"/>
            <a:ext cx="1418461" cy="2127692"/>
          </a:xfrm>
          <a:custGeom>
            <a:avLst/>
            <a:gdLst/>
            <a:ahLst/>
            <a:cxnLst/>
            <a:rect l="l" t="t" r="r" b="b"/>
            <a:pathLst>
              <a:path w="1418461" h="2127692">
                <a:moveTo>
                  <a:pt x="0" y="0"/>
                </a:moveTo>
                <a:lnTo>
                  <a:pt x="1418462" y="0"/>
                </a:lnTo>
                <a:lnTo>
                  <a:pt x="1418462" y="2127692"/>
                </a:lnTo>
                <a:lnTo>
                  <a:pt x="0" y="2127692"/>
                </a:lnTo>
                <a:lnTo>
                  <a:pt x="0" y="0"/>
                </a:lnTo>
                <a:close/>
              </a:path>
            </a:pathLst>
          </a:custGeom>
          <a:blipFill>
            <a:blip r:embed="rId6"/>
            <a:stretch>
              <a:fillRect/>
            </a:stretch>
          </a:blipFill>
        </p:spPr>
      </p:sp>
      <p:grpSp>
        <p:nvGrpSpPr>
          <p:cNvPr id="15" name="Group 15"/>
          <p:cNvGrpSpPr/>
          <p:nvPr/>
        </p:nvGrpSpPr>
        <p:grpSpPr>
          <a:xfrm>
            <a:off x="12694177" y="9020308"/>
            <a:ext cx="3682110" cy="1063846"/>
            <a:chOff x="0" y="0"/>
            <a:chExt cx="969774" cy="280190"/>
          </a:xfrm>
        </p:grpSpPr>
        <p:sp>
          <p:nvSpPr>
            <p:cNvPr id="16" name="Freeform 16"/>
            <p:cNvSpPr/>
            <p:nvPr/>
          </p:nvSpPr>
          <p:spPr>
            <a:xfrm>
              <a:off x="0" y="0"/>
              <a:ext cx="969774" cy="280190"/>
            </a:xfrm>
            <a:custGeom>
              <a:avLst/>
              <a:gdLst/>
              <a:ahLst/>
              <a:cxnLst/>
              <a:rect l="l" t="t" r="r" b="b"/>
              <a:pathLst>
                <a:path w="969774" h="280190">
                  <a:moveTo>
                    <a:pt x="0" y="0"/>
                  </a:moveTo>
                  <a:lnTo>
                    <a:pt x="969774" y="0"/>
                  </a:lnTo>
                  <a:lnTo>
                    <a:pt x="969774" y="280190"/>
                  </a:lnTo>
                  <a:lnTo>
                    <a:pt x="0" y="280190"/>
                  </a:lnTo>
                  <a:close/>
                </a:path>
              </a:pathLst>
            </a:custGeom>
            <a:solidFill>
              <a:srgbClr val="989EA6"/>
            </a:solidFill>
          </p:spPr>
        </p:sp>
        <p:sp>
          <p:nvSpPr>
            <p:cNvPr id="17" name="TextBox 17"/>
            <p:cNvSpPr txBox="1"/>
            <p:nvPr/>
          </p:nvSpPr>
          <p:spPr>
            <a:xfrm>
              <a:off x="0" y="-38100"/>
              <a:ext cx="969774" cy="318290"/>
            </a:xfrm>
            <a:prstGeom prst="rect">
              <a:avLst/>
            </a:prstGeom>
          </p:spPr>
          <p:txBody>
            <a:bodyPr lIns="50800" tIns="50800" rIns="50800" bIns="50800" rtlCol="0" anchor="ctr"/>
            <a:lstStyle/>
            <a:p>
              <a:pPr algn="ctr">
                <a:lnSpc>
                  <a:spcPts val="2800"/>
                </a:lnSpc>
              </a:pPr>
              <a:endParaRPr/>
            </a:p>
          </p:txBody>
        </p:sp>
      </p:grpSp>
      <p:sp>
        <p:nvSpPr>
          <p:cNvPr id="18" name="TextBox 18"/>
          <p:cNvSpPr txBox="1"/>
          <p:nvPr/>
        </p:nvSpPr>
        <p:spPr>
          <a:xfrm>
            <a:off x="12622566" y="9166468"/>
            <a:ext cx="3617549" cy="752475"/>
          </a:xfrm>
          <a:prstGeom prst="rect">
            <a:avLst/>
          </a:prstGeom>
        </p:spPr>
        <p:txBody>
          <a:bodyPr lIns="0" tIns="0" rIns="0" bIns="0" rtlCol="0" anchor="t">
            <a:spAutoFit/>
          </a:bodyPr>
          <a:lstStyle/>
          <a:p>
            <a:pPr algn="r">
              <a:lnSpc>
                <a:spcPts val="2099"/>
              </a:lnSpc>
            </a:pPr>
            <a:r>
              <a:rPr lang="en-US" sz="1499" b="1">
                <a:solidFill>
                  <a:srgbClr val="1E0800"/>
                </a:solidFill>
                <a:latin typeface="Assistant Bold"/>
                <a:ea typeface="Assistant Bold"/>
                <a:cs typeface="Assistant Bold"/>
                <a:sym typeface="Assistant Bold"/>
              </a:rPr>
              <a:t>Apt. Ayu Mutiara Santanu, S.Farm., M.KM</a:t>
            </a:r>
          </a:p>
          <a:p>
            <a:pPr algn="r">
              <a:lnSpc>
                <a:spcPts val="2099"/>
              </a:lnSpc>
            </a:pPr>
            <a:r>
              <a:rPr lang="en-US" sz="1499" b="1">
                <a:solidFill>
                  <a:srgbClr val="1E0800"/>
                </a:solidFill>
                <a:latin typeface="Assistant Bold"/>
                <a:ea typeface="Assistant Bold"/>
                <a:cs typeface="Assistant Bold"/>
                <a:sym typeface="Assistant Bold"/>
              </a:rPr>
              <a:t>920190219891113201</a:t>
            </a:r>
          </a:p>
          <a:p>
            <a:pPr algn="r">
              <a:lnSpc>
                <a:spcPts val="2099"/>
              </a:lnSpc>
            </a:pPr>
            <a:r>
              <a:rPr lang="en-US" sz="1499" b="1">
                <a:solidFill>
                  <a:srgbClr val="1E0800"/>
                </a:solidFill>
                <a:latin typeface="Assistant Bold"/>
                <a:ea typeface="Assistant Bold"/>
                <a:cs typeface="Assistant Bold"/>
                <a:sym typeface="Assistant Bold"/>
              </a:rPr>
              <a:t>yurasantanu@upi.edu</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grpSp>
        <p:nvGrpSpPr>
          <p:cNvPr id="2" name="Group 2"/>
          <p:cNvGrpSpPr/>
          <p:nvPr/>
        </p:nvGrpSpPr>
        <p:grpSpPr>
          <a:xfrm>
            <a:off x="-2176006" y="9581001"/>
            <a:ext cx="21979458" cy="395483"/>
            <a:chOff x="0" y="0"/>
            <a:chExt cx="5788828" cy="104160"/>
          </a:xfrm>
        </p:grpSpPr>
        <p:sp>
          <p:nvSpPr>
            <p:cNvPr id="3" name="Freeform 3"/>
            <p:cNvSpPr/>
            <p:nvPr/>
          </p:nvSpPr>
          <p:spPr>
            <a:xfrm>
              <a:off x="0" y="0"/>
              <a:ext cx="5788828" cy="104160"/>
            </a:xfrm>
            <a:custGeom>
              <a:avLst/>
              <a:gdLst/>
              <a:ahLst/>
              <a:cxnLst/>
              <a:rect l="l" t="t" r="r" b="b"/>
              <a:pathLst>
                <a:path w="5788828" h="104160">
                  <a:moveTo>
                    <a:pt x="6692" y="0"/>
                  </a:moveTo>
                  <a:lnTo>
                    <a:pt x="5782136" y="0"/>
                  </a:lnTo>
                  <a:cubicBezTo>
                    <a:pt x="5783911" y="0"/>
                    <a:pt x="5785613" y="705"/>
                    <a:pt x="5786868" y="1960"/>
                  </a:cubicBezTo>
                  <a:cubicBezTo>
                    <a:pt x="5788123" y="3215"/>
                    <a:pt x="5788828" y="4918"/>
                    <a:pt x="5788828" y="6692"/>
                  </a:cubicBezTo>
                  <a:lnTo>
                    <a:pt x="5788828" y="97468"/>
                  </a:lnTo>
                  <a:cubicBezTo>
                    <a:pt x="5788828" y="101164"/>
                    <a:pt x="5785832" y="104160"/>
                    <a:pt x="5782136" y="104160"/>
                  </a:cubicBezTo>
                  <a:lnTo>
                    <a:pt x="6692" y="104160"/>
                  </a:lnTo>
                  <a:cubicBezTo>
                    <a:pt x="4918" y="104160"/>
                    <a:pt x="3215" y="103455"/>
                    <a:pt x="1960" y="102200"/>
                  </a:cubicBezTo>
                  <a:cubicBezTo>
                    <a:pt x="705" y="100945"/>
                    <a:pt x="0" y="99243"/>
                    <a:pt x="0" y="97468"/>
                  </a:cubicBezTo>
                  <a:lnTo>
                    <a:pt x="0" y="6692"/>
                  </a:lnTo>
                  <a:cubicBezTo>
                    <a:pt x="0" y="4918"/>
                    <a:pt x="705" y="3215"/>
                    <a:pt x="1960" y="1960"/>
                  </a:cubicBezTo>
                  <a:cubicBezTo>
                    <a:pt x="3215" y="705"/>
                    <a:pt x="4918" y="0"/>
                    <a:pt x="6692" y="0"/>
                  </a:cubicBezTo>
                  <a:close/>
                </a:path>
              </a:pathLst>
            </a:custGeom>
            <a:solidFill>
              <a:srgbClr val="737373"/>
            </a:solidFill>
          </p:spPr>
        </p:sp>
        <p:sp>
          <p:nvSpPr>
            <p:cNvPr id="4" name="TextBox 4"/>
            <p:cNvSpPr txBox="1"/>
            <p:nvPr/>
          </p:nvSpPr>
          <p:spPr>
            <a:xfrm>
              <a:off x="0" y="-38100"/>
              <a:ext cx="5788828" cy="14226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519270" y="732589"/>
            <a:ext cx="8294453" cy="8525711"/>
          </a:xfrm>
          <a:custGeom>
            <a:avLst/>
            <a:gdLst/>
            <a:ahLst/>
            <a:cxnLst/>
            <a:rect l="l" t="t" r="r" b="b"/>
            <a:pathLst>
              <a:path w="8294453" h="8525711">
                <a:moveTo>
                  <a:pt x="0" y="0"/>
                </a:moveTo>
                <a:lnTo>
                  <a:pt x="8294453" y="0"/>
                </a:lnTo>
                <a:lnTo>
                  <a:pt x="8294453" y="8525711"/>
                </a:lnTo>
                <a:lnTo>
                  <a:pt x="0" y="8525711"/>
                </a:lnTo>
                <a:lnTo>
                  <a:pt x="0" y="0"/>
                </a:lnTo>
                <a:close/>
              </a:path>
            </a:pathLst>
          </a:custGeom>
          <a:blipFill>
            <a:blip r:embed="rId2"/>
            <a:stretch>
              <a:fillRect/>
            </a:stretch>
          </a:blipFill>
        </p:spPr>
      </p:sp>
      <p:sp>
        <p:nvSpPr>
          <p:cNvPr id="6" name="Freeform 6"/>
          <p:cNvSpPr/>
          <p:nvPr/>
        </p:nvSpPr>
        <p:spPr>
          <a:xfrm>
            <a:off x="9052274" y="732589"/>
            <a:ext cx="8719184" cy="8525711"/>
          </a:xfrm>
          <a:custGeom>
            <a:avLst/>
            <a:gdLst/>
            <a:ahLst/>
            <a:cxnLst/>
            <a:rect l="l" t="t" r="r" b="b"/>
            <a:pathLst>
              <a:path w="8719184" h="8525711">
                <a:moveTo>
                  <a:pt x="0" y="0"/>
                </a:moveTo>
                <a:lnTo>
                  <a:pt x="8719184" y="0"/>
                </a:lnTo>
                <a:lnTo>
                  <a:pt x="8719184" y="8525711"/>
                </a:lnTo>
                <a:lnTo>
                  <a:pt x="0" y="8525711"/>
                </a:lnTo>
                <a:lnTo>
                  <a:pt x="0" y="0"/>
                </a:lnTo>
                <a:close/>
              </a:path>
            </a:pathLst>
          </a:custGeom>
          <a:blipFill>
            <a:blip r:embed="rId3"/>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grpSp>
        <p:nvGrpSpPr>
          <p:cNvPr id="2" name="Group 2"/>
          <p:cNvGrpSpPr/>
          <p:nvPr/>
        </p:nvGrpSpPr>
        <p:grpSpPr>
          <a:xfrm>
            <a:off x="-2176006" y="9581001"/>
            <a:ext cx="21979458" cy="395483"/>
            <a:chOff x="0" y="0"/>
            <a:chExt cx="5788828" cy="104160"/>
          </a:xfrm>
        </p:grpSpPr>
        <p:sp>
          <p:nvSpPr>
            <p:cNvPr id="3" name="Freeform 3"/>
            <p:cNvSpPr/>
            <p:nvPr/>
          </p:nvSpPr>
          <p:spPr>
            <a:xfrm>
              <a:off x="0" y="0"/>
              <a:ext cx="5788828" cy="104160"/>
            </a:xfrm>
            <a:custGeom>
              <a:avLst/>
              <a:gdLst/>
              <a:ahLst/>
              <a:cxnLst/>
              <a:rect l="l" t="t" r="r" b="b"/>
              <a:pathLst>
                <a:path w="5788828" h="104160">
                  <a:moveTo>
                    <a:pt x="6692" y="0"/>
                  </a:moveTo>
                  <a:lnTo>
                    <a:pt x="5782136" y="0"/>
                  </a:lnTo>
                  <a:cubicBezTo>
                    <a:pt x="5783911" y="0"/>
                    <a:pt x="5785613" y="705"/>
                    <a:pt x="5786868" y="1960"/>
                  </a:cubicBezTo>
                  <a:cubicBezTo>
                    <a:pt x="5788123" y="3215"/>
                    <a:pt x="5788828" y="4918"/>
                    <a:pt x="5788828" y="6692"/>
                  </a:cubicBezTo>
                  <a:lnTo>
                    <a:pt x="5788828" y="97468"/>
                  </a:lnTo>
                  <a:cubicBezTo>
                    <a:pt x="5788828" y="101164"/>
                    <a:pt x="5785832" y="104160"/>
                    <a:pt x="5782136" y="104160"/>
                  </a:cubicBezTo>
                  <a:lnTo>
                    <a:pt x="6692" y="104160"/>
                  </a:lnTo>
                  <a:cubicBezTo>
                    <a:pt x="4918" y="104160"/>
                    <a:pt x="3215" y="103455"/>
                    <a:pt x="1960" y="102200"/>
                  </a:cubicBezTo>
                  <a:cubicBezTo>
                    <a:pt x="705" y="100945"/>
                    <a:pt x="0" y="99243"/>
                    <a:pt x="0" y="97468"/>
                  </a:cubicBezTo>
                  <a:lnTo>
                    <a:pt x="0" y="6692"/>
                  </a:lnTo>
                  <a:cubicBezTo>
                    <a:pt x="0" y="4918"/>
                    <a:pt x="705" y="3215"/>
                    <a:pt x="1960" y="1960"/>
                  </a:cubicBezTo>
                  <a:cubicBezTo>
                    <a:pt x="3215" y="705"/>
                    <a:pt x="4918" y="0"/>
                    <a:pt x="6692" y="0"/>
                  </a:cubicBezTo>
                  <a:close/>
                </a:path>
              </a:pathLst>
            </a:custGeom>
            <a:solidFill>
              <a:srgbClr val="737373"/>
            </a:solidFill>
          </p:spPr>
        </p:sp>
        <p:sp>
          <p:nvSpPr>
            <p:cNvPr id="4" name="TextBox 4"/>
            <p:cNvSpPr txBox="1"/>
            <p:nvPr/>
          </p:nvSpPr>
          <p:spPr>
            <a:xfrm>
              <a:off x="0" y="-38100"/>
              <a:ext cx="5788828" cy="14226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679176" y="782541"/>
            <a:ext cx="8134547" cy="8324606"/>
          </a:xfrm>
          <a:custGeom>
            <a:avLst/>
            <a:gdLst/>
            <a:ahLst/>
            <a:cxnLst/>
            <a:rect l="l" t="t" r="r" b="b"/>
            <a:pathLst>
              <a:path w="8134547" h="8324606">
                <a:moveTo>
                  <a:pt x="0" y="0"/>
                </a:moveTo>
                <a:lnTo>
                  <a:pt x="8134547" y="0"/>
                </a:lnTo>
                <a:lnTo>
                  <a:pt x="8134547" y="8324606"/>
                </a:lnTo>
                <a:lnTo>
                  <a:pt x="0" y="8324606"/>
                </a:lnTo>
                <a:lnTo>
                  <a:pt x="0" y="0"/>
                </a:lnTo>
                <a:close/>
              </a:path>
            </a:pathLst>
          </a:custGeom>
          <a:blipFill>
            <a:blip r:embed="rId2"/>
            <a:stretch>
              <a:fillRect/>
            </a:stretch>
          </a:blipFill>
        </p:spPr>
      </p:sp>
      <p:sp>
        <p:nvSpPr>
          <p:cNvPr id="6" name="Freeform 6"/>
          <p:cNvSpPr/>
          <p:nvPr/>
        </p:nvSpPr>
        <p:spPr>
          <a:xfrm>
            <a:off x="9144000" y="782541"/>
            <a:ext cx="8538090" cy="8274365"/>
          </a:xfrm>
          <a:custGeom>
            <a:avLst/>
            <a:gdLst/>
            <a:ahLst/>
            <a:cxnLst/>
            <a:rect l="l" t="t" r="r" b="b"/>
            <a:pathLst>
              <a:path w="8538090" h="8274365">
                <a:moveTo>
                  <a:pt x="0" y="0"/>
                </a:moveTo>
                <a:lnTo>
                  <a:pt x="8538090" y="0"/>
                </a:lnTo>
                <a:lnTo>
                  <a:pt x="8538090" y="8274365"/>
                </a:lnTo>
                <a:lnTo>
                  <a:pt x="0" y="8274365"/>
                </a:lnTo>
                <a:lnTo>
                  <a:pt x="0" y="0"/>
                </a:lnTo>
                <a:close/>
              </a:path>
            </a:pathLst>
          </a:custGeom>
          <a:blipFill>
            <a:blip r:embed="rId3"/>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grpSp>
        <p:nvGrpSpPr>
          <p:cNvPr id="2" name="Group 2"/>
          <p:cNvGrpSpPr/>
          <p:nvPr/>
        </p:nvGrpSpPr>
        <p:grpSpPr>
          <a:xfrm>
            <a:off x="-2176006" y="9581001"/>
            <a:ext cx="21979458" cy="395483"/>
            <a:chOff x="0" y="0"/>
            <a:chExt cx="5788828" cy="104160"/>
          </a:xfrm>
        </p:grpSpPr>
        <p:sp>
          <p:nvSpPr>
            <p:cNvPr id="3" name="Freeform 3"/>
            <p:cNvSpPr/>
            <p:nvPr/>
          </p:nvSpPr>
          <p:spPr>
            <a:xfrm>
              <a:off x="0" y="0"/>
              <a:ext cx="5788828" cy="104160"/>
            </a:xfrm>
            <a:custGeom>
              <a:avLst/>
              <a:gdLst/>
              <a:ahLst/>
              <a:cxnLst/>
              <a:rect l="l" t="t" r="r" b="b"/>
              <a:pathLst>
                <a:path w="5788828" h="104160">
                  <a:moveTo>
                    <a:pt x="6692" y="0"/>
                  </a:moveTo>
                  <a:lnTo>
                    <a:pt x="5782136" y="0"/>
                  </a:lnTo>
                  <a:cubicBezTo>
                    <a:pt x="5783911" y="0"/>
                    <a:pt x="5785613" y="705"/>
                    <a:pt x="5786868" y="1960"/>
                  </a:cubicBezTo>
                  <a:cubicBezTo>
                    <a:pt x="5788123" y="3215"/>
                    <a:pt x="5788828" y="4918"/>
                    <a:pt x="5788828" y="6692"/>
                  </a:cubicBezTo>
                  <a:lnTo>
                    <a:pt x="5788828" y="97468"/>
                  </a:lnTo>
                  <a:cubicBezTo>
                    <a:pt x="5788828" y="101164"/>
                    <a:pt x="5785832" y="104160"/>
                    <a:pt x="5782136" y="104160"/>
                  </a:cubicBezTo>
                  <a:lnTo>
                    <a:pt x="6692" y="104160"/>
                  </a:lnTo>
                  <a:cubicBezTo>
                    <a:pt x="4918" y="104160"/>
                    <a:pt x="3215" y="103455"/>
                    <a:pt x="1960" y="102200"/>
                  </a:cubicBezTo>
                  <a:cubicBezTo>
                    <a:pt x="705" y="100945"/>
                    <a:pt x="0" y="99243"/>
                    <a:pt x="0" y="97468"/>
                  </a:cubicBezTo>
                  <a:lnTo>
                    <a:pt x="0" y="6692"/>
                  </a:lnTo>
                  <a:cubicBezTo>
                    <a:pt x="0" y="4918"/>
                    <a:pt x="705" y="3215"/>
                    <a:pt x="1960" y="1960"/>
                  </a:cubicBezTo>
                  <a:cubicBezTo>
                    <a:pt x="3215" y="705"/>
                    <a:pt x="4918" y="0"/>
                    <a:pt x="6692" y="0"/>
                  </a:cubicBezTo>
                  <a:close/>
                </a:path>
              </a:pathLst>
            </a:custGeom>
            <a:solidFill>
              <a:srgbClr val="737373"/>
            </a:solidFill>
          </p:spPr>
        </p:sp>
        <p:sp>
          <p:nvSpPr>
            <p:cNvPr id="4" name="TextBox 4"/>
            <p:cNvSpPr txBox="1"/>
            <p:nvPr/>
          </p:nvSpPr>
          <p:spPr>
            <a:xfrm>
              <a:off x="0" y="-38100"/>
              <a:ext cx="5788828" cy="14226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447054" y="9879597"/>
            <a:ext cx="18998655" cy="3538850"/>
            <a:chOff x="0" y="0"/>
            <a:chExt cx="5003761" cy="932043"/>
          </a:xfrm>
        </p:grpSpPr>
        <p:sp>
          <p:nvSpPr>
            <p:cNvPr id="6" name="Freeform 6"/>
            <p:cNvSpPr/>
            <p:nvPr/>
          </p:nvSpPr>
          <p:spPr>
            <a:xfrm>
              <a:off x="0" y="0"/>
              <a:ext cx="5003761" cy="932043"/>
            </a:xfrm>
            <a:custGeom>
              <a:avLst/>
              <a:gdLst/>
              <a:ahLst/>
              <a:cxnLst/>
              <a:rect l="l" t="t" r="r" b="b"/>
              <a:pathLst>
                <a:path w="5003761" h="932043">
                  <a:moveTo>
                    <a:pt x="0" y="0"/>
                  </a:moveTo>
                  <a:lnTo>
                    <a:pt x="5003761" y="0"/>
                  </a:lnTo>
                  <a:lnTo>
                    <a:pt x="5003761" y="932043"/>
                  </a:lnTo>
                  <a:lnTo>
                    <a:pt x="0" y="932043"/>
                  </a:lnTo>
                  <a:close/>
                </a:path>
              </a:pathLst>
            </a:custGeom>
            <a:solidFill>
              <a:srgbClr val="EBEAE8"/>
            </a:solidFill>
          </p:spPr>
        </p:sp>
        <p:sp>
          <p:nvSpPr>
            <p:cNvPr id="7" name="TextBox 7"/>
            <p:cNvSpPr txBox="1"/>
            <p:nvPr/>
          </p:nvSpPr>
          <p:spPr>
            <a:xfrm>
              <a:off x="0" y="-38100"/>
              <a:ext cx="5003761" cy="970143"/>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99130" y="776020"/>
            <a:ext cx="15689740" cy="7319630"/>
            <a:chOff x="0" y="0"/>
            <a:chExt cx="4132277" cy="1927804"/>
          </a:xfrm>
        </p:grpSpPr>
        <p:sp>
          <p:nvSpPr>
            <p:cNvPr id="9" name="Freeform 9"/>
            <p:cNvSpPr/>
            <p:nvPr/>
          </p:nvSpPr>
          <p:spPr>
            <a:xfrm>
              <a:off x="0" y="0"/>
              <a:ext cx="4132277" cy="1927804"/>
            </a:xfrm>
            <a:custGeom>
              <a:avLst/>
              <a:gdLst/>
              <a:ahLst/>
              <a:cxnLst/>
              <a:rect l="l" t="t" r="r" b="b"/>
              <a:pathLst>
                <a:path w="4132277" h="1927804">
                  <a:moveTo>
                    <a:pt x="9375" y="0"/>
                  </a:moveTo>
                  <a:lnTo>
                    <a:pt x="4122902" y="0"/>
                  </a:lnTo>
                  <a:cubicBezTo>
                    <a:pt x="4125389" y="0"/>
                    <a:pt x="4127773" y="988"/>
                    <a:pt x="4129531" y="2746"/>
                  </a:cubicBezTo>
                  <a:cubicBezTo>
                    <a:pt x="4131289" y="4504"/>
                    <a:pt x="4132277" y="6889"/>
                    <a:pt x="4132277" y="9375"/>
                  </a:cubicBezTo>
                  <a:lnTo>
                    <a:pt x="4132277" y="1918428"/>
                  </a:lnTo>
                  <a:cubicBezTo>
                    <a:pt x="4132277" y="1923606"/>
                    <a:pt x="4128080" y="1927804"/>
                    <a:pt x="4122902" y="1927804"/>
                  </a:cubicBezTo>
                  <a:lnTo>
                    <a:pt x="9375" y="1927804"/>
                  </a:lnTo>
                  <a:cubicBezTo>
                    <a:pt x="6889" y="1927804"/>
                    <a:pt x="4504" y="1926816"/>
                    <a:pt x="2746" y="1925058"/>
                  </a:cubicBezTo>
                  <a:cubicBezTo>
                    <a:pt x="988" y="1923300"/>
                    <a:pt x="0" y="1920915"/>
                    <a:pt x="0" y="1918428"/>
                  </a:cubicBezTo>
                  <a:lnTo>
                    <a:pt x="0" y="9375"/>
                  </a:lnTo>
                  <a:cubicBezTo>
                    <a:pt x="0" y="4197"/>
                    <a:pt x="4197" y="0"/>
                    <a:pt x="9375" y="0"/>
                  </a:cubicBezTo>
                  <a:close/>
                </a:path>
              </a:pathLst>
            </a:custGeom>
            <a:solidFill>
              <a:srgbClr val="013C24"/>
            </a:solidFill>
          </p:spPr>
        </p:sp>
        <p:sp>
          <p:nvSpPr>
            <p:cNvPr id="10" name="TextBox 10"/>
            <p:cNvSpPr txBox="1"/>
            <p:nvPr/>
          </p:nvSpPr>
          <p:spPr>
            <a:xfrm>
              <a:off x="0" y="-38100"/>
              <a:ext cx="4132277" cy="1965904"/>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1976325" y="2930705"/>
            <a:ext cx="14095078" cy="4248150"/>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FFFFFF"/>
                </a:solidFill>
                <a:latin typeface="Montserrat"/>
                <a:ea typeface="Montserrat"/>
                <a:cs typeface="Montserrat"/>
                <a:sym typeface="Montserrat"/>
              </a:rPr>
              <a:t>Penyedia kebutuhan berbagai makanan dan minuman bagi peserta didik dan juga warga sekolah lainnya.</a:t>
            </a:r>
          </a:p>
          <a:p>
            <a:pPr marL="647700" lvl="1" indent="-323850" algn="l">
              <a:lnSpc>
                <a:spcPts val="4200"/>
              </a:lnSpc>
              <a:buFont typeface="Arial"/>
              <a:buChar char="•"/>
            </a:pPr>
            <a:r>
              <a:rPr lang="en-US" sz="3000">
                <a:solidFill>
                  <a:srgbClr val="FFFFFF"/>
                </a:solidFill>
                <a:latin typeface="Montserrat"/>
                <a:ea typeface="Montserrat"/>
                <a:cs typeface="Montserrat"/>
                <a:sym typeface="Montserrat"/>
              </a:rPr>
              <a:t>Media pembelajaran tentang pangan yang aman dan bergizi sesuai pelajaran yang telah diberikan di sekolah.</a:t>
            </a:r>
          </a:p>
          <a:p>
            <a:pPr marL="647700" lvl="1" indent="-323850" algn="l">
              <a:lnSpc>
                <a:spcPts val="4200"/>
              </a:lnSpc>
              <a:buFont typeface="Arial"/>
              <a:buChar char="•"/>
            </a:pPr>
            <a:r>
              <a:rPr lang="en-US" sz="3000">
                <a:solidFill>
                  <a:srgbClr val="FFFFFF"/>
                </a:solidFill>
                <a:latin typeface="Montserrat"/>
                <a:ea typeface="Montserrat"/>
                <a:cs typeface="Montserrat"/>
                <a:sym typeface="Montserrat"/>
              </a:rPr>
              <a:t>Media penunjang kreatifitas peserta didik.</a:t>
            </a:r>
          </a:p>
          <a:p>
            <a:pPr marL="647700" lvl="1" indent="-323850" algn="l">
              <a:lnSpc>
                <a:spcPts val="4200"/>
              </a:lnSpc>
              <a:buFont typeface="Arial"/>
              <a:buChar char="•"/>
            </a:pPr>
            <a:r>
              <a:rPr lang="en-US" sz="3000">
                <a:solidFill>
                  <a:srgbClr val="FFFFFF"/>
                </a:solidFill>
                <a:latin typeface="Montserrat"/>
                <a:ea typeface="Montserrat"/>
                <a:cs typeface="Montserrat"/>
                <a:sym typeface="Montserrat"/>
              </a:rPr>
              <a:t>Sarana penerapan standar kebersihan dalam menyiapkan, mengolah, menyajikan makanan dalam kehidupan seharihari. </a:t>
            </a:r>
          </a:p>
          <a:p>
            <a:pPr marL="647700" lvl="1" indent="-323850" algn="l">
              <a:lnSpc>
                <a:spcPts val="4200"/>
              </a:lnSpc>
              <a:buFont typeface="Arial"/>
              <a:buChar char="•"/>
            </a:pPr>
            <a:r>
              <a:rPr lang="en-US" sz="3000">
                <a:solidFill>
                  <a:srgbClr val="FFFFFF"/>
                </a:solidFill>
                <a:latin typeface="Montserrat"/>
                <a:ea typeface="Montserrat"/>
                <a:cs typeface="Montserrat"/>
                <a:sym typeface="Montserrat"/>
              </a:rPr>
              <a:t>Sarana pembentukan pola makan bergizi seimbang.</a:t>
            </a:r>
          </a:p>
        </p:txBody>
      </p:sp>
      <p:sp>
        <p:nvSpPr>
          <p:cNvPr id="12" name="TextBox 12"/>
          <p:cNvSpPr txBox="1"/>
          <p:nvPr/>
        </p:nvSpPr>
        <p:spPr>
          <a:xfrm>
            <a:off x="4298545" y="1502372"/>
            <a:ext cx="11268053" cy="746125"/>
          </a:xfrm>
          <a:prstGeom prst="rect">
            <a:avLst/>
          </a:prstGeom>
        </p:spPr>
        <p:txBody>
          <a:bodyPr lIns="0" tIns="0" rIns="0" bIns="0" rtlCol="0" anchor="t">
            <a:spAutoFit/>
          </a:bodyPr>
          <a:lstStyle/>
          <a:p>
            <a:pPr marL="0" lvl="0" indent="0" algn="r">
              <a:lnSpc>
                <a:spcPts val="5750"/>
              </a:lnSpc>
              <a:spcBef>
                <a:spcPct val="0"/>
              </a:spcBef>
            </a:pPr>
            <a:r>
              <a:rPr lang="en-US" sz="5000">
                <a:solidFill>
                  <a:srgbClr val="FFFFFF"/>
                </a:solidFill>
                <a:latin typeface="Lilita One"/>
                <a:ea typeface="Lilita One"/>
                <a:cs typeface="Lilita One"/>
                <a:sym typeface="Lilita One"/>
              </a:rPr>
              <a:t>PERAN JAJANAN SEHAT DI SEKOLAH</a:t>
            </a:r>
          </a:p>
        </p:txBody>
      </p:sp>
      <p:sp>
        <p:nvSpPr>
          <p:cNvPr id="13" name="TextBox 13"/>
          <p:cNvSpPr txBox="1"/>
          <p:nvPr/>
        </p:nvSpPr>
        <p:spPr>
          <a:xfrm>
            <a:off x="2436095" y="8566150"/>
            <a:ext cx="12755256" cy="692150"/>
          </a:xfrm>
          <a:prstGeom prst="rect">
            <a:avLst/>
          </a:prstGeom>
        </p:spPr>
        <p:txBody>
          <a:bodyPr lIns="0" tIns="0" rIns="0" bIns="0" rtlCol="0" anchor="t">
            <a:spAutoFit/>
          </a:bodyPr>
          <a:lstStyle/>
          <a:p>
            <a:pPr algn="ctr">
              <a:lnSpc>
                <a:spcPts val="2800"/>
              </a:lnSpc>
            </a:pPr>
            <a:r>
              <a:rPr lang="en-US" sz="2000">
                <a:solidFill>
                  <a:srgbClr val="000000"/>
                </a:solidFill>
                <a:latin typeface="Montserrat"/>
                <a:ea typeface="Montserrat"/>
                <a:cs typeface="Montserrat"/>
                <a:sym typeface="Montserrat"/>
              </a:rPr>
              <a:t>Praktik baik penerapan makan sehat bergizi seimbang di sekolah</a:t>
            </a:r>
          </a:p>
          <a:p>
            <a:pPr algn="ctr">
              <a:lnSpc>
                <a:spcPts val="2800"/>
              </a:lnSpc>
            </a:pPr>
            <a:r>
              <a:rPr lang="en-US" sz="2000">
                <a:solidFill>
                  <a:srgbClr val="000000"/>
                </a:solidFill>
                <a:latin typeface="Montserrat"/>
                <a:ea typeface="Montserrat"/>
                <a:cs typeface="Montserrat"/>
                <a:sym typeface="Montserrat"/>
              </a:rPr>
              <a:t>salah satunya dengan cara memulai hari dengan sarapan sehat.</a:t>
            </a:r>
          </a:p>
        </p:txBody>
      </p:sp>
      <p:sp>
        <p:nvSpPr>
          <p:cNvPr id="14" name="Freeform 14"/>
          <p:cNvSpPr/>
          <p:nvPr/>
        </p:nvSpPr>
        <p:spPr>
          <a:xfrm rot="1980086">
            <a:off x="-2615553" y="-1557308"/>
            <a:ext cx="6230152" cy="5158046"/>
          </a:xfrm>
          <a:custGeom>
            <a:avLst/>
            <a:gdLst/>
            <a:ahLst/>
            <a:cxnLst/>
            <a:rect l="l" t="t" r="r" b="b"/>
            <a:pathLst>
              <a:path w="6230152" h="5158046">
                <a:moveTo>
                  <a:pt x="0" y="0"/>
                </a:moveTo>
                <a:lnTo>
                  <a:pt x="6230152" y="0"/>
                </a:lnTo>
                <a:lnTo>
                  <a:pt x="6230152" y="5158046"/>
                </a:lnTo>
                <a:lnTo>
                  <a:pt x="0" y="5158046"/>
                </a:lnTo>
                <a:lnTo>
                  <a:pt x="0" y="0"/>
                </a:lnTo>
                <a:close/>
              </a:path>
            </a:pathLst>
          </a:custGeom>
          <a:blipFill>
            <a:blip r:embed="rId2"/>
            <a:stretch>
              <a:fillRect/>
            </a:stretch>
          </a:blipFill>
        </p:spPr>
      </p:sp>
      <p:sp>
        <p:nvSpPr>
          <p:cNvPr id="15" name="Freeform 15"/>
          <p:cNvSpPr/>
          <p:nvPr/>
        </p:nvSpPr>
        <p:spPr>
          <a:xfrm rot="-2971487">
            <a:off x="15057613" y="6459045"/>
            <a:ext cx="3028636" cy="4562917"/>
          </a:xfrm>
          <a:custGeom>
            <a:avLst/>
            <a:gdLst/>
            <a:ahLst/>
            <a:cxnLst/>
            <a:rect l="l" t="t" r="r" b="b"/>
            <a:pathLst>
              <a:path w="3028636" h="4562917">
                <a:moveTo>
                  <a:pt x="0" y="0"/>
                </a:moveTo>
                <a:lnTo>
                  <a:pt x="3028636" y="0"/>
                </a:lnTo>
                <a:lnTo>
                  <a:pt x="3028636" y="4562916"/>
                </a:lnTo>
                <a:lnTo>
                  <a:pt x="0" y="4562916"/>
                </a:lnTo>
                <a:lnTo>
                  <a:pt x="0" y="0"/>
                </a:lnTo>
                <a:close/>
              </a:path>
            </a:pathLst>
          </a:custGeom>
          <a:blipFill>
            <a:blip r:embed="rId3"/>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grpSp>
        <p:nvGrpSpPr>
          <p:cNvPr id="2" name="Group 2"/>
          <p:cNvGrpSpPr/>
          <p:nvPr/>
        </p:nvGrpSpPr>
        <p:grpSpPr>
          <a:xfrm>
            <a:off x="-447054" y="9879597"/>
            <a:ext cx="18998655" cy="3538850"/>
            <a:chOff x="0" y="0"/>
            <a:chExt cx="5003761" cy="932043"/>
          </a:xfrm>
        </p:grpSpPr>
        <p:sp>
          <p:nvSpPr>
            <p:cNvPr id="3" name="Freeform 3"/>
            <p:cNvSpPr/>
            <p:nvPr/>
          </p:nvSpPr>
          <p:spPr>
            <a:xfrm>
              <a:off x="0" y="0"/>
              <a:ext cx="5003761" cy="932043"/>
            </a:xfrm>
            <a:custGeom>
              <a:avLst/>
              <a:gdLst/>
              <a:ahLst/>
              <a:cxnLst/>
              <a:rect l="l" t="t" r="r" b="b"/>
              <a:pathLst>
                <a:path w="5003761" h="932043">
                  <a:moveTo>
                    <a:pt x="0" y="0"/>
                  </a:moveTo>
                  <a:lnTo>
                    <a:pt x="5003761" y="0"/>
                  </a:lnTo>
                  <a:lnTo>
                    <a:pt x="5003761" y="932043"/>
                  </a:lnTo>
                  <a:lnTo>
                    <a:pt x="0" y="932043"/>
                  </a:lnTo>
                  <a:close/>
                </a:path>
              </a:pathLst>
            </a:custGeom>
            <a:solidFill>
              <a:srgbClr val="EBEAE8"/>
            </a:solidFill>
          </p:spPr>
        </p:sp>
        <p:sp>
          <p:nvSpPr>
            <p:cNvPr id="4" name="TextBox 4"/>
            <p:cNvSpPr txBox="1"/>
            <p:nvPr/>
          </p:nvSpPr>
          <p:spPr>
            <a:xfrm>
              <a:off x="0" y="-38100"/>
              <a:ext cx="5003761" cy="97014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273902" y="1028700"/>
            <a:ext cx="15866373" cy="7437461"/>
            <a:chOff x="0" y="0"/>
            <a:chExt cx="4178798" cy="1958837"/>
          </a:xfrm>
        </p:grpSpPr>
        <p:sp>
          <p:nvSpPr>
            <p:cNvPr id="6" name="Freeform 6"/>
            <p:cNvSpPr/>
            <p:nvPr/>
          </p:nvSpPr>
          <p:spPr>
            <a:xfrm>
              <a:off x="0" y="0"/>
              <a:ext cx="4178798" cy="1958837"/>
            </a:xfrm>
            <a:custGeom>
              <a:avLst/>
              <a:gdLst/>
              <a:ahLst/>
              <a:cxnLst/>
              <a:rect l="l" t="t" r="r" b="b"/>
              <a:pathLst>
                <a:path w="4178798" h="1958837">
                  <a:moveTo>
                    <a:pt x="9271" y="0"/>
                  </a:moveTo>
                  <a:lnTo>
                    <a:pt x="4169527" y="0"/>
                  </a:lnTo>
                  <a:cubicBezTo>
                    <a:pt x="4171986" y="0"/>
                    <a:pt x="4174344" y="977"/>
                    <a:pt x="4176083" y="2715"/>
                  </a:cubicBezTo>
                  <a:cubicBezTo>
                    <a:pt x="4177821" y="4454"/>
                    <a:pt x="4178798" y="6812"/>
                    <a:pt x="4178798" y="9271"/>
                  </a:cubicBezTo>
                  <a:lnTo>
                    <a:pt x="4178798" y="1949566"/>
                  </a:lnTo>
                  <a:cubicBezTo>
                    <a:pt x="4178798" y="1952025"/>
                    <a:pt x="4177821" y="1954383"/>
                    <a:pt x="4176083" y="1956122"/>
                  </a:cubicBezTo>
                  <a:cubicBezTo>
                    <a:pt x="4174344" y="1957861"/>
                    <a:pt x="4171986" y="1958837"/>
                    <a:pt x="4169527" y="1958837"/>
                  </a:cubicBezTo>
                  <a:lnTo>
                    <a:pt x="9271" y="1958837"/>
                  </a:lnTo>
                  <a:cubicBezTo>
                    <a:pt x="6812" y="1958837"/>
                    <a:pt x="4454" y="1957861"/>
                    <a:pt x="2715" y="1956122"/>
                  </a:cubicBezTo>
                  <a:cubicBezTo>
                    <a:pt x="977" y="1954383"/>
                    <a:pt x="0" y="1952025"/>
                    <a:pt x="0" y="1949566"/>
                  </a:cubicBezTo>
                  <a:lnTo>
                    <a:pt x="0" y="9271"/>
                  </a:lnTo>
                  <a:cubicBezTo>
                    <a:pt x="0" y="6812"/>
                    <a:pt x="977" y="4454"/>
                    <a:pt x="2715" y="2715"/>
                  </a:cubicBezTo>
                  <a:cubicBezTo>
                    <a:pt x="4454" y="977"/>
                    <a:pt x="6812" y="0"/>
                    <a:pt x="9271" y="0"/>
                  </a:cubicBezTo>
                  <a:close/>
                </a:path>
              </a:pathLst>
            </a:custGeom>
            <a:solidFill>
              <a:srgbClr val="013C24"/>
            </a:solidFill>
          </p:spPr>
        </p:sp>
        <p:sp>
          <p:nvSpPr>
            <p:cNvPr id="7" name="TextBox 7"/>
            <p:cNvSpPr txBox="1"/>
            <p:nvPr/>
          </p:nvSpPr>
          <p:spPr>
            <a:xfrm>
              <a:off x="0" y="-38100"/>
              <a:ext cx="4178798" cy="1996937"/>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976325" y="4182806"/>
            <a:ext cx="14300008" cy="3181350"/>
          </a:xfrm>
          <a:prstGeom prst="rect">
            <a:avLst/>
          </a:prstGeom>
        </p:spPr>
        <p:txBody>
          <a:bodyPr lIns="0" tIns="0" rIns="0" bIns="0" rtlCol="0" anchor="t">
            <a:spAutoFit/>
          </a:bodyPr>
          <a:lstStyle/>
          <a:p>
            <a:pPr marL="647700" lvl="1" indent="-323850" algn="l">
              <a:lnSpc>
                <a:spcPts val="4200"/>
              </a:lnSpc>
              <a:buAutoNum type="arabicPeriod"/>
            </a:pPr>
            <a:r>
              <a:rPr lang="en-US" sz="3000">
                <a:solidFill>
                  <a:srgbClr val="FFFFFF"/>
                </a:solidFill>
                <a:latin typeface="Montserrat"/>
                <a:ea typeface="Montserrat"/>
                <a:cs typeface="Montserrat"/>
                <a:sym typeface="Montserrat"/>
              </a:rPr>
              <a:t>Komitmen dan Manajemen Sekolah (termasuk monitoring/ supervisi dan evaluasi diri penyelenggaraan kantin dan jajanan sehat di sekolah). </a:t>
            </a:r>
          </a:p>
          <a:p>
            <a:pPr marL="647700" lvl="1" indent="-323850" algn="l">
              <a:lnSpc>
                <a:spcPts val="4200"/>
              </a:lnSpc>
              <a:buAutoNum type="arabicPeriod"/>
            </a:pPr>
            <a:r>
              <a:rPr lang="en-US" sz="3000">
                <a:solidFill>
                  <a:srgbClr val="FFFFFF"/>
                </a:solidFill>
                <a:latin typeface="Montserrat"/>
                <a:ea typeface="Montserrat"/>
                <a:cs typeface="Montserrat"/>
                <a:sym typeface="Montserrat"/>
              </a:rPr>
              <a:t>Sumber Daya Manusia (Mempunyai pengetahuan dan keterampilan dalam mengelola Kantin dan jajanan sehat di sekolah). </a:t>
            </a:r>
          </a:p>
          <a:p>
            <a:pPr marL="647700" lvl="1" indent="-323850" algn="l">
              <a:lnSpc>
                <a:spcPts val="4200"/>
              </a:lnSpc>
              <a:buAutoNum type="arabicPeriod"/>
            </a:pPr>
            <a:r>
              <a:rPr lang="en-US" sz="3000">
                <a:solidFill>
                  <a:srgbClr val="FFFFFF"/>
                </a:solidFill>
                <a:latin typeface="Montserrat"/>
                <a:ea typeface="Montserrat"/>
                <a:cs typeface="Montserrat"/>
                <a:sym typeface="Montserrat"/>
              </a:rPr>
              <a:t>Sarana dan Prasarana (Kebersihan peralatan dan lingkungan). </a:t>
            </a:r>
          </a:p>
          <a:p>
            <a:pPr marL="647700" lvl="1" indent="-323850" algn="l">
              <a:lnSpc>
                <a:spcPts val="4200"/>
              </a:lnSpc>
              <a:buAutoNum type="arabicPeriod"/>
            </a:pPr>
            <a:r>
              <a:rPr lang="en-US" sz="3000">
                <a:solidFill>
                  <a:srgbClr val="FFFFFF"/>
                </a:solidFill>
                <a:latin typeface="Montserrat"/>
                <a:ea typeface="Montserrat"/>
                <a:cs typeface="Montserrat"/>
                <a:sym typeface="Montserrat"/>
              </a:rPr>
              <a:t>Mutu Pangan (Aman, sehat dan bergizi).</a:t>
            </a:r>
          </a:p>
        </p:txBody>
      </p:sp>
      <p:sp>
        <p:nvSpPr>
          <p:cNvPr id="9" name="TextBox 9"/>
          <p:cNvSpPr txBox="1"/>
          <p:nvPr/>
        </p:nvSpPr>
        <p:spPr>
          <a:xfrm>
            <a:off x="2598132" y="1713352"/>
            <a:ext cx="12908284" cy="1908175"/>
          </a:xfrm>
          <a:prstGeom prst="rect">
            <a:avLst/>
          </a:prstGeom>
        </p:spPr>
        <p:txBody>
          <a:bodyPr lIns="0" tIns="0" rIns="0" bIns="0" rtlCol="0" anchor="t">
            <a:spAutoFit/>
          </a:bodyPr>
          <a:lstStyle/>
          <a:p>
            <a:pPr algn="ctr">
              <a:lnSpc>
                <a:spcPts val="7475"/>
              </a:lnSpc>
            </a:pPr>
            <a:r>
              <a:rPr lang="en-US" sz="6500">
                <a:solidFill>
                  <a:srgbClr val="FFFFFF"/>
                </a:solidFill>
                <a:latin typeface="Lilita One"/>
                <a:ea typeface="Lilita One"/>
                <a:cs typeface="Lilita One"/>
                <a:sym typeface="Lilita One"/>
              </a:rPr>
              <a:t>EMPAT KOMPONEN KANTIN</a:t>
            </a:r>
          </a:p>
          <a:p>
            <a:pPr marL="0" lvl="0" indent="0" algn="ctr">
              <a:lnSpc>
                <a:spcPts val="7475"/>
              </a:lnSpc>
              <a:spcBef>
                <a:spcPct val="0"/>
              </a:spcBef>
            </a:pPr>
            <a:r>
              <a:rPr lang="en-US" sz="6500">
                <a:solidFill>
                  <a:srgbClr val="FFFFFF"/>
                </a:solidFill>
                <a:latin typeface="Lilita One"/>
                <a:ea typeface="Lilita One"/>
                <a:cs typeface="Lilita One"/>
                <a:sym typeface="Lilita One"/>
              </a:rPr>
              <a:t>DAN JAJANAN SEHAT DI SEKOLAH</a:t>
            </a:r>
          </a:p>
        </p:txBody>
      </p:sp>
      <p:sp>
        <p:nvSpPr>
          <p:cNvPr id="10" name="Freeform 10"/>
          <p:cNvSpPr/>
          <p:nvPr/>
        </p:nvSpPr>
        <p:spPr>
          <a:xfrm>
            <a:off x="-3569655" y="8466161"/>
            <a:ext cx="23139729" cy="13359919"/>
          </a:xfrm>
          <a:custGeom>
            <a:avLst/>
            <a:gdLst/>
            <a:ahLst/>
            <a:cxnLst/>
            <a:rect l="l" t="t" r="r" b="b"/>
            <a:pathLst>
              <a:path w="23139729" h="13359919">
                <a:moveTo>
                  <a:pt x="0" y="0"/>
                </a:moveTo>
                <a:lnTo>
                  <a:pt x="23139729" y="0"/>
                </a:lnTo>
                <a:lnTo>
                  <a:pt x="23139729" y="13359918"/>
                </a:lnTo>
                <a:lnTo>
                  <a:pt x="0" y="133599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rot="-2341833">
            <a:off x="7188097" y="8065957"/>
            <a:ext cx="3178555" cy="2756674"/>
          </a:xfrm>
          <a:custGeom>
            <a:avLst/>
            <a:gdLst/>
            <a:ahLst/>
            <a:cxnLst/>
            <a:rect l="l" t="t" r="r" b="b"/>
            <a:pathLst>
              <a:path w="3178555" h="2756674">
                <a:moveTo>
                  <a:pt x="0" y="0"/>
                </a:moveTo>
                <a:lnTo>
                  <a:pt x="3178556" y="0"/>
                </a:lnTo>
                <a:lnTo>
                  <a:pt x="3178556" y="2756675"/>
                </a:lnTo>
                <a:lnTo>
                  <a:pt x="0" y="27566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rot="-302112" flipV="1">
            <a:off x="14586332" y="-692473"/>
            <a:ext cx="3800811" cy="3914693"/>
          </a:xfrm>
          <a:custGeom>
            <a:avLst/>
            <a:gdLst/>
            <a:ahLst/>
            <a:cxnLst/>
            <a:rect l="l" t="t" r="r" b="b"/>
            <a:pathLst>
              <a:path w="3800811" h="3914693">
                <a:moveTo>
                  <a:pt x="0" y="3914693"/>
                </a:moveTo>
                <a:lnTo>
                  <a:pt x="3800811" y="3914693"/>
                </a:lnTo>
                <a:lnTo>
                  <a:pt x="3800811" y="0"/>
                </a:lnTo>
                <a:lnTo>
                  <a:pt x="0" y="0"/>
                </a:lnTo>
                <a:lnTo>
                  <a:pt x="0" y="3914693"/>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10780623" y="7983281"/>
            <a:ext cx="3641250" cy="2767350"/>
          </a:xfrm>
          <a:custGeom>
            <a:avLst/>
            <a:gdLst/>
            <a:ahLst/>
            <a:cxnLst/>
            <a:rect l="l" t="t" r="r" b="b"/>
            <a:pathLst>
              <a:path w="3641250" h="2767350">
                <a:moveTo>
                  <a:pt x="0" y="0"/>
                </a:moveTo>
                <a:lnTo>
                  <a:pt x="3641250" y="0"/>
                </a:lnTo>
                <a:lnTo>
                  <a:pt x="3641250" y="2767351"/>
                </a:lnTo>
                <a:lnTo>
                  <a:pt x="0" y="27673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rot="1782137">
            <a:off x="14453489" y="6305349"/>
            <a:ext cx="4520673" cy="4520673"/>
          </a:xfrm>
          <a:custGeom>
            <a:avLst/>
            <a:gdLst/>
            <a:ahLst/>
            <a:cxnLst/>
            <a:rect l="l" t="t" r="r" b="b"/>
            <a:pathLst>
              <a:path w="4520673" h="4520673">
                <a:moveTo>
                  <a:pt x="0" y="0"/>
                </a:moveTo>
                <a:lnTo>
                  <a:pt x="4520673" y="0"/>
                </a:lnTo>
                <a:lnTo>
                  <a:pt x="4520673" y="4520672"/>
                </a:lnTo>
                <a:lnTo>
                  <a:pt x="0" y="45206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flipH="1">
            <a:off x="4785249" y="8659497"/>
            <a:ext cx="1885833" cy="1414919"/>
          </a:xfrm>
          <a:custGeom>
            <a:avLst/>
            <a:gdLst/>
            <a:ahLst/>
            <a:cxnLst/>
            <a:rect l="l" t="t" r="r" b="b"/>
            <a:pathLst>
              <a:path w="1885833" h="1414919">
                <a:moveTo>
                  <a:pt x="1885834" y="0"/>
                </a:moveTo>
                <a:lnTo>
                  <a:pt x="0" y="0"/>
                </a:lnTo>
                <a:lnTo>
                  <a:pt x="0" y="1414919"/>
                </a:lnTo>
                <a:lnTo>
                  <a:pt x="1885834" y="1414919"/>
                </a:lnTo>
                <a:lnTo>
                  <a:pt x="1885834" y="0"/>
                </a:lnTo>
                <a:close/>
              </a:path>
            </a:pathLst>
          </a:custGeom>
          <a:blipFill>
            <a:blip r:embed="rId12"/>
            <a:stretch>
              <a:fillRect l="-2103" r="-2103"/>
            </a:stretch>
          </a:blipFill>
        </p:spPr>
      </p:sp>
      <p:sp>
        <p:nvSpPr>
          <p:cNvPr id="16" name="Freeform 16"/>
          <p:cNvSpPr/>
          <p:nvPr/>
        </p:nvSpPr>
        <p:spPr>
          <a:xfrm>
            <a:off x="2583067" y="8565685"/>
            <a:ext cx="1773558" cy="1943141"/>
          </a:xfrm>
          <a:custGeom>
            <a:avLst/>
            <a:gdLst/>
            <a:ahLst/>
            <a:cxnLst/>
            <a:rect l="l" t="t" r="r" b="b"/>
            <a:pathLst>
              <a:path w="1773558" h="1943141">
                <a:moveTo>
                  <a:pt x="0" y="0"/>
                </a:moveTo>
                <a:lnTo>
                  <a:pt x="1773557" y="0"/>
                </a:lnTo>
                <a:lnTo>
                  <a:pt x="1773557" y="1943141"/>
                </a:lnTo>
                <a:lnTo>
                  <a:pt x="0" y="194314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7" name="Freeform 17"/>
          <p:cNvSpPr/>
          <p:nvPr/>
        </p:nvSpPr>
        <p:spPr>
          <a:xfrm rot="-1707951">
            <a:off x="354043" y="7963734"/>
            <a:ext cx="1239632" cy="2651770"/>
          </a:xfrm>
          <a:custGeom>
            <a:avLst/>
            <a:gdLst/>
            <a:ahLst/>
            <a:cxnLst/>
            <a:rect l="l" t="t" r="r" b="b"/>
            <a:pathLst>
              <a:path w="1239632" h="2651770">
                <a:moveTo>
                  <a:pt x="0" y="0"/>
                </a:moveTo>
                <a:lnTo>
                  <a:pt x="1239632" y="0"/>
                </a:lnTo>
                <a:lnTo>
                  <a:pt x="1239632" y="2651770"/>
                </a:lnTo>
                <a:lnTo>
                  <a:pt x="0" y="265177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8" name="Freeform 18"/>
          <p:cNvSpPr/>
          <p:nvPr/>
        </p:nvSpPr>
        <p:spPr>
          <a:xfrm rot="-1707951">
            <a:off x="983328" y="8118410"/>
            <a:ext cx="1239632" cy="2651770"/>
          </a:xfrm>
          <a:custGeom>
            <a:avLst/>
            <a:gdLst/>
            <a:ahLst/>
            <a:cxnLst/>
            <a:rect l="l" t="t" r="r" b="b"/>
            <a:pathLst>
              <a:path w="1239632" h="2651770">
                <a:moveTo>
                  <a:pt x="0" y="0"/>
                </a:moveTo>
                <a:lnTo>
                  <a:pt x="1239633" y="0"/>
                </a:lnTo>
                <a:lnTo>
                  <a:pt x="1239633" y="2651770"/>
                </a:lnTo>
                <a:lnTo>
                  <a:pt x="0" y="265177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grpSp>
        <p:nvGrpSpPr>
          <p:cNvPr id="2" name="Group 2"/>
          <p:cNvGrpSpPr/>
          <p:nvPr/>
        </p:nvGrpSpPr>
        <p:grpSpPr>
          <a:xfrm>
            <a:off x="905956" y="738617"/>
            <a:ext cx="16353344" cy="7928582"/>
            <a:chOff x="0" y="0"/>
            <a:chExt cx="4307054" cy="2088186"/>
          </a:xfrm>
        </p:grpSpPr>
        <p:sp>
          <p:nvSpPr>
            <p:cNvPr id="3" name="Freeform 3"/>
            <p:cNvSpPr/>
            <p:nvPr/>
          </p:nvSpPr>
          <p:spPr>
            <a:xfrm>
              <a:off x="0" y="0"/>
              <a:ext cx="4307054" cy="2088186"/>
            </a:xfrm>
            <a:custGeom>
              <a:avLst/>
              <a:gdLst/>
              <a:ahLst/>
              <a:cxnLst/>
              <a:rect l="l" t="t" r="r" b="b"/>
              <a:pathLst>
                <a:path w="4307054" h="2088186">
                  <a:moveTo>
                    <a:pt x="8995" y="0"/>
                  </a:moveTo>
                  <a:lnTo>
                    <a:pt x="4298059" y="0"/>
                  </a:lnTo>
                  <a:cubicBezTo>
                    <a:pt x="4303026" y="0"/>
                    <a:pt x="4307054" y="4027"/>
                    <a:pt x="4307054" y="8995"/>
                  </a:cubicBezTo>
                  <a:lnTo>
                    <a:pt x="4307054" y="2079191"/>
                  </a:lnTo>
                  <a:cubicBezTo>
                    <a:pt x="4307054" y="2084159"/>
                    <a:pt x="4303026" y="2088186"/>
                    <a:pt x="4298059" y="2088186"/>
                  </a:cubicBezTo>
                  <a:lnTo>
                    <a:pt x="8995" y="2088186"/>
                  </a:lnTo>
                  <a:cubicBezTo>
                    <a:pt x="4027" y="2088186"/>
                    <a:pt x="0" y="2084159"/>
                    <a:pt x="0" y="2079191"/>
                  </a:cubicBezTo>
                  <a:lnTo>
                    <a:pt x="0" y="8995"/>
                  </a:lnTo>
                  <a:cubicBezTo>
                    <a:pt x="0" y="4027"/>
                    <a:pt x="4027" y="0"/>
                    <a:pt x="8995" y="0"/>
                  </a:cubicBezTo>
                  <a:close/>
                </a:path>
              </a:pathLst>
            </a:custGeom>
            <a:solidFill>
              <a:srgbClr val="013C24"/>
            </a:solidFill>
          </p:spPr>
        </p:sp>
        <p:sp>
          <p:nvSpPr>
            <p:cNvPr id="4" name="TextBox 4"/>
            <p:cNvSpPr txBox="1"/>
            <p:nvPr/>
          </p:nvSpPr>
          <p:spPr>
            <a:xfrm>
              <a:off x="0" y="-38100"/>
              <a:ext cx="4307054" cy="2126286"/>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3790902" y="8137243"/>
            <a:ext cx="10706197" cy="597192"/>
            <a:chOff x="0" y="0"/>
            <a:chExt cx="2819739" cy="157285"/>
          </a:xfrm>
        </p:grpSpPr>
        <p:sp>
          <p:nvSpPr>
            <p:cNvPr id="6" name="Freeform 6"/>
            <p:cNvSpPr/>
            <p:nvPr/>
          </p:nvSpPr>
          <p:spPr>
            <a:xfrm>
              <a:off x="0" y="0"/>
              <a:ext cx="2819739" cy="157285"/>
            </a:xfrm>
            <a:custGeom>
              <a:avLst/>
              <a:gdLst/>
              <a:ahLst/>
              <a:cxnLst/>
              <a:rect l="l" t="t" r="r" b="b"/>
              <a:pathLst>
                <a:path w="2819739" h="157285">
                  <a:moveTo>
                    <a:pt x="13739" y="0"/>
                  </a:moveTo>
                  <a:lnTo>
                    <a:pt x="2806000" y="0"/>
                  </a:lnTo>
                  <a:cubicBezTo>
                    <a:pt x="2809644" y="0"/>
                    <a:pt x="2813138" y="1448"/>
                    <a:pt x="2815715" y="4024"/>
                  </a:cubicBezTo>
                  <a:cubicBezTo>
                    <a:pt x="2818292" y="6601"/>
                    <a:pt x="2819739" y="10095"/>
                    <a:pt x="2819739" y="13739"/>
                  </a:cubicBezTo>
                  <a:lnTo>
                    <a:pt x="2819739" y="143546"/>
                  </a:lnTo>
                  <a:cubicBezTo>
                    <a:pt x="2819739" y="147190"/>
                    <a:pt x="2818292" y="150684"/>
                    <a:pt x="2815715" y="153261"/>
                  </a:cubicBezTo>
                  <a:cubicBezTo>
                    <a:pt x="2813138" y="155838"/>
                    <a:pt x="2809644" y="157285"/>
                    <a:pt x="2806000" y="157285"/>
                  </a:cubicBezTo>
                  <a:lnTo>
                    <a:pt x="13739" y="157285"/>
                  </a:lnTo>
                  <a:cubicBezTo>
                    <a:pt x="10095" y="157285"/>
                    <a:pt x="6601" y="155838"/>
                    <a:pt x="4024" y="153261"/>
                  </a:cubicBezTo>
                  <a:cubicBezTo>
                    <a:pt x="1448" y="150684"/>
                    <a:pt x="0" y="147190"/>
                    <a:pt x="0" y="143546"/>
                  </a:cubicBezTo>
                  <a:lnTo>
                    <a:pt x="0" y="13739"/>
                  </a:lnTo>
                  <a:cubicBezTo>
                    <a:pt x="0" y="10095"/>
                    <a:pt x="1448" y="6601"/>
                    <a:pt x="4024" y="4024"/>
                  </a:cubicBezTo>
                  <a:cubicBezTo>
                    <a:pt x="6601" y="1448"/>
                    <a:pt x="10095" y="0"/>
                    <a:pt x="13739" y="0"/>
                  </a:cubicBezTo>
                  <a:close/>
                </a:path>
              </a:pathLst>
            </a:custGeom>
            <a:solidFill>
              <a:srgbClr val="B49171"/>
            </a:solidFill>
          </p:spPr>
        </p:sp>
        <p:sp>
          <p:nvSpPr>
            <p:cNvPr id="7" name="TextBox 7"/>
            <p:cNvSpPr txBox="1"/>
            <p:nvPr/>
          </p:nvSpPr>
          <p:spPr>
            <a:xfrm>
              <a:off x="0" y="-38100"/>
              <a:ext cx="2819739" cy="195385"/>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1998936" y="7251677"/>
            <a:ext cx="1868499" cy="1184161"/>
          </a:xfrm>
          <a:custGeom>
            <a:avLst/>
            <a:gdLst/>
            <a:ahLst/>
            <a:cxnLst/>
            <a:rect l="l" t="t" r="r" b="b"/>
            <a:pathLst>
              <a:path w="1868499" h="1184161">
                <a:moveTo>
                  <a:pt x="0" y="0"/>
                </a:moveTo>
                <a:lnTo>
                  <a:pt x="1868499" y="0"/>
                </a:lnTo>
                <a:lnTo>
                  <a:pt x="1868499" y="1184162"/>
                </a:lnTo>
                <a:lnTo>
                  <a:pt x="0" y="1184162"/>
                </a:lnTo>
                <a:lnTo>
                  <a:pt x="0" y="0"/>
                </a:lnTo>
                <a:close/>
              </a:path>
            </a:pathLst>
          </a:custGeom>
          <a:blipFill>
            <a:blip r:embed="rId2"/>
            <a:stretch>
              <a:fillRect/>
            </a:stretch>
          </a:blipFill>
        </p:spPr>
      </p:sp>
      <p:grpSp>
        <p:nvGrpSpPr>
          <p:cNvPr id="9" name="Group 9"/>
          <p:cNvGrpSpPr/>
          <p:nvPr/>
        </p:nvGrpSpPr>
        <p:grpSpPr>
          <a:xfrm>
            <a:off x="-660459" y="9556896"/>
            <a:ext cx="18998655" cy="3538850"/>
            <a:chOff x="0" y="0"/>
            <a:chExt cx="5003761" cy="932043"/>
          </a:xfrm>
        </p:grpSpPr>
        <p:sp>
          <p:nvSpPr>
            <p:cNvPr id="10" name="Freeform 10"/>
            <p:cNvSpPr/>
            <p:nvPr/>
          </p:nvSpPr>
          <p:spPr>
            <a:xfrm>
              <a:off x="0" y="0"/>
              <a:ext cx="5003761" cy="932043"/>
            </a:xfrm>
            <a:custGeom>
              <a:avLst/>
              <a:gdLst/>
              <a:ahLst/>
              <a:cxnLst/>
              <a:rect l="l" t="t" r="r" b="b"/>
              <a:pathLst>
                <a:path w="5003761" h="932043">
                  <a:moveTo>
                    <a:pt x="0" y="0"/>
                  </a:moveTo>
                  <a:lnTo>
                    <a:pt x="5003761" y="0"/>
                  </a:lnTo>
                  <a:lnTo>
                    <a:pt x="5003761" y="932043"/>
                  </a:lnTo>
                  <a:lnTo>
                    <a:pt x="0" y="932043"/>
                  </a:lnTo>
                  <a:close/>
                </a:path>
              </a:pathLst>
            </a:custGeom>
            <a:solidFill>
              <a:srgbClr val="EBEAE8"/>
            </a:solidFill>
          </p:spPr>
        </p:sp>
        <p:sp>
          <p:nvSpPr>
            <p:cNvPr id="11" name="TextBox 11"/>
            <p:cNvSpPr txBox="1"/>
            <p:nvPr/>
          </p:nvSpPr>
          <p:spPr>
            <a:xfrm>
              <a:off x="0" y="-38100"/>
              <a:ext cx="5003761" cy="970143"/>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2389412" y="9258300"/>
            <a:ext cx="21979458" cy="395483"/>
            <a:chOff x="0" y="0"/>
            <a:chExt cx="5788828" cy="104160"/>
          </a:xfrm>
        </p:grpSpPr>
        <p:sp>
          <p:nvSpPr>
            <p:cNvPr id="13" name="Freeform 13"/>
            <p:cNvSpPr/>
            <p:nvPr/>
          </p:nvSpPr>
          <p:spPr>
            <a:xfrm>
              <a:off x="0" y="0"/>
              <a:ext cx="5788828" cy="104160"/>
            </a:xfrm>
            <a:custGeom>
              <a:avLst/>
              <a:gdLst/>
              <a:ahLst/>
              <a:cxnLst/>
              <a:rect l="l" t="t" r="r" b="b"/>
              <a:pathLst>
                <a:path w="5788828" h="104160">
                  <a:moveTo>
                    <a:pt x="6692" y="0"/>
                  </a:moveTo>
                  <a:lnTo>
                    <a:pt x="5782136" y="0"/>
                  </a:lnTo>
                  <a:cubicBezTo>
                    <a:pt x="5783911" y="0"/>
                    <a:pt x="5785613" y="705"/>
                    <a:pt x="5786868" y="1960"/>
                  </a:cubicBezTo>
                  <a:cubicBezTo>
                    <a:pt x="5788123" y="3215"/>
                    <a:pt x="5788828" y="4918"/>
                    <a:pt x="5788828" y="6692"/>
                  </a:cubicBezTo>
                  <a:lnTo>
                    <a:pt x="5788828" y="97468"/>
                  </a:lnTo>
                  <a:cubicBezTo>
                    <a:pt x="5788828" y="101164"/>
                    <a:pt x="5785832" y="104160"/>
                    <a:pt x="5782136" y="104160"/>
                  </a:cubicBezTo>
                  <a:lnTo>
                    <a:pt x="6692" y="104160"/>
                  </a:lnTo>
                  <a:cubicBezTo>
                    <a:pt x="4918" y="104160"/>
                    <a:pt x="3215" y="103455"/>
                    <a:pt x="1960" y="102200"/>
                  </a:cubicBezTo>
                  <a:cubicBezTo>
                    <a:pt x="705" y="100945"/>
                    <a:pt x="0" y="99243"/>
                    <a:pt x="0" y="97468"/>
                  </a:cubicBezTo>
                  <a:lnTo>
                    <a:pt x="0" y="6692"/>
                  </a:lnTo>
                  <a:cubicBezTo>
                    <a:pt x="0" y="4918"/>
                    <a:pt x="705" y="3215"/>
                    <a:pt x="1960" y="1960"/>
                  </a:cubicBezTo>
                  <a:cubicBezTo>
                    <a:pt x="3215" y="705"/>
                    <a:pt x="4918" y="0"/>
                    <a:pt x="6692" y="0"/>
                  </a:cubicBezTo>
                  <a:close/>
                </a:path>
              </a:pathLst>
            </a:custGeom>
            <a:solidFill>
              <a:srgbClr val="737373"/>
            </a:solidFill>
          </p:spPr>
        </p:sp>
        <p:sp>
          <p:nvSpPr>
            <p:cNvPr id="14" name="TextBox 14"/>
            <p:cNvSpPr txBox="1"/>
            <p:nvPr/>
          </p:nvSpPr>
          <p:spPr>
            <a:xfrm>
              <a:off x="0" y="-38100"/>
              <a:ext cx="5788828" cy="142260"/>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305618" y="6825149"/>
            <a:ext cx="3011441" cy="4494687"/>
          </a:xfrm>
          <a:custGeom>
            <a:avLst/>
            <a:gdLst/>
            <a:ahLst/>
            <a:cxnLst/>
            <a:rect l="l" t="t" r="r" b="b"/>
            <a:pathLst>
              <a:path w="3011441" h="4494687">
                <a:moveTo>
                  <a:pt x="0" y="0"/>
                </a:moveTo>
                <a:lnTo>
                  <a:pt x="3011441" y="0"/>
                </a:lnTo>
                <a:lnTo>
                  <a:pt x="3011441" y="4494687"/>
                </a:lnTo>
                <a:lnTo>
                  <a:pt x="0" y="4494687"/>
                </a:lnTo>
                <a:lnTo>
                  <a:pt x="0" y="0"/>
                </a:lnTo>
                <a:close/>
              </a:path>
            </a:pathLst>
          </a:custGeom>
          <a:blipFill>
            <a:blip r:embed="rId3"/>
            <a:stretch>
              <a:fillRect/>
            </a:stretch>
          </a:blipFill>
        </p:spPr>
      </p:sp>
      <p:sp>
        <p:nvSpPr>
          <p:cNvPr id="16" name="Freeform 16"/>
          <p:cNvSpPr/>
          <p:nvPr/>
        </p:nvSpPr>
        <p:spPr>
          <a:xfrm flipH="1">
            <a:off x="14973348" y="6825149"/>
            <a:ext cx="3011441" cy="4494687"/>
          </a:xfrm>
          <a:custGeom>
            <a:avLst/>
            <a:gdLst/>
            <a:ahLst/>
            <a:cxnLst/>
            <a:rect l="l" t="t" r="r" b="b"/>
            <a:pathLst>
              <a:path w="3011441" h="4494687">
                <a:moveTo>
                  <a:pt x="3011441" y="0"/>
                </a:moveTo>
                <a:lnTo>
                  <a:pt x="0" y="0"/>
                </a:lnTo>
                <a:lnTo>
                  <a:pt x="0" y="4494687"/>
                </a:lnTo>
                <a:lnTo>
                  <a:pt x="3011441" y="4494687"/>
                </a:lnTo>
                <a:lnTo>
                  <a:pt x="3011441" y="0"/>
                </a:lnTo>
                <a:close/>
              </a:path>
            </a:pathLst>
          </a:custGeom>
          <a:blipFill>
            <a:blip r:embed="rId3"/>
            <a:stretch>
              <a:fillRect/>
            </a:stretch>
          </a:blipFill>
        </p:spPr>
      </p:sp>
      <p:sp>
        <p:nvSpPr>
          <p:cNvPr id="17" name="TextBox 17"/>
          <p:cNvSpPr txBox="1"/>
          <p:nvPr/>
        </p:nvSpPr>
        <p:spPr>
          <a:xfrm>
            <a:off x="1670210" y="1090709"/>
            <a:ext cx="14947579" cy="985654"/>
          </a:xfrm>
          <a:prstGeom prst="rect">
            <a:avLst/>
          </a:prstGeom>
        </p:spPr>
        <p:txBody>
          <a:bodyPr lIns="0" tIns="0" rIns="0" bIns="0" rtlCol="0" anchor="t">
            <a:spAutoFit/>
          </a:bodyPr>
          <a:lstStyle/>
          <a:p>
            <a:pPr algn="l">
              <a:lnSpc>
                <a:spcPts val="8400"/>
              </a:lnSpc>
              <a:spcBef>
                <a:spcPct val="0"/>
              </a:spcBef>
            </a:pPr>
            <a:r>
              <a:rPr lang="en-US" sz="6000" dirty="0">
                <a:solidFill>
                  <a:srgbClr val="FFFFFF"/>
                </a:solidFill>
                <a:latin typeface="Lilita One"/>
                <a:ea typeface="Lilita One"/>
                <a:cs typeface="Lilita One"/>
                <a:sym typeface="Lilita One"/>
              </a:rPr>
              <a:t>PERILAKU HIDUP BERSIH DAN SEHAT (PHBS)</a:t>
            </a:r>
          </a:p>
        </p:txBody>
      </p:sp>
      <p:sp>
        <p:nvSpPr>
          <p:cNvPr id="18" name="TextBox 18"/>
          <p:cNvSpPr txBox="1"/>
          <p:nvPr/>
        </p:nvSpPr>
        <p:spPr>
          <a:xfrm>
            <a:off x="1958777" y="2423513"/>
            <a:ext cx="14320973" cy="4894738"/>
          </a:xfrm>
          <a:prstGeom prst="rect">
            <a:avLst/>
          </a:prstGeom>
        </p:spPr>
        <p:txBody>
          <a:bodyPr lIns="0" tIns="0" rIns="0" bIns="0" rtlCol="0" anchor="t">
            <a:spAutoFit/>
          </a:bodyPr>
          <a:lstStyle/>
          <a:p>
            <a:pPr algn="just">
              <a:lnSpc>
                <a:spcPts val="3220"/>
              </a:lnSpc>
            </a:pPr>
            <a:r>
              <a:rPr lang="en-US" sz="2300" dirty="0" err="1">
                <a:solidFill>
                  <a:srgbClr val="FFFFFF"/>
                </a:solidFill>
                <a:latin typeface="Montserrat"/>
                <a:ea typeface="Montserrat"/>
                <a:cs typeface="Montserrat"/>
                <a:sym typeface="Montserrat"/>
              </a:rPr>
              <a:t>Perilaku</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Hidup</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Bersih</a:t>
            </a:r>
            <a:r>
              <a:rPr lang="en-US" sz="2300" dirty="0">
                <a:solidFill>
                  <a:srgbClr val="FFFFFF"/>
                </a:solidFill>
                <a:latin typeface="Montserrat"/>
                <a:ea typeface="Montserrat"/>
                <a:cs typeface="Montserrat"/>
                <a:sym typeface="Montserrat"/>
              </a:rPr>
              <a:t> dan Sehat </a:t>
            </a:r>
            <a:r>
              <a:rPr lang="en-US" sz="2300" dirty="0" err="1">
                <a:solidFill>
                  <a:srgbClr val="FFFFFF"/>
                </a:solidFill>
                <a:latin typeface="Montserrat"/>
                <a:ea typeface="Montserrat"/>
                <a:cs typeface="Montserrat"/>
                <a:sym typeface="Montserrat"/>
              </a:rPr>
              <a:t>adalah</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semua</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perilaku</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kesehatan</a:t>
            </a:r>
            <a:r>
              <a:rPr lang="en-US" sz="2300" dirty="0">
                <a:solidFill>
                  <a:srgbClr val="FFFFFF"/>
                </a:solidFill>
                <a:latin typeface="Montserrat"/>
                <a:ea typeface="Montserrat"/>
                <a:cs typeface="Montserrat"/>
                <a:sym typeface="Montserrat"/>
              </a:rPr>
              <a:t> yang </a:t>
            </a:r>
            <a:r>
              <a:rPr lang="en-US" sz="2300" dirty="0" err="1">
                <a:solidFill>
                  <a:srgbClr val="FFFFFF"/>
                </a:solidFill>
                <a:latin typeface="Montserrat"/>
                <a:ea typeface="Montserrat"/>
                <a:cs typeface="Montserrat"/>
                <a:sym typeface="Montserrat"/>
              </a:rPr>
              <a:t>dilakukan</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karena</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kesadaran</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pribadi</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sehingga</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keluarga</a:t>
            </a:r>
            <a:r>
              <a:rPr lang="en-US" sz="2300" dirty="0">
                <a:solidFill>
                  <a:srgbClr val="FFFFFF"/>
                </a:solidFill>
                <a:latin typeface="Montserrat"/>
                <a:ea typeface="Montserrat"/>
                <a:cs typeface="Montserrat"/>
                <a:sym typeface="Montserrat"/>
              </a:rPr>
              <a:t> dan </a:t>
            </a:r>
            <a:r>
              <a:rPr lang="en-US" sz="2300" dirty="0" err="1">
                <a:solidFill>
                  <a:srgbClr val="FFFFFF"/>
                </a:solidFill>
                <a:latin typeface="Montserrat"/>
                <a:ea typeface="Montserrat"/>
                <a:cs typeface="Montserrat"/>
                <a:sym typeface="Montserrat"/>
              </a:rPr>
              <a:t>seluruh</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anggotanya</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mampu</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menolong</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diri</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sendiri</a:t>
            </a:r>
            <a:r>
              <a:rPr lang="en-US" sz="2300" dirty="0">
                <a:solidFill>
                  <a:srgbClr val="FFFFFF"/>
                </a:solidFill>
                <a:latin typeface="Montserrat"/>
                <a:ea typeface="Montserrat"/>
                <a:cs typeface="Montserrat"/>
                <a:sym typeface="Montserrat"/>
              </a:rPr>
              <a:t> pada </a:t>
            </a:r>
            <a:r>
              <a:rPr lang="en-US" sz="2300" dirty="0" err="1">
                <a:solidFill>
                  <a:srgbClr val="FFFFFF"/>
                </a:solidFill>
                <a:latin typeface="Montserrat"/>
                <a:ea typeface="Montserrat"/>
                <a:cs typeface="Montserrat"/>
                <a:sym typeface="Montserrat"/>
              </a:rPr>
              <a:t>bidang</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kesehatan</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serta</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memiliki</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peran</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aktif</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dalam</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aktivitas</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masyarakat</a:t>
            </a:r>
            <a:r>
              <a:rPr lang="en-US" sz="2300" dirty="0">
                <a:solidFill>
                  <a:srgbClr val="FFFFFF"/>
                </a:solidFill>
                <a:latin typeface="Montserrat"/>
                <a:ea typeface="Montserrat"/>
                <a:cs typeface="Montserrat"/>
                <a:sym typeface="Montserrat"/>
              </a:rPr>
              <a:t>. </a:t>
            </a:r>
          </a:p>
          <a:p>
            <a:pPr algn="just">
              <a:lnSpc>
                <a:spcPts val="3220"/>
              </a:lnSpc>
            </a:pPr>
            <a:endParaRPr lang="en-US" sz="2300" dirty="0">
              <a:solidFill>
                <a:srgbClr val="FFFFFF"/>
              </a:solidFill>
              <a:latin typeface="Montserrat"/>
              <a:ea typeface="Montserrat"/>
              <a:cs typeface="Montserrat"/>
              <a:sym typeface="Montserrat"/>
            </a:endParaRPr>
          </a:p>
          <a:p>
            <a:pPr algn="just">
              <a:lnSpc>
                <a:spcPts val="3220"/>
              </a:lnSpc>
            </a:pPr>
            <a:r>
              <a:rPr lang="en-US" sz="2300" dirty="0" err="1">
                <a:solidFill>
                  <a:srgbClr val="FFFFFF"/>
                </a:solidFill>
                <a:latin typeface="Montserrat"/>
                <a:ea typeface="Montserrat"/>
                <a:cs typeface="Montserrat"/>
                <a:sym typeface="Montserrat"/>
              </a:rPr>
              <a:t>Tujuan</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utama</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dari</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gerakan</a:t>
            </a:r>
            <a:r>
              <a:rPr lang="en-US" sz="2300" dirty="0">
                <a:solidFill>
                  <a:srgbClr val="FFFFFF"/>
                </a:solidFill>
                <a:latin typeface="Montserrat"/>
                <a:ea typeface="Montserrat"/>
                <a:cs typeface="Montserrat"/>
                <a:sym typeface="Montserrat"/>
              </a:rPr>
              <a:t> PHBS </a:t>
            </a:r>
            <a:r>
              <a:rPr lang="en-US" sz="2300" dirty="0" err="1">
                <a:solidFill>
                  <a:srgbClr val="FFFFFF"/>
                </a:solidFill>
                <a:latin typeface="Montserrat"/>
                <a:ea typeface="Montserrat"/>
                <a:cs typeface="Montserrat"/>
                <a:sym typeface="Montserrat"/>
              </a:rPr>
              <a:t>adalah</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meningkatkan</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kualitas</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kesehatan</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melalui</a:t>
            </a:r>
            <a:r>
              <a:rPr lang="en-US" sz="2300" dirty="0">
                <a:solidFill>
                  <a:srgbClr val="FFFFFF"/>
                </a:solidFill>
                <a:latin typeface="Montserrat"/>
                <a:ea typeface="Montserrat"/>
                <a:cs typeface="Montserrat"/>
                <a:sym typeface="Montserrat"/>
              </a:rPr>
              <a:t> proses </a:t>
            </a:r>
            <a:r>
              <a:rPr lang="en-US" sz="2300" dirty="0" err="1">
                <a:solidFill>
                  <a:srgbClr val="FFFFFF"/>
                </a:solidFill>
                <a:latin typeface="Montserrat"/>
                <a:ea typeface="Montserrat"/>
                <a:cs typeface="Montserrat"/>
                <a:sym typeface="Montserrat"/>
              </a:rPr>
              <a:t>penyadartahuan</a:t>
            </a:r>
            <a:r>
              <a:rPr lang="en-US" sz="2300" dirty="0">
                <a:solidFill>
                  <a:srgbClr val="FFFFFF"/>
                </a:solidFill>
                <a:latin typeface="Montserrat"/>
                <a:ea typeface="Montserrat"/>
                <a:cs typeface="Montserrat"/>
                <a:sym typeface="Montserrat"/>
              </a:rPr>
              <a:t> yang </a:t>
            </a:r>
            <a:r>
              <a:rPr lang="en-US" sz="2300" dirty="0" err="1">
                <a:solidFill>
                  <a:srgbClr val="FFFFFF"/>
                </a:solidFill>
                <a:latin typeface="Montserrat"/>
                <a:ea typeface="Montserrat"/>
                <a:cs typeface="Montserrat"/>
                <a:sym typeface="Montserrat"/>
              </a:rPr>
              <a:t>menjadi</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awal</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dari</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kontribusi</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individu</a:t>
            </a:r>
            <a:r>
              <a:rPr lang="en-US" sz="2300" dirty="0">
                <a:solidFill>
                  <a:srgbClr val="FFFFFF"/>
                </a:solidFill>
                <a:latin typeface="Montserrat"/>
                <a:ea typeface="Montserrat"/>
                <a:cs typeface="Montserrat"/>
                <a:sym typeface="Montserrat"/>
              </a:rPr>
              <a:t> – </a:t>
            </a:r>
            <a:r>
              <a:rPr lang="en-US" sz="2300" dirty="0" err="1">
                <a:solidFill>
                  <a:srgbClr val="FFFFFF"/>
                </a:solidFill>
                <a:latin typeface="Montserrat"/>
                <a:ea typeface="Montserrat"/>
                <a:cs typeface="Montserrat"/>
                <a:sym typeface="Montserrat"/>
              </a:rPr>
              <a:t>individu</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dalam</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menjalani</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perilaku</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kehidupan</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sehari</a:t>
            </a:r>
            <a:r>
              <a:rPr lang="en-US" sz="2300" dirty="0">
                <a:solidFill>
                  <a:srgbClr val="FFFFFF"/>
                </a:solidFill>
                <a:latin typeface="Montserrat"/>
                <a:ea typeface="Montserrat"/>
                <a:cs typeface="Montserrat"/>
                <a:sym typeface="Montserrat"/>
              </a:rPr>
              <a:t> – </a:t>
            </a:r>
            <a:r>
              <a:rPr lang="en-US" sz="2300" dirty="0" err="1">
                <a:solidFill>
                  <a:srgbClr val="FFFFFF"/>
                </a:solidFill>
                <a:latin typeface="Montserrat"/>
                <a:ea typeface="Montserrat"/>
                <a:cs typeface="Montserrat"/>
                <a:sym typeface="Montserrat"/>
              </a:rPr>
              <a:t>hari</a:t>
            </a:r>
            <a:r>
              <a:rPr lang="en-US" sz="2300" dirty="0">
                <a:solidFill>
                  <a:srgbClr val="FFFFFF"/>
                </a:solidFill>
                <a:latin typeface="Montserrat"/>
                <a:ea typeface="Montserrat"/>
                <a:cs typeface="Montserrat"/>
                <a:sym typeface="Montserrat"/>
              </a:rPr>
              <a:t> yang </a:t>
            </a:r>
            <a:r>
              <a:rPr lang="en-US" sz="2300" dirty="0" err="1">
                <a:solidFill>
                  <a:srgbClr val="FFFFFF"/>
                </a:solidFill>
                <a:latin typeface="Montserrat"/>
                <a:ea typeface="Montserrat"/>
                <a:cs typeface="Montserrat"/>
                <a:sym typeface="Montserrat"/>
              </a:rPr>
              <a:t>bersih</a:t>
            </a:r>
            <a:r>
              <a:rPr lang="en-US" sz="2300" dirty="0">
                <a:solidFill>
                  <a:srgbClr val="FFFFFF"/>
                </a:solidFill>
                <a:latin typeface="Montserrat"/>
                <a:ea typeface="Montserrat"/>
                <a:cs typeface="Montserrat"/>
                <a:sym typeface="Montserrat"/>
              </a:rPr>
              <a:t> dan </a:t>
            </a:r>
            <a:r>
              <a:rPr lang="en-US" sz="2300" dirty="0" err="1">
                <a:solidFill>
                  <a:srgbClr val="FFFFFF"/>
                </a:solidFill>
                <a:latin typeface="Montserrat"/>
                <a:ea typeface="Montserrat"/>
                <a:cs typeface="Montserrat"/>
                <a:sym typeface="Montserrat"/>
              </a:rPr>
              <a:t>sehat</a:t>
            </a:r>
            <a:r>
              <a:rPr lang="en-US" sz="2300" dirty="0">
                <a:solidFill>
                  <a:srgbClr val="FFFFFF"/>
                </a:solidFill>
                <a:latin typeface="Montserrat"/>
                <a:ea typeface="Montserrat"/>
                <a:cs typeface="Montserrat"/>
                <a:sym typeface="Montserrat"/>
              </a:rPr>
              <a:t>.</a:t>
            </a:r>
          </a:p>
          <a:p>
            <a:pPr algn="just">
              <a:lnSpc>
                <a:spcPts val="3220"/>
              </a:lnSpc>
            </a:pPr>
            <a:endParaRPr lang="en-US" sz="2300" dirty="0">
              <a:solidFill>
                <a:srgbClr val="FFFFFF"/>
              </a:solidFill>
              <a:latin typeface="Montserrat"/>
              <a:ea typeface="Montserrat"/>
              <a:cs typeface="Montserrat"/>
              <a:sym typeface="Montserrat"/>
            </a:endParaRPr>
          </a:p>
          <a:p>
            <a:pPr algn="just">
              <a:lnSpc>
                <a:spcPts val="3220"/>
              </a:lnSpc>
            </a:pPr>
            <a:r>
              <a:rPr lang="en-US" sz="2300" dirty="0" err="1">
                <a:solidFill>
                  <a:srgbClr val="FFFFFF"/>
                </a:solidFill>
                <a:latin typeface="Montserrat"/>
                <a:ea typeface="Montserrat"/>
                <a:cs typeface="Montserrat"/>
                <a:sym typeface="Montserrat"/>
              </a:rPr>
              <a:t>Manfaat</a:t>
            </a:r>
            <a:r>
              <a:rPr lang="en-US" sz="2300" dirty="0">
                <a:solidFill>
                  <a:srgbClr val="FFFFFF"/>
                </a:solidFill>
                <a:latin typeface="Montserrat"/>
                <a:ea typeface="Montserrat"/>
                <a:cs typeface="Montserrat"/>
                <a:sym typeface="Montserrat"/>
              </a:rPr>
              <a:t> PHBS </a:t>
            </a:r>
            <a:r>
              <a:rPr lang="en-US" sz="2300" dirty="0" err="1">
                <a:solidFill>
                  <a:srgbClr val="FFFFFF"/>
                </a:solidFill>
                <a:latin typeface="Montserrat"/>
                <a:ea typeface="Montserrat"/>
                <a:cs typeface="Montserrat"/>
                <a:sym typeface="Montserrat"/>
              </a:rPr>
              <a:t>secara</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umum</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adalah</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meningkatkan</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kesadaran</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masyarakat</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untuk</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mau</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menjalankan</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hidup</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bersih</a:t>
            </a:r>
            <a:r>
              <a:rPr lang="en-US" sz="2300" dirty="0">
                <a:solidFill>
                  <a:srgbClr val="FFFFFF"/>
                </a:solidFill>
                <a:latin typeface="Montserrat"/>
                <a:ea typeface="Montserrat"/>
                <a:cs typeface="Montserrat"/>
                <a:sym typeface="Montserrat"/>
              </a:rPr>
              <a:t> dan </a:t>
            </a:r>
            <a:r>
              <a:rPr lang="en-US" sz="2300" dirty="0" err="1">
                <a:solidFill>
                  <a:srgbClr val="FFFFFF"/>
                </a:solidFill>
                <a:latin typeface="Montserrat"/>
                <a:ea typeface="Montserrat"/>
                <a:cs typeface="Montserrat"/>
                <a:sym typeface="Montserrat"/>
              </a:rPr>
              <a:t>sehat</a:t>
            </a:r>
            <a:r>
              <a:rPr lang="en-US" sz="2300" dirty="0">
                <a:solidFill>
                  <a:srgbClr val="FFFFFF"/>
                </a:solidFill>
                <a:latin typeface="Montserrat"/>
                <a:ea typeface="Montserrat"/>
                <a:cs typeface="Montserrat"/>
                <a:sym typeface="Montserrat"/>
              </a:rPr>
              <a:t>. Hal </a:t>
            </a:r>
            <a:r>
              <a:rPr lang="en-US" sz="2300" dirty="0" err="1">
                <a:solidFill>
                  <a:srgbClr val="FFFFFF"/>
                </a:solidFill>
                <a:latin typeface="Montserrat"/>
                <a:ea typeface="Montserrat"/>
                <a:cs typeface="Montserrat"/>
                <a:sym typeface="Montserrat"/>
              </a:rPr>
              <a:t>tersebut</a:t>
            </a:r>
            <a:r>
              <a:rPr lang="en-US" sz="2300" dirty="0">
                <a:solidFill>
                  <a:srgbClr val="FFFFFF"/>
                </a:solidFill>
                <a:latin typeface="Montserrat"/>
                <a:ea typeface="Montserrat"/>
                <a:cs typeface="Montserrat"/>
                <a:sym typeface="Montserrat"/>
              </a:rPr>
              <a:t> agar </a:t>
            </a:r>
            <a:r>
              <a:rPr lang="en-US" sz="2300" dirty="0" err="1">
                <a:solidFill>
                  <a:srgbClr val="FFFFFF"/>
                </a:solidFill>
                <a:latin typeface="Montserrat"/>
                <a:ea typeface="Montserrat"/>
                <a:cs typeface="Montserrat"/>
                <a:sym typeface="Montserrat"/>
              </a:rPr>
              <a:t>masyarakat</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bisa</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mencegah</a:t>
            </a:r>
            <a:r>
              <a:rPr lang="en-US" sz="2300" dirty="0">
                <a:solidFill>
                  <a:srgbClr val="FFFFFF"/>
                </a:solidFill>
                <a:latin typeface="Montserrat"/>
                <a:ea typeface="Montserrat"/>
                <a:cs typeface="Montserrat"/>
                <a:sym typeface="Montserrat"/>
              </a:rPr>
              <a:t> dan </a:t>
            </a:r>
            <a:r>
              <a:rPr lang="en-US" sz="2300" dirty="0" err="1">
                <a:solidFill>
                  <a:srgbClr val="FFFFFF"/>
                </a:solidFill>
                <a:latin typeface="Montserrat"/>
                <a:ea typeface="Montserrat"/>
                <a:cs typeface="Montserrat"/>
                <a:sym typeface="Montserrat"/>
              </a:rPr>
              <a:t>menanggulangi</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masalah</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kesehatan</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Selain</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itu</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dengan</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menerapkan</a:t>
            </a:r>
            <a:r>
              <a:rPr lang="en-US" sz="2300" dirty="0">
                <a:solidFill>
                  <a:srgbClr val="FFFFFF"/>
                </a:solidFill>
                <a:latin typeface="Montserrat"/>
                <a:ea typeface="Montserrat"/>
                <a:cs typeface="Montserrat"/>
                <a:sym typeface="Montserrat"/>
              </a:rPr>
              <a:t> PHBS </a:t>
            </a:r>
            <a:r>
              <a:rPr lang="en-US" sz="2300" dirty="0" err="1">
                <a:solidFill>
                  <a:srgbClr val="FFFFFF"/>
                </a:solidFill>
                <a:latin typeface="Montserrat"/>
                <a:ea typeface="Montserrat"/>
                <a:cs typeface="Montserrat"/>
                <a:sym typeface="Montserrat"/>
              </a:rPr>
              <a:t>masyarakat</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mampu</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menciptakan</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lingkungan</a:t>
            </a:r>
            <a:r>
              <a:rPr lang="en-US" sz="2300" dirty="0">
                <a:solidFill>
                  <a:srgbClr val="FFFFFF"/>
                </a:solidFill>
                <a:latin typeface="Montserrat"/>
                <a:ea typeface="Montserrat"/>
                <a:cs typeface="Montserrat"/>
                <a:sym typeface="Montserrat"/>
              </a:rPr>
              <a:t> yang </a:t>
            </a:r>
            <a:r>
              <a:rPr lang="en-US" sz="2300" dirty="0" err="1">
                <a:solidFill>
                  <a:srgbClr val="FFFFFF"/>
                </a:solidFill>
                <a:latin typeface="Montserrat"/>
                <a:ea typeface="Montserrat"/>
                <a:cs typeface="Montserrat"/>
                <a:sym typeface="Montserrat"/>
              </a:rPr>
              <a:t>sehat</a:t>
            </a:r>
            <a:r>
              <a:rPr lang="en-US" sz="2300" dirty="0">
                <a:solidFill>
                  <a:srgbClr val="FFFFFF"/>
                </a:solidFill>
                <a:latin typeface="Montserrat"/>
                <a:ea typeface="Montserrat"/>
                <a:cs typeface="Montserrat"/>
                <a:sym typeface="Montserrat"/>
              </a:rPr>
              <a:t> dan </a:t>
            </a:r>
            <a:r>
              <a:rPr lang="en-US" sz="2300" dirty="0" err="1">
                <a:solidFill>
                  <a:srgbClr val="FFFFFF"/>
                </a:solidFill>
                <a:latin typeface="Montserrat"/>
                <a:ea typeface="Montserrat"/>
                <a:cs typeface="Montserrat"/>
                <a:sym typeface="Montserrat"/>
              </a:rPr>
              <a:t>meningkatkan</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kualitas</a:t>
            </a:r>
            <a:r>
              <a:rPr lang="en-US" sz="2300" dirty="0">
                <a:solidFill>
                  <a:srgbClr val="FFFFFF"/>
                </a:solidFill>
                <a:latin typeface="Montserrat"/>
                <a:ea typeface="Montserrat"/>
                <a:cs typeface="Montserrat"/>
                <a:sym typeface="Montserrat"/>
              </a:rPr>
              <a:t> </a:t>
            </a:r>
            <a:r>
              <a:rPr lang="en-US" sz="2300" dirty="0" err="1">
                <a:solidFill>
                  <a:srgbClr val="FFFFFF"/>
                </a:solidFill>
                <a:latin typeface="Montserrat"/>
                <a:ea typeface="Montserrat"/>
                <a:cs typeface="Montserrat"/>
                <a:sym typeface="Montserrat"/>
              </a:rPr>
              <a:t>hidup</a:t>
            </a:r>
            <a:r>
              <a:rPr lang="en-US" sz="2300" dirty="0">
                <a:solidFill>
                  <a:srgbClr val="FFFFFF"/>
                </a:solidFill>
                <a:latin typeface="Montserrat"/>
                <a:ea typeface="Montserrat"/>
                <a:cs typeface="Montserrat"/>
                <a:sym typeface="Montserrat"/>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83688"/>
            <a:ext cx="16016897" cy="8116275"/>
            <a:chOff x="0" y="0"/>
            <a:chExt cx="4218442" cy="2137620"/>
          </a:xfrm>
        </p:grpSpPr>
        <p:sp>
          <p:nvSpPr>
            <p:cNvPr id="3" name="Freeform 3"/>
            <p:cNvSpPr/>
            <p:nvPr/>
          </p:nvSpPr>
          <p:spPr>
            <a:xfrm>
              <a:off x="0" y="0"/>
              <a:ext cx="4218442" cy="2137620"/>
            </a:xfrm>
            <a:custGeom>
              <a:avLst/>
              <a:gdLst/>
              <a:ahLst/>
              <a:cxnLst/>
              <a:rect l="l" t="t" r="r" b="b"/>
              <a:pathLst>
                <a:path w="4218442" h="2137620">
                  <a:moveTo>
                    <a:pt x="9184" y="0"/>
                  </a:moveTo>
                  <a:lnTo>
                    <a:pt x="4209258" y="0"/>
                  </a:lnTo>
                  <a:cubicBezTo>
                    <a:pt x="4211694" y="0"/>
                    <a:pt x="4214030" y="968"/>
                    <a:pt x="4215752" y="2690"/>
                  </a:cubicBezTo>
                  <a:cubicBezTo>
                    <a:pt x="4217475" y="4412"/>
                    <a:pt x="4218442" y="6748"/>
                    <a:pt x="4218442" y="9184"/>
                  </a:cubicBezTo>
                  <a:lnTo>
                    <a:pt x="4218442" y="2128436"/>
                  </a:lnTo>
                  <a:cubicBezTo>
                    <a:pt x="4218442" y="2130872"/>
                    <a:pt x="4217475" y="2133208"/>
                    <a:pt x="4215752" y="2134930"/>
                  </a:cubicBezTo>
                  <a:cubicBezTo>
                    <a:pt x="4214030" y="2136652"/>
                    <a:pt x="4211694" y="2137620"/>
                    <a:pt x="4209258" y="2137620"/>
                  </a:cubicBezTo>
                  <a:lnTo>
                    <a:pt x="9184" y="2137620"/>
                  </a:lnTo>
                  <a:cubicBezTo>
                    <a:pt x="6748" y="2137620"/>
                    <a:pt x="4412" y="2136652"/>
                    <a:pt x="2690" y="2134930"/>
                  </a:cubicBezTo>
                  <a:cubicBezTo>
                    <a:pt x="968" y="2133208"/>
                    <a:pt x="0" y="2130872"/>
                    <a:pt x="0" y="2128436"/>
                  </a:cubicBezTo>
                  <a:lnTo>
                    <a:pt x="0" y="9184"/>
                  </a:lnTo>
                  <a:cubicBezTo>
                    <a:pt x="0" y="6748"/>
                    <a:pt x="968" y="4412"/>
                    <a:pt x="2690" y="2690"/>
                  </a:cubicBezTo>
                  <a:cubicBezTo>
                    <a:pt x="4412" y="968"/>
                    <a:pt x="6748" y="0"/>
                    <a:pt x="9184" y="0"/>
                  </a:cubicBezTo>
                  <a:close/>
                </a:path>
              </a:pathLst>
            </a:custGeom>
            <a:solidFill>
              <a:srgbClr val="013C24"/>
            </a:solidFill>
          </p:spPr>
        </p:sp>
        <p:sp>
          <p:nvSpPr>
            <p:cNvPr id="4" name="TextBox 4"/>
            <p:cNvSpPr txBox="1"/>
            <p:nvPr/>
          </p:nvSpPr>
          <p:spPr>
            <a:xfrm>
              <a:off x="0" y="-38100"/>
              <a:ext cx="4218442" cy="217572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3790902" y="8137243"/>
            <a:ext cx="10706197" cy="597192"/>
            <a:chOff x="0" y="0"/>
            <a:chExt cx="2819739" cy="157285"/>
          </a:xfrm>
        </p:grpSpPr>
        <p:sp>
          <p:nvSpPr>
            <p:cNvPr id="6" name="Freeform 6"/>
            <p:cNvSpPr/>
            <p:nvPr/>
          </p:nvSpPr>
          <p:spPr>
            <a:xfrm>
              <a:off x="0" y="0"/>
              <a:ext cx="2819739" cy="157285"/>
            </a:xfrm>
            <a:custGeom>
              <a:avLst/>
              <a:gdLst/>
              <a:ahLst/>
              <a:cxnLst/>
              <a:rect l="l" t="t" r="r" b="b"/>
              <a:pathLst>
                <a:path w="2819739" h="157285">
                  <a:moveTo>
                    <a:pt x="13739" y="0"/>
                  </a:moveTo>
                  <a:lnTo>
                    <a:pt x="2806000" y="0"/>
                  </a:lnTo>
                  <a:cubicBezTo>
                    <a:pt x="2809644" y="0"/>
                    <a:pt x="2813138" y="1448"/>
                    <a:pt x="2815715" y="4024"/>
                  </a:cubicBezTo>
                  <a:cubicBezTo>
                    <a:pt x="2818292" y="6601"/>
                    <a:pt x="2819739" y="10095"/>
                    <a:pt x="2819739" y="13739"/>
                  </a:cubicBezTo>
                  <a:lnTo>
                    <a:pt x="2819739" y="143546"/>
                  </a:lnTo>
                  <a:cubicBezTo>
                    <a:pt x="2819739" y="147190"/>
                    <a:pt x="2818292" y="150684"/>
                    <a:pt x="2815715" y="153261"/>
                  </a:cubicBezTo>
                  <a:cubicBezTo>
                    <a:pt x="2813138" y="155838"/>
                    <a:pt x="2809644" y="157285"/>
                    <a:pt x="2806000" y="157285"/>
                  </a:cubicBezTo>
                  <a:lnTo>
                    <a:pt x="13739" y="157285"/>
                  </a:lnTo>
                  <a:cubicBezTo>
                    <a:pt x="10095" y="157285"/>
                    <a:pt x="6601" y="155838"/>
                    <a:pt x="4024" y="153261"/>
                  </a:cubicBezTo>
                  <a:cubicBezTo>
                    <a:pt x="1448" y="150684"/>
                    <a:pt x="0" y="147190"/>
                    <a:pt x="0" y="143546"/>
                  </a:cubicBezTo>
                  <a:lnTo>
                    <a:pt x="0" y="13739"/>
                  </a:lnTo>
                  <a:cubicBezTo>
                    <a:pt x="0" y="10095"/>
                    <a:pt x="1448" y="6601"/>
                    <a:pt x="4024" y="4024"/>
                  </a:cubicBezTo>
                  <a:cubicBezTo>
                    <a:pt x="6601" y="1448"/>
                    <a:pt x="10095" y="0"/>
                    <a:pt x="13739" y="0"/>
                  </a:cubicBezTo>
                  <a:close/>
                </a:path>
              </a:pathLst>
            </a:custGeom>
            <a:solidFill>
              <a:srgbClr val="B49171"/>
            </a:solidFill>
          </p:spPr>
        </p:sp>
        <p:sp>
          <p:nvSpPr>
            <p:cNvPr id="7" name="TextBox 7"/>
            <p:cNvSpPr txBox="1"/>
            <p:nvPr/>
          </p:nvSpPr>
          <p:spPr>
            <a:xfrm>
              <a:off x="0" y="-38100"/>
              <a:ext cx="2819739" cy="195385"/>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1998936" y="7251677"/>
            <a:ext cx="1868499" cy="1184161"/>
          </a:xfrm>
          <a:custGeom>
            <a:avLst/>
            <a:gdLst/>
            <a:ahLst/>
            <a:cxnLst/>
            <a:rect l="l" t="t" r="r" b="b"/>
            <a:pathLst>
              <a:path w="1868499" h="1184161">
                <a:moveTo>
                  <a:pt x="0" y="0"/>
                </a:moveTo>
                <a:lnTo>
                  <a:pt x="1868499" y="0"/>
                </a:lnTo>
                <a:lnTo>
                  <a:pt x="1868499" y="1184162"/>
                </a:lnTo>
                <a:lnTo>
                  <a:pt x="0" y="1184162"/>
                </a:lnTo>
                <a:lnTo>
                  <a:pt x="0" y="0"/>
                </a:lnTo>
                <a:close/>
              </a:path>
            </a:pathLst>
          </a:custGeom>
          <a:blipFill>
            <a:blip r:embed="rId2"/>
            <a:stretch>
              <a:fillRect/>
            </a:stretch>
          </a:blipFill>
        </p:spPr>
      </p:sp>
      <p:sp>
        <p:nvSpPr>
          <p:cNvPr id="9" name="TextBox 9"/>
          <p:cNvSpPr txBox="1"/>
          <p:nvPr/>
        </p:nvSpPr>
        <p:spPr>
          <a:xfrm>
            <a:off x="1800156" y="2055733"/>
            <a:ext cx="14415252" cy="5950347"/>
          </a:xfrm>
          <a:prstGeom prst="rect">
            <a:avLst/>
          </a:prstGeom>
        </p:spPr>
        <p:txBody>
          <a:bodyPr lIns="0" tIns="0" rIns="0" bIns="0" rtlCol="0" anchor="t">
            <a:spAutoFit/>
          </a:bodyPr>
          <a:lstStyle/>
          <a:p>
            <a:pPr algn="just">
              <a:lnSpc>
                <a:spcPts val="2874"/>
              </a:lnSpc>
            </a:pPr>
            <a:r>
              <a:rPr lang="en-US" sz="2499" dirty="0">
                <a:solidFill>
                  <a:srgbClr val="FFFFFF"/>
                </a:solidFill>
                <a:latin typeface="Montserrat"/>
                <a:ea typeface="Montserrat"/>
                <a:cs typeface="Montserrat"/>
                <a:sym typeface="Montserrat"/>
              </a:rPr>
              <a:t>PHBS di </a:t>
            </a:r>
            <a:r>
              <a:rPr lang="en-US" sz="2499" dirty="0" err="1">
                <a:solidFill>
                  <a:srgbClr val="FFFFFF"/>
                </a:solidFill>
                <a:latin typeface="Montserrat"/>
                <a:ea typeface="Montserrat"/>
                <a:cs typeface="Montserrat"/>
                <a:sym typeface="Montserrat"/>
              </a:rPr>
              <a:t>sekolah</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merupakan</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kegiatan</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memberdayakan</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siswa</a:t>
            </a:r>
            <a:r>
              <a:rPr lang="en-US" sz="2499" dirty="0">
                <a:solidFill>
                  <a:srgbClr val="FFFFFF"/>
                </a:solidFill>
                <a:latin typeface="Montserrat"/>
                <a:ea typeface="Montserrat"/>
                <a:cs typeface="Montserrat"/>
                <a:sym typeface="Montserrat"/>
              </a:rPr>
              <a:t>, guru dan </a:t>
            </a:r>
            <a:r>
              <a:rPr lang="en-US" sz="2499" dirty="0" err="1">
                <a:solidFill>
                  <a:srgbClr val="FFFFFF"/>
                </a:solidFill>
                <a:latin typeface="Montserrat"/>
                <a:ea typeface="Montserrat"/>
                <a:cs typeface="Montserrat"/>
                <a:sym typeface="Montserrat"/>
              </a:rPr>
              <a:t>masyarakat</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lingkungan</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sekolah</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untuk</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mau</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melakukan</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pola</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hidup</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sehat</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untuk</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menciptakan</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sekolah</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sehat</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Manfaat</a:t>
            </a:r>
            <a:r>
              <a:rPr lang="en-US" sz="2499" dirty="0">
                <a:solidFill>
                  <a:srgbClr val="FFFFFF"/>
                </a:solidFill>
                <a:latin typeface="Montserrat"/>
                <a:ea typeface="Montserrat"/>
                <a:cs typeface="Montserrat"/>
                <a:sym typeface="Montserrat"/>
              </a:rPr>
              <a:t> PHBS di </a:t>
            </a:r>
            <a:r>
              <a:rPr lang="en-US" sz="2499" dirty="0" err="1">
                <a:solidFill>
                  <a:srgbClr val="FFFFFF"/>
                </a:solidFill>
                <a:latin typeface="Montserrat"/>
                <a:ea typeface="Montserrat"/>
                <a:cs typeface="Montserrat"/>
                <a:sym typeface="Montserrat"/>
              </a:rPr>
              <a:t>Sekolah</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mampu</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menciptakan</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lingkungan</a:t>
            </a:r>
            <a:r>
              <a:rPr lang="en-US" sz="2499" dirty="0">
                <a:solidFill>
                  <a:srgbClr val="FFFFFF"/>
                </a:solidFill>
                <a:latin typeface="Montserrat"/>
                <a:ea typeface="Montserrat"/>
                <a:cs typeface="Montserrat"/>
                <a:sym typeface="Montserrat"/>
              </a:rPr>
              <a:t> yang </a:t>
            </a:r>
            <a:r>
              <a:rPr lang="en-US" sz="2499" dirty="0" err="1">
                <a:solidFill>
                  <a:srgbClr val="FFFFFF"/>
                </a:solidFill>
                <a:latin typeface="Montserrat"/>
                <a:ea typeface="Montserrat"/>
                <a:cs typeface="Montserrat"/>
                <a:sym typeface="Montserrat"/>
              </a:rPr>
              <a:t>bersih</a:t>
            </a:r>
            <a:r>
              <a:rPr lang="en-US" sz="2499" dirty="0">
                <a:solidFill>
                  <a:srgbClr val="FFFFFF"/>
                </a:solidFill>
                <a:latin typeface="Montserrat"/>
                <a:ea typeface="Montserrat"/>
                <a:cs typeface="Montserrat"/>
                <a:sym typeface="Montserrat"/>
              </a:rPr>
              <a:t> dan </a:t>
            </a:r>
            <a:r>
              <a:rPr lang="en-US" sz="2499" dirty="0" err="1">
                <a:solidFill>
                  <a:srgbClr val="FFFFFF"/>
                </a:solidFill>
                <a:latin typeface="Montserrat"/>
                <a:ea typeface="Montserrat"/>
                <a:cs typeface="Montserrat"/>
                <a:sym typeface="Montserrat"/>
              </a:rPr>
              <a:t>sehat</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meningkatkan</a:t>
            </a:r>
            <a:r>
              <a:rPr lang="en-US" sz="2499" dirty="0">
                <a:solidFill>
                  <a:srgbClr val="FFFFFF"/>
                </a:solidFill>
                <a:latin typeface="Montserrat"/>
                <a:ea typeface="Montserrat"/>
                <a:cs typeface="Montserrat"/>
                <a:sym typeface="Montserrat"/>
              </a:rPr>
              <a:t> proses </a:t>
            </a:r>
            <a:r>
              <a:rPr lang="en-US" sz="2499" dirty="0" err="1">
                <a:solidFill>
                  <a:srgbClr val="FFFFFF"/>
                </a:solidFill>
                <a:latin typeface="Montserrat"/>
                <a:ea typeface="Montserrat"/>
                <a:cs typeface="Montserrat"/>
                <a:sym typeface="Montserrat"/>
              </a:rPr>
              <a:t>belajar</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mengajar</a:t>
            </a:r>
            <a:r>
              <a:rPr lang="en-US" sz="2499" dirty="0">
                <a:solidFill>
                  <a:srgbClr val="FFFFFF"/>
                </a:solidFill>
                <a:latin typeface="Montserrat"/>
                <a:ea typeface="Montserrat"/>
                <a:cs typeface="Montserrat"/>
                <a:sym typeface="Montserrat"/>
              </a:rPr>
              <a:t> dan para </a:t>
            </a:r>
            <a:r>
              <a:rPr lang="en-US" sz="2499" dirty="0" err="1">
                <a:solidFill>
                  <a:srgbClr val="FFFFFF"/>
                </a:solidFill>
                <a:latin typeface="Montserrat"/>
                <a:ea typeface="Montserrat"/>
                <a:cs typeface="Montserrat"/>
                <a:sym typeface="Montserrat"/>
              </a:rPr>
              <a:t>siswa</a:t>
            </a:r>
            <a:r>
              <a:rPr lang="en-US" sz="2499" dirty="0">
                <a:solidFill>
                  <a:srgbClr val="FFFFFF"/>
                </a:solidFill>
                <a:latin typeface="Montserrat"/>
                <a:ea typeface="Montserrat"/>
                <a:cs typeface="Montserrat"/>
                <a:sym typeface="Montserrat"/>
              </a:rPr>
              <a:t>, guru </a:t>
            </a:r>
            <a:r>
              <a:rPr lang="en-US" sz="2499" dirty="0" err="1">
                <a:solidFill>
                  <a:srgbClr val="FFFFFF"/>
                </a:solidFill>
                <a:latin typeface="Montserrat"/>
                <a:ea typeface="Montserrat"/>
                <a:cs typeface="Montserrat"/>
                <a:sym typeface="Montserrat"/>
              </a:rPr>
              <a:t>hingga</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masyarakat</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lingkungan</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sekolah</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menjadi</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sehat</a:t>
            </a:r>
            <a:r>
              <a:rPr lang="en-US" sz="2499" dirty="0">
                <a:solidFill>
                  <a:srgbClr val="FFFFFF"/>
                </a:solidFill>
                <a:latin typeface="Montserrat"/>
                <a:ea typeface="Montserrat"/>
                <a:cs typeface="Montserrat"/>
                <a:sym typeface="Montserrat"/>
              </a:rPr>
              <a:t>.</a:t>
            </a:r>
          </a:p>
          <a:p>
            <a:pPr algn="just">
              <a:lnSpc>
                <a:spcPts val="2874"/>
              </a:lnSpc>
            </a:pPr>
            <a:endParaRPr lang="en-US" sz="2499" dirty="0">
              <a:solidFill>
                <a:srgbClr val="FFFFFF"/>
              </a:solidFill>
              <a:latin typeface="Montserrat"/>
              <a:ea typeface="Montserrat"/>
              <a:cs typeface="Montserrat"/>
              <a:sym typeface="Montserrat"/>
            </a:endParaRPr>
          </a:p>
          <a:p>
            <a:pPr algn="just">
              <a:lnSpc>
                <a:spcPts val="2874"/>
              </a:lnSpc>
            </a:pPr>
            <a:r>
              <a:rPr lang="en-US" sz="2499" dirty="0" err="1">
                <a:solidFill>
                  <a:srgbClr val="FFFFFF"/>
                </a:solidFill>
                <a:latin typeface="Montserrat"/>
                <a:ea typeface="Montserrat"/>
                <a:cs typeface="Montserrat"/>
                <a:sym typeface="Montserrat"/>
              </a:rPr>
              <a:t>Contoh</a:t>
            </a:r>
            <a:r>
              <a:rPr lang="en-US" sz="2499" dirty="0">
                <a:solidFill>
                  <a:srgbClr val="FFFFFF"/>
                </a:solidFill>
                <a:latin typeface="Montserrat"/>
                <a:ea typeface="Montserrat"/>
                <a:cs typeface="Montserrat"/>
                <a:sym typeface="Montserrat"/>
              </a:rPr>
              <a:t> PHBS di </a:t>
            </a:r>
            <a:r>
              <a:rPr lang="en-US" sz="2499" dirty="0" err="1">
                <a:solidFill>
                  <a:srgbClr val="FFFFFF"/>
                </a:solidFill>
                <a:latin typeface="Montserrat"/>
                <a:ea typeface="Montserrat"/>
                <a:cs typeface="Montserrat"/>
                <a:sym typeface="Montserrat"/>
              </a:rPr>
              <a:t>sekolah</a:t>
            </a:r>
            <a:endParaRPr lang="en-US" sz="2499" dirty="0">
              <a:solidFill>
                <a:srgbClr val="FFFFFF"/>
              </a:solidFill>
              <a:latin typeface="Montserrat"/>
              <a:ea typeface="Montserrat"/>
              <a:cs typeface="Montserrat"/>
              <a:sym typeface="Montserrat"/>
            </a:endParaRPr>
          </a:p>
          <a:p>
            <a:pPr marL="539749" lvl="1" indent="-269875" algn="just">
              <a:lnSpc>
                <a:spcPts val="2874"/>
              </a:lnSpc>
              <a:buFont typeface="Arial"/>
              <a:buChar char="•"/>
            </a:pPr>
            <a:r>
              <a:rPr lang="en-US" sz="2499" dirty="0" err="1">
                <a:solidFill>
                  <a:srgbClr val="FFFFFF"/>
                </a:solidFill>
                <a:latin typeface="Montserrat"/>
                <a:ea typeface="Montserrat"/>
                <a:cs typeface="Montserrat"/>
                <a:sym typeface="Montserrat"/>
              </a:rPr>
              <a:t>Mencuci</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tangan</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dengan</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sabun</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sebelum</a:t>
            </a:r>
            <a:r>
              <a:rPr lang="en-US" sz="2499" dirty="0">
                <a:solidFill>
                  <a:srgbClr val="FFFFFF"/>
                </a:solidFill>
                <a:latin typeface="Montserrat"/>
                <a:ea typeface="Montserrat"/>
                <a:cs typeface="Montserrat"/>
                <a:sym typeface="Montserrat"/>
              </a:rPr>
              <a:t> dan </a:t>
            </a:r>
            <a:r>
              <a:rPr lang="en-US" sz="2499" dirty="0" err="1">
                <a:solidFill>
                  <a:srgbClr val="FFFFFF"/>
                </a:solidFill>
                <a:latin typeface="Montserrat"/>
                <a:ea typeface="Montserrat"/>
                <a:cs typeface="Montserrat"/>
                <a:sym typeface="Montserrat"/>
              </a:rPr>
              <a:t>sesudah</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makan</a:t>
            </a:r>
            <a:r>
              <a:rPr lang="en-US" sz="2499" dirty="0">
                <a:solidFill>
                  <a:srgbClr val="FFFFFF"/>
                </a:solidFill>
                <a:latin typeface="Montserrat"/>
                <a:ea typeface="Montserrat"/>
                <a:cs typeface="Montserrat"/>
                <a:sym typeface="Montserrat"/>
              </a:rPr>
              <a:t>,</a:t>
            </a:r>
          </a:p>
          <a:p>
            <a:pPr marL="539749" lvl="1" indent="-269875" algn="just">
              <a:lnSpc>
                <a:spcPts val="2874"/>
              </a:lnSpc>
              <a:buFont typeface="Arial"/>
              <a:buChar char="•"/>
            </a:pPr>
            <a:r>
              <a:rPr lang="en-US" sz="2499" dirty="0" err="1">
                <a:solidFill>
                  <a:srgbClr val="FFFFFF"/>
                </a:solidFill>
                <a:latin typeface="Montserrat"/>
                <a:ea typeface="Montserrat"/>
                <a:cs typeface="Montserrat"/>
                <a:sym typeface="Montserrat"/>
              </a:rPr>
              <a:t>Mengonsumsi</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jajanan</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sehat</a:t>
            </a:r>
            <a:r>
              <a:rPr lang="en-US" sz="2499" dirty="0">
                <a:solidFill>
                  <a:srgbClr val="FFFFFF"/>
                </a:solidFill>
                <a:latin typeface="Montserrat"/>
                <a:ea typeface="Montserrat"/>
                <a:cs typeface="Montserrat"/>
                <a:sym typeface="Montserrat"/>
              </a:rPr>
              <a:t>,</a:t>
            </a:r>
          </a:p>
          <a:p>
            <a:pPr marL="539749" lvl="1" indent="-269875" algn="just">
              <a:lnSpc>
                <a:spcPts val="2874"/>
              </a:lnSpc>
              <a:buFont typeface="Arial"/>
              <a:buChar char="•"/>
            </a:pPr>
            <a:r>
              <a:rPr lang="en-US" sz="2499" dirty="0" err="1">
                <a:solidFill>
                  <a:srgbClr val="FFFFFF"/>
                </a:solidFill>
                <a:latin typeface="Montserrat"/>
                <a:ea typeface="Montserrat"/>
                <a:cs typeface="Montserrat"/>
                <a:sym typeface="Montserrat"/>
              </a:rPr>
              <a:t>Menggunakan</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jamban</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bersih</a:t>
            </a:r>
            <a:r>
              <a:rPr lang="en-US" sz="2499" dirty="0">
                <a:solidFill>
                  <a:srgbClr val="FFFFFF"/>
                </a:solidFill>
                <a:latin typeface="Montserrat"/>
                <a:ea typeface="Montserrat"/>
                <a:cs typeface="Montserrat"/>
                <a:sym typeface="Montserrat"/>
              </a:rPr>
              <a:t> dan </a:t>
            </a:r>
            <a:r>
              <a:rPr lang="en-US" sz="2499" dirty="0" err="1">
                <a:solidFill>
                  <a:srgbClr val="FFFFFF"/>
                </a:solidFill>
                <a:latin typeface="Montserrat"/>
                <a:ea typeface="Montserrat"/>
                <a:cs typeface="Montserrat"/>
                <a:sym typeface="Montserrat"/>
              </a:rPr>
              <a:t>sehat</a:t>
            </a:r>
            <a:endParaRPr lang="en-US" sz="2499" dirty="0">
              <a:solidFill>
                <a:srgbClr val="FFFFFF"/>
              </a:solidFill>
              <a:latin typeface="Montserrat"/>
              <a:ea typeface="Montserrat"/>
              <a:cs typeface="Montserrat"/>
              <a:sym typeface="Montserrat"/>
            </a:endParaRPr>
          </a:p>
          <a:p>
            <a:pPr marL="539749" lvl="1" indent="-269875" algn="just">
              <a:lnSpc>
                <a:spcPts val="2874"/>
              </a:lnSpc>
              <a:buFont typeface="Arial"/>
              <a:buChar char="•"/>
            </a:pPr>
            <a:r>
              <a:rPr lang="en-US" sz="2499" dirty="0" err="1">
                <a:solidFill>
                  <a:srgbClr val="FFFFFF"/>
                </a:solidFill>
                <a:latin typeface="Montserrat"/>
                <a:ea typeface="Montserrat"/>
                <a:cs typeface="Montserrat"/>
                <a:sym typeface="Montserrat"/>
              </a:rPr>
              <a:t>Olahraga</a:t>
            </a:r>
            <a:r>
              <a:rPr lang="en-US" sz="2499" dirty="0">
                <a:solidFill>
                  <a:srgbClr val="FFFFFF"/>
                </a:solidFill>
                <a:latin typeface="Montserrat"/>
                <a:ea typeface="Montserrat"/>
                <a:cs typeface="Montserrat"/>
                <a:sym typeface="Montserrat"/>
              </a:rPr>
              <a:t> yang </a:t>
            </a:r>
            <a:r>
              <a:rPr lang="en-US" sz="2499" dirty="0" err="1">
                <a:solidFill>
                  <a:srgbClr val="FFFFFF"/>
                </a:solidFill>
                <a:latin typeface="Montserrat"/>
                <a:ea typeface="Montserrat"/>
                <a:cs typeface="Montserrat"/>
                <a:sym typeface="Montserrat"/>
              </a:rPr>
              <a:t>teratur</a:t>
            </a:r>
            <a:endParaRPr lang="en-US" sz="2499" dirty="0">
              <a:solidFill>
                <a:srgbClr val="FFFFFF"/>
              </a:solidFill>
              <a:latin typeface="Montserrat"/>
              <a:ea typeface="Montserrat"/>
              <a:cs typeface="Montserrat"/>
              <a:sym typeface="Montserrat"/>
            </a:endParaRPr>
          </a:p>
          <a:p>
            <a:pPr marL="539749" lvl="1" indent="-269875" algn="just">
              <a:lnSpc>
                <a:spcPts val="2874"/>
              </a:lnSpc>
              <a:buFont typeface="Arial"/>
              <a:buChar char="•"/>
            </a:pPr>
            <a:r>
              <a:rPr lang="en-US" sz="2499" dirty="0" err="1">
                <a:solidFill>
                  <a:srgbClr val="FFFFFF"/>
                </a:solidFill>
                <a:latin typeface="Montserrat"/>
                <a:ea typeface="Montserrat"/>
                <a:cs typeface="Montserrat"/>
                <a:sym typeface="Montserrat"/>
              </a:rPr>
              <a:t>Memberantas</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jentik</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nyamuk</a:t>
            </a:r>
            <a:endParaRPr lang="en-US" sz="2499" dirty="0">
              <a:solidFill>
                <a:srgbClr val="FFFFFF"/>
              </a:solidFill>
              <a:latin typeface="Montserrat"/>
              <a:ea typeface="Montserrat"/>
              <a:cs typeface="Montserrat"/>
              <a:sym typeface="Montserrat"/>
            </a:endParaRPr>
          </a:p>
          <a:p>
            <a:pPr marL="539749" lvl="1" indent="-269875" algn="just">
              <a:lnSpc>
                <a:spcPts val="2874"/>
              </a:lnSpc>
              <a:buFont typeface="Arial"/>
              <a:buChar char="•"/>
            </a:pPr>
            <a:r>
              <a:rPr lang="en-US" sz="2499" dirty="0" err="1">
                <a:solidFill>
                  <a:srgbClr val="FFFFFF"/>
                </a:solidFill>
                <a:latin typeface="Montserrat"/>
                <a:ea typeface="Montserrat"/>
                <a:cs typeface="Montserrat"/>
                <a:sym typeface="Montserrat"/>
              </a:rPr>
              <a:t>Tidak</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merokok</a:t>
            </a:r>
            <a:r>
              <a:rPr lang="en-US" sz="2499" dirty="0">
                <a:solidFill>
                  <a:srgbClr val="FFFFFF"/>
                </a:solidFill>
                <a:latin typeface="Montserrat"/>
                <a:ea typeface="Montserrat"/>
                <a:cs typeface="Montserrat"/>
                <a:sym typeface="Montserrat"/>
              </a:rPr>
              <a:t> di </a:t>
            </a:r>
            <a:r>
              <a:rPr lang="en-US" sz="2499" dirty="0" err="1">
                <a:solidFill>
                  <a:srgbClr val="FFFFFF"/>
                </a:solidFill>
                <a:latin typeface="Montserrat"/>
                <a:ea typeface="Montserrat"/>
                <a:cs typeface="Montserrat"/>
                <a:sym typeface="Montserrat"/>
              </a:rPr>
              <a:t>lingkungan</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sekolah</a:t>
            </a:r>
            <a:endParaRPr lang="en-US" sz="2499" dirty="0">
              <a:solidFill>
                <a:srgbClr val="FFFFFF"/>
              </a:solidFill>
              <a:latin typeface="Montserrat"/>
              <a:ea typeface="Montserrat"/>
              <a:cs typeface="Montserrat"/>
              <a:sym typeface="Montserrat"/>
            </a:endParaRPr>
          </a:p>
          <a:p>
            <a:pPr marL="539749" lvl="1" indent="-269875" algn="just">
              <a:lnSpc>
                <a:spcPts val="2874"/>
              </a:lnSpc>
              <a:buFont typeface="Arial"/>
              <a:buChar char="•"/>
            </a:pPr>
            <a:r>
              <a:rPr lang="en-US" sz="2499" dirty="0" err="1">
                <a:solidFill>
                  <a:srgbClr val="FFFFFF"/>
                </a:solidFill>
                <a:latin typeface="Montserrat"/>
                <a:ea typeface="Montserrat"/>
                <a:cs typeface="Montserrat"/>
                <a:sym typeface="Montserrat"/>
              </a:rPr>
              <a:t>Membuang</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sampah</a:t>
            </a:r>
            <a:r>
              <a:rPr lang="en-US" sz="2499" dirty="0">
                <a:solidFill>
                  <a:srgbClr val="FFFFFF"/>
                </a:solidFill>
                <a:latin typeface="Montserrat"/>
                <a:ea typeface="Montserrat"/>
                <a:cs typeface="Montserrat"/>
                <a:sym typeface="Montserrat"/>
              </a:rPr>
              <a:t> pada </a:t>
            </a:r>
            <a:r>
              <a:rPr lang="en-US" sz="2499" dirty="0" err="1">
                <a:solidFill>
                  <a:srgbClr val="FFFFFF"/>
                </a:solidFill>
                <a:latin typeface="Montserrat"/>
                <a:ea typeface="Montserrat"/>
                <a:cs typeface="Montserrat"/>
                <a:sym typeface="Montserrat"/>
              </a:rPr>
              <a:t>tempatnya</a:t>
            </a:r>
            <a:r>
              <a:rPr lang="en-US" sz="2499" dirty="0">
                <a:solidFill>
                  <a:srgbClr val="FFFFFF"/>
                </a:solidFill>
                <a:latin typeface="Montserrat"/>
                <a:ea typeface="Montserrat"/>
                <a:cs typeface="Montserrat"/>
                <a:sym typeface="Montserrat"/>
              </a:rPr>
              <a:t>, dan</a:t>
            </a:r>
          </a:p>
          <a:p>
            <a:pPr marL="539749" lvl="1" indent="-269875" algn="just">
              <a:lnSpc>
                <a:spcPts val="2874"/>
              </a:lnSpc>
              <a:buFont typeface="Arial"/>
              <a:buChar char="•"/>
            </a:pPr>
            <a:r>
              <a:rPr lang="en-US" sz="2499" dirty="0" err="1">
                <a:solidFill>
                  <a:srgbClr val="FFFFFF"/>
                </a:solidFill>
                <a:latin typeface="Montserrat"/>
                <a:ea typeface="Montserrat"/>
                <a:cs typeface="Montserrat"/>
                <a:sym typeface="Montserrat"/>
              </a:rPr>
              <a:t>Melakukan</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kerja</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bakti</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bersama</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warga</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lingkungan</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sekolah</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untuk</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menciptakan</a:t>
            </a:r>
            <a:r>
              <a:rPr lang="en-US" sz="2499" dirty="0">
                <a:solidFill>
                  <a:srgbClr val="FFFFFF"/>
                </a:solidFill>
                <a:latin typeface="Montserrat"/>
                <a:ea typeface="Montserrat"/>
                <a:cs typeface="Montserrat"/>
                <a:sym typeface="Montserrat"/>
              </a:rPr>
              <a:t> </a:t>
            </a:r>
            <a:r>
              <a:rPr lang="en-US" sz="2499" dirty="0" err="1">
                <a:solidFill>
                  <a:srgbClr val="FFFFFF"/>
                </a:solidFill>
                <a:latin typeface="Montserrat"/>
                <a:ea typeface="Montserrat"/>
                <a:cs typeface="Montserrat"/>
                <a:sym typeface="Montserrat"/>
              </a:rPr>
              <a:t>lingkungan</a:t>
            </a:r>
            <a:r>
              <a:rPr lang="en-US" sz="2499" dirty="0">
                <a:solidFill>
                  <a:srgbClr val="FFFFFF"/>
                </a:solidFill>
                <a:latin typeface="Montserrat"/>
                <a:ea typeface="Montserrat"/>
                <a:cs typeface="Montserrat"/>
                <a:sym typeface="Montserrat"/>
              </a:rPr>
              <a:t> yang </a:t>
            </a:r>
            <a:r>
              <a:rPr lang="en-US" sz="2499" dirty="0" err="1">
                <a:solidFill>
                  <a:srgbClr val="FFFFFF"/>
                </a:solidFill>
                <a:latin typeface="Montserrat"/>
                <a:ea typeface="Montserrat"/>
                <a:cs typeface="Montserrat"/>
                <a:sym typeface="Montserrat"/>
              </a:rPr>
              <a:t>sehat</a:t>
            </a:r>
            <a:r>
              <a:rPr lang="en-US" sz="2499" dirty="0">
                <a:solidFill>
                  <a:srgbClr val="FFFFFF"/>
                </a:solidFill>
                <a:latin typeface="Montserrat"/>
                <a:ea typeface="Montserrat"/>
                <a:cs typeface="Montserrat"/>
                <a:sym typeface="Montserrat"/>
              </a:rPr>
              <a:t>.</a:t>
            </a:r>
          </a:p>
        </p:txBody>
      </p:sp>
      <p:sp>
        <p:nvSpPr>
          <p:cNvPr id="10" name="TextBox 10"/>
          <p:cNvSpPr txBox="1"/>
          <p:nvPr/>
        </p:nvSpPr>
        <p:spPr>
          <a:xfrm>
            <a:off x="6063027" y="920637"/>
            <a:ext cx="6161946" cy="895350"/>
          </a:xfrm>
          <a:prstGeom prst="rect">
            <a:avLst/>
          </a:prstGeom>
        </p:spPr>
        <p:txBody>
          <a:bodyPr lIns="0" tIns="0" rIns="0" bIns="0" rtlCol="0" anchor="t">
            <a:spAutoFit/>
          </a:bodyPr>
          <a:lstStyle/>
          <a:p>
            <a:pPr marL="0" lvl="0" indent="0" algn="l">
              <a:lnSpc>
                <a:spcPts val="6900"/>
              </a:lnSpc>
              <a:spcBef>
                <a:spcPct val="0"/>
              </a:spcBef>
            </a:pPr>
            <a:r>
              <a:rPr lang="en-US" sz="6000">
                <a:solidFill>
                  <a:srgbClr val="FFFFFF"/>
                </a:solidFill>
                <a:latin typeface="Lilita One"/>
                <a:ea typeface="Lilita One"/>
                <a:cs typeface="Lilita One"/>
                <a:sym typeface="Lilita One"/>
              </a:rPr>
              <a:t>PHBS DI SEKOLAH</a:t>
            </a:r>
          </a:p>
        </p:txBody>
      </p:sp>
      <p:grpSp>
        <p:nvGrpSpPr>
          <p:cNvPr id="11" name="Group 11"/>
          <p:cNvGrpSpPr/>
          <p:nvPr/>
        </p:nvGrpSpPr>
        <p:grpSpPr>
          <a:xfrm>
            <a:off x="-660459" y="9556896"/>
            <a:ext cx="18998655" cy="3538850"/>
            <a:chOff x="0" y="0"/>
            <a:chExt cx="5003761" cy="932043"/>
          </a:xfrm>
        </p:grpSpPr>
        <p:sp>
          <p:nvSpPr>
            <p:cNvPr id="12" name="Freeform 12"/>
            <p:cNvSpPr/>
            <p:nvPr/>
          </p:nvSpPr>
          <p:spPr>
            <a:xfrm>
              <a:off x="0" y="0"/>
              <a:ext cx="5003761" cy="932043"/>
            </a:xfrm>
            <a:custGeom>
              <a:avLst/>
              <a:gdLst/>
              <a:ahLst/>
              <a:cxnLst/>
              <a:rect l="l" t="t" r="r" b="b"/>
              <a:pathLst>
                <a:path w="5003761" h="932043">
                  <a:moveTo>
                    <a:pt x="0" y="0"/>
                  </a:moveTo>
                  <a:lnTo>
                    <a:pt x="5003761" y="0"/>
                  </a:lnTo>
                  <a:lnTo>
                    <a:pt x="5003761" y="932043"/>
                  </a:lnTo>
                  <a:lnTo>
                    <a:pt x="0" y="932043"/>
                  </a:lnTo>
                  <a:close/>
                </a:path>
              </a:pathLst>
            </a:custGeom>
            <a:solidFill>
              <a:srgbClr val="EBEAE8"/>
            </a:solidFill>
          </p:spPr>
        </p:sp>
        <p:sp>
          <p:nvSpPr>
            <p:cNvPr id="13" name="TextBox 13"/>
            <p:cNvSpPr txBox="1"/>
            <p:nvPr/>
          </p:nvSpPr>
          <p:spPr>
            <a:xfrm>
              <a:off x="0" y="-38100"/>
              <a:ext cx="5003761" cy="970143"/>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2389412" y="9258300"/>
            <a:ext cx="21979458" cy="395483"/>
            <a:chOff x="0" y="0"/>
            <a:chExt cx="5788828" cy="104160"/>
          </a:xfrm>
        </p:grpSpPr>
        <p:sp>
          <p:nvSpPr>
            <p:cNvPr id="15" name="Freeform 15"/>
            <p:cNvSpPr/>
            <p:nvPr/>
          </p:nvSpPr>
          <p:spPr>
            <a:xfrm>
              <a:off x="0" y="0"/>
              <a:ext cx="5788828" cy="104160"/>
            </a:xfrm>
            <a:custGeom>
              <a:avLst/>
              <a:gdLst/>
              <a:ahLst/>
              <a:cxnLst/>
              <a:rect l="l" t="t" r="r" b="b"/>
              <a:pathLst>
                <a:path w="5788828" h="104160">
                  <a:moveTo>
                    <a:pt x="6692" y="0"/>
                  </a:moveTo>
                  <a:lnTo>
                    <a:pt x="5782136" y="0"/>
                  </a:lnTo>
                  <a:cubicBezTo>
                    <a:pt x="5783911" y="0"/>
                    <a:pt x="5785613" y="705"/>
                    <a:pt x="5786868" y="1960"/>
                  </a:cubicBezTo>
                  <a:cubicBezTo>
                    <a:pt x="5788123" y="3215"/>
                    <a:pt x="5788828" y="4918"/>
                    <a:pt x="5788828" y="6692"/>
                  </a:cubicBezTo>
                  <a:lnTo>
                    <a:pt x="5788828" y="97468"/>
                  </a:lnTo>
                  <a:cubicBezTo>
                    <a:pt x="5788828" y="101164"/>
                    <a:pt x="5785832" y="104160"/>
                    <a:pt x="5782136" y="104160"/>
                  </a:cubicBezTo>
                  <a:lnTo>
                    <a:pt x="6692" y="104160"/>
                  </a:lnTo>
                  <a:cubicBezTo>
                    <a:pt x="4918" y="104160"/>
                    <a:pt x="3215" y="103455"/>
                    <a:pt x="1960" y="102200"/>
                  </a:cubicBezTo>
                  <a:cubicBezTo>
                    <a:pt x="705" y="100945"/>
                    <a:pt x="0" y="99243"/>
                    <a:pt x="0" y="97468"/>
                  </a:cubicBezTo>
                  <a:lnTo>
                    <a:pt x="0" y="6692"/>
                  </a:lnTo>
                  <a:cubicBezTo>
                    <a:pt x="0" y="4918"/>
                    <a:pt x="705" y="3215"/>
                    <a:pt x="1960" y="1960"/>
                  </a:cubicBezTo>
                  <a:cubicBezTo>
                    <a:pt x="3215" y="705"/>
                    <a:pt x="4918" y="0"/>
                    <a:pt x="6692" y="0"/>
                  </a:cubicBezTo>
                  <a:close/>
                </a:path>
              </a:pathLst>
            </a:custGeom>
            <a:solidFill>
              <a:srgbClr val="737373"/>
            </a:solidFill>
          </p:spPr>
        </p:sp>
        <p:sp>
          <p:nvSpPr>
            <p:cNvPr id="16" name="TextBox 16"/>
            <p:cNvSpPr txBox="1"/>
            <p:nvPr/>
          </p:nvSpPr>
          <p:spPr>
            <a:xfrm>
              <a:off x="0" y="-38100"/>
              <a:ext cx="5788828" cy="142260"/>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flipH="1">
            <a:off x="349032" y="7748836"/>
            <a:ext cx="2902249" cy="3414411"/>
          </a:xfrm>
          <a:custGeom>
            <a:avLst/>
            <a:gdLst/>
            <a:ahLst/>
            <a:cxnLst/>
            <a:rect l="l" t="t" r="r" b="b"/>
            <a:pathLst>
              <a:path w="2902249" h="3414411">
                <a:moveTo>
                  <a:pt x="2902249" y="0"/>
                </a:moveTo>
                <a:lnTo>
                  <a:pt x="0" y="0"/>
                </a:lnTo>
                <a:lnTo>
                  <a:pt x="0" y="3414411"/>
                </a:lnTo>
                <a:lnTo>
                  <a:pt x="2902249" y="3414411"/>
                </a:lnTo>
                <a:lnTo>
                  <a:pt x="2902249" y="0"/>
                </a:lnTo>
                <a:close/>
              </a:path>
            </a:pathLst>
          </a:custGeom>
          <a:blipFill>
            <a:blip r:embed="rId3"/>
            <a:stretch>
              <a:fillRect/>
            </a:stretch>
          </a:blipFill>
        </p:spPr>
      </p:sp>
      <p:sp>
        <p:nvSpPr>
          <p:cNvPr id="18" name="Freeform 18"/>
          <p:cNvSpPr/>
          <p:nvPr/>
        </p:nvSpPr>
        <p:spPr>
          <a:xfrm>
            <a:off x="15040023" y="7748836"/>
            <a:ext cx="2902249" cy="3414411"/>
          </a:xfrm>
          <a:custGeom>
            <a:avLst/>
            <a:gdLst/>
            <a:ahLst/>
            <a:cxnLst/>
            <a:rect l="l" t="t" r="r" b="b"/>
            <a:pathLst>
              <a:path w="2902249" h="3414411">
                <a:moveTo>
                  <a:pt x="0" y="0"/>
                </a:moveTo>
                <a:lnTo>
                  <a:pt x="2902250" y="0"/>
                </a:lnTo>
                <a:lnTo>
                  <a:pt x="2902250" y="3414411"/>
                </a:lnTo>
                <a:lnTo>
                  <a:pt x="0" y="3414411"/>
                </a:lnTo>
                <a:lnTo>
                  <a:pt x="0" y="0"/>
                </a:lnTo>
                <a:close/>
              </a:path>
            </a:pathLst>
          </a:custGeom>
          <a:blipFill>
            <a:blip r:embed="rId3"/>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Freeform 2"/>
          <p:cNvSpPr/>
          <p:nvPr/>
        </p:nvSpPr>
        <p:spPr>
          <a:xfrm>
            <a:off x="0" y="-22948"/>
            <a:ext cx="18348451" cy="10321003"/>
          </a:xfrm>
          <a:custGeom>
            <a:avLst/>
            <a:gdLst/>
            <a:ahLst/>
            <a:cxnLst/>
            <a:rect l="l" t="t" r="r" b="b"/>
            <a:pathLst>
              <a:path w="18348451" h="10321003">
                <a:moveTo>
                  <a:pt x="0" y="0"/>
                </a:moveTo>
                <a:lnTo>
                  <a:pt x="18348451" y="0"/>
                </a:lnTo>
                <a:lnTo>
                  <a:pt x="18348451" y="10321003"/>
                </a:lnTo>
                <a:lnTo>
                  <a:pt x="0" y="10321003"/>
                </a:lnTo>
                <a:lnTo>
                  <a:pt x="0" y="0"/>
                </a:lnTo>
                <a:close/>
              </a:path>
            </a:pathLst>
          </a:custGeom>
          <a:blipFill>
            <a:blip r:embed="rId2">
              <a:alphaModFix amt="31000"/>
              <a:extLst>
                <a:ext uri="{96DAC541-7B7A-43D3-8B79-37D633B846F1}">
                  <asvg:svgBlip xmlns:asvg="http://schemas.microsoft.com/office/drawing/2016/SVG/main" r:embed="rId3"/>
                </a:ext>
              </a:extLst>
            </a:blip>
            <a:stretch>
              <a:fillRect/>
            </a:stretch>
          </a:blipFill>
        </p:spPr>
      </p:sp>
      <p:sp>
        <p:nvSpPr>
          <p:cNvPr id="3" name="Freeform 3"/>
          <p:cNvSpPr/>
          <p:nvPr/>
        </p:nvSpPr>
        <p:spPr>
          <a:xfrm>
            <a:off x="0" y="1430251"/>
            <a:ext cx="18348451" cy="10321003"/>
          </a:xfrm>
          <a:custGeom>
            <a:avLst/>
            <a:gdLst/>
            <a:ahLst/>
            <a:cxnLst/>
            <a:rect l="l" t="t" r="r" b="b"/>
            <a:pathLst>
              <a:path w="18348451" h="10321003">
                <a:moveTo>
                  <a:pt x="0" y="0"/>
                </a:moveTo>
                <a:lnTo>
                  <a:pt x="18348451" y="0"/>
                </a:lnTo>
                <a:lnTo>
                  <a:pt x="18348451" y="10321003"/>
                </a:lnTo>
                <a:lnTo>
                  <a:pt x="0" y="10321003"/>
                </a:lnTo>
                <a:lnTo>
                  <a:pt x="0" y="0"/>
                </a:lnTo>
                <a:close/>
              </a:path>
            </a:pathLst>
          </a:custGeom>
          <a:blipFill>
            <a:blip r:embed="rId2">
              <a:alphaModFix amt="31000"/>
              <a:extLst>
                <a:ext uri="{96DAC541-7B7A-43D3-8B79-37D633B846F1}">
                  <asvg:svgBlip xmlns:asvg="http://schemas.microsoft.com/office/drawing/2016/SVG/main" r:embed="rId3"/>
                </a:ext>
              </a:extLst>
            </a:blip>
            <a:stretch>
              <a:fillRect/>
            </a:stretch>
          </a:blipFill>
        </p:spPr>
      </p:sp>
      <p:sp>
        <p:nvSpPr>
          <p:cNvPr id="4" name="Freeform 4"/>
          <p:cNvSpPr/>
          <p:nvPr/>
        </p:nvSpPr>
        <p:spPr>
          <a:xfrm rot="-4891288">
            <a:off x="-10313816" y="-2091602"/>
            <a:ext cx="20627632" cy="11909538"/>
          </a:xfrm>
          <a:custGeom>
            <a:avLst/>
            <a:gdLst/>
            <a:ahLst/>
            <a:cxnLst/>
            <a:rect l="l" t="t" r="r" b="b"/>
            <a:pathLst>
              <a:path w="20627632" h="11909538">
                <a:moveTo>
                  <a:pt x="0" y="0"/>
                </a:moveTo>
                <a:lnTo>
                  <a:pt x="20627632" y="0"/>
                </a:lnTo>
                <a:lnTo>
                  <a:pt x="20627632" y="11909538"/>
                </a:lnTo>
                <a:lnTo>
                  <a:pt x="0" y="119095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066362" y="2088180"/>
            <a:ext cx="8828385" cy="6083560"/>
          </a:xfrm>
          <a:custGeom>
            <a:avLst/>
            <a:gdLst/>
            <a:ahLst/>
            <a:cxnLst/>
            <a:rect l="l" t="t" r="r" b="b"/>
            <a:pathLst>
              <a:path w="8828385" h="6083560">
                <a:moveTo>
                  <a:pt x="0" y="0"/>
                </a:moveTo>
                <a:lnTo>
                  <a:pt x="8828385" y="0"/>
                </a:lnTo>
                <a:lnTo>
                  <a:pt x="8828385" y="6083560"/>
                </a:lnTo>
                <a:lnTo>
                  <a:pt x="0" y="60835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409816" y="772321"/>
            <a:ext cx="2178301" cy="1315859"/>
          </a:xfrm>
          <a:custGeom>
            <a:avLst/>
            <a:gdLst/>
            <a:ahLst/>
            <a:cxnLst/>
            <a:rect l="l" t="t" r="r" b="b"/>
            <a:pathLst>
              <a:path w="2178301" h="1315859">
                <a:moveTo>
                  <a:pt x="0" y="0"/>
                </a:moveTo>
                <a:lnTo>
                  <a:pt x="2178301" y="0"/>
                </a:lnTo>
                <a:lnTo>
                  <a:pt x="2178301" y="1315859"/>
                </a:lnTo>
                <a:lnTo>
                  <a:pt x="0" y="13158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409816" y="8442404"/>
            <a:ext cx="2178301" cy="1315859"/>
          </a:xfrm>
          <a:custGeom>
            <a:avLst/>
            <a:gdLst/>
            <a:ahLst/>
            <a:cxnLst/>
            <a:rect l="l" t="t" r="r" b="b"/>
            <a:pathLst>
              <a:path w="2178301" h="1315859">
                <a:moveTo>
                  <a:pt x="0" y="0"/>
                </a:moveTo>
                <a:lnTo>
                  <a:pt x="2178301" y="0"/>
                </a:lnTo>
                <a:lnTo>
                  <a:pt x="2178301" y="1315859"/>
                </a:lnTo>
                <a:lnTo>
                  <a:pt x="0" y="13158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1600089">
            <a:off x="15871018" y="-400708"/>
            <a:ext cx="2682344" cy="4737020"/>
          </a:xfrm>
          <a:custGeom>
            <a:avLst/>
            <a:gdLst/>
            <a:ahLst/>
            <a:cxnLst/>
            <a:rect l="l" t="t" r="r" b="b"/>
            <a:pathLst>
              <a:path w="2682344" h="4737020">
                <a:moveTo>
                  <a:pt x="0" y="0"/>
                </a:moveTo>
                <a:lnTo>
                  <a:pt x="2682345" y="0"/>
                </a:lnTo>
                <a:lnTo>
                  <a:pt x="2682345" y="4737020"/>
                </a:lnTo>
                <a:lnTo>
                  <a:pt x="0" y="47370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flipH="1">
            <a:off x="3347831" y="8550840"/>
            <a:ext cx="1885833" cy="1414919"/>
          </a:xfrm>
          <a:custGeom>
            <a:avLst/>
            <a:gdLst/>
            <a:ahLst/>
            <a:cxnLst/>
            <a:rect l="l" t="t" r="r" b="b"/>
            <a:pathLst>
              <a:path w="1885833" h="1414919">
                <a:moveTo>
                  <a:pt x="1885833" y="0"/>
                </a:moveTo>
                <a:lnTo>
                  <a:pt x="0" y="0"/>
                </a:lnTo>
                <a:lnTo>
                  <a:pt x="0" y="1414920"/>
                </a:lnTo>
                <a:lnTo>
                  <a:pt x="1885833" y="1414920"/>
                </a:lnTo>
                <a:lnTo>
                  <a:pt x="1885833" y="0"/>
                </a:lnTo>
                <a:close/>
              </a:path>
            </a:pathLst>
          </a:custGeom>
          <a:blipFill>
            <a:blip r:embed="rId12"/>
            <a:stretch>
              <a:fillRect l="-2103" r="-2103"/>
            </a:stretch>
          </a:blipFill>
        </p:spPr>
      </p:sp>
      <p:sp>
        <p:nvSpPr>
          <p:cNvPr id="10" name="Freeform 10"/>
          <p:cNvSpPr/>
          <p:nvPr/>
        </p:nvSpPr>
        <p:spPr>
          <a:xfrm rot="-5713714">
            <a:off x="5419112" y="8359837"/>
            <a:ext cx="3078844" cy="1796925"/>
          </a:xfrm>
          <a:custGeom>
            <a:avLst/>
            <a:gdLst/>
            <a:ahLst/>
            <a:cxnLst/>
            <a:rect l="l" t="t" r="r" b="b"/>
            <a:pathLst>
              <a:path w="3078844" h="1796925">
                <a:moveTo>
                  <a:pt x="0" y="0"/>
                </a:moveTo>
                <a:lnTo>
                  <a:pt x="3078844" y="0"/>
                </a:lnTo>
                <a:lnTo>
                  <a:pt x="3078844" y="1796926"/>
                </a:lnTo>
                <a:lnTo>
                  <a:pt x="0" y="179692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1" name="Group 11"/>
          <p:cNvGrpSpPr/>
          <p:nvPr/>
        </p:nvGrpSpPr>
        <p:grpSpPr>
          <a:xfrm>
            <a:off x="7231710" y="1967802"/>
            <a:ext cx="8245322" cy="1844285"/>
            <a:chOff x="0" y="0"/>
            <a:chExt cx="2171607" cy="485738"/>
          </a:xfrm>
        </p:grpSpPr>
        <p:sp>
          <p:nvSpPr>
            <p:cNvPr id="12" name="Freeform 12"/>
            <p:cNvSpPr/>
            <p:nvPr/>
          </p:nvSpPr>
          <p:spPr>
            <a:xfrm>
              <a:off x="0" y="0"/>
              <a:ext cx="2171608" cy="485738"/>
            </a:xfrm>
            <a:custGeom>
              <a:avLst/>
              <a:gdLst/>
              <a:ahLst/>
              <a:cxnLst/>
              <a:rect l="l" t="t" r="r" b="b"/>
              <a:pathLst>
                <a:path w="2171608" h="485738">
                  <a:moveTo>
                    <a:pt x="16901" y="0"/>
                  </a:moveTo>
                  <a:lnTo>
                    <a:pt x="2154706" y="0"/>
                  </a:lnTo>
                  <a:cubicBezTo>
                    <a:pt x="2159189" y="0"/>
                    <a:pt x="2163488" y="1781"/>
                    <a:pt x="2166657" y="4950"/>
                  </a:cubicBezTo>
                  <a:cubicBezTo>
                    <a:pt x="2169827" y="8120"/>
                    <a:pt x="2171608" y="12419"/>
                    <a:pt x="2171608" y="16901"/>
                  </a:cubicBezTo>
                  <a:lnTo>
                    <a:pt x="2171608" y="468836"/>
                  </a:lnTo>
                  <a:cubicBezTo>
                    <a:pt x="2171608" y="473319"/>
                    <a:pt x="2169827" y="477618"/>
                    <a:pt x="2166657" y="480787"/>
                  </a:cubicBezTo>
                  <a:cubicBezTo>
                    <a:pt x="2163488" y="483957"/>
                    <a:pt x="2159189" y="485738"/>
                    <a:pt x="2154706" y="485738"/>
                  </a:cubicBezTo>
                  <a:lnTo>
                    <a:pt x="16901" y="485738"/>
                  </a:lnTo>
                  <a:cubicBezTo>
                    <a:pt x="12419" y="485738"/>
                    <a:pt x="8120" y="483957"/>
                    <a:pt x="4950" y="480787"/>
                  </a:cubicBezTo>
                  <a:cubicBezTo>
                    <a:pt x="1781" y="477618"/>
                    <a:pt x="0" y="473319"/>
                    <a:pt x="0" y="468836"/>
                  </a:cubicBezTo>
                  <a:lnTo>
                    <a:pt x="0" y="16901"/>
                  </a:lnTo>
                  <a:cubicBezTo>
                    <a:pt x="0" y="12419"/>
                    <a:pt x="1781" y="8120"/>
                    <a:pt x="4950" y="4950"/>
                  </a:cubicBezTo>
                  <a:cubicBezTo>
                    <a:pt x="8120" y="1781"/>
                    <a:pt x="12419" y="0"/>
                    <a:pt x="16901" y="0"/>
                  </a:cubicBezTo>
                  <a:close/>
                </a:path>
              </a:pathLst>
            </a:custGeom>
            <a:solidFill>
              <a:srgbClr val="FFE073"/>
            </a:solidFill>
          </p:spPr>
        </p:sp>
        <p:sp>
          <p:nvSpPr>
            <p:cNvPr id="13" name="TextBox 13"/>
            <p:cNvSpPr txBox="1"/>
            <p:nvPr/>
          </p:nvSpPr>
          <p:spPr>
            <a:xfrm>
              <a:off x="0" y="-38100"/>
              <a:ext cx="2171607" cy="523838"/>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flipH="1">
            <a:off x="5233664" y="1665896"/>
            <a:ext cx="1885833" cy="1414919"/>
          </a:xfrm>
          <a:custGeom>
            <a:avLst/>
            <a:gdLst/>
            <a:ahLst/>
            <a:cxnLst/>
            <a:rect l="l" t="t" r="r" b="b"/>
            <a:pathLst>
              <a:path w="1885833" h="1414919">
                <a:moveTo>
                  <a:pt x="1885833" y="0"/>
                </a:moveTo>
                <a:lnTo>
                  <a:pt x="0" y="0"/>
                </a:lnTo>
                <a:lnTo>
                  <a:pt x="0" y="1414919"/>
                </a:lnTo>
                <a:lnTo>
                  <a:pt x="1885833" y="1414919"/>
                </a:lnTo>
                <a:lnTo>
                  <a:pt x="1885833" y="0"/>
                </a:lnTo>
                <a:close/>
              </a:path>
            </a:pathLst>
          </a:custGeom>
          <a:blipFill>
            <a:blip r:embed="rId12"/>
            <a:stretch>
              <a:fillRect l="-2103" r="-2103"/>
            </a:stretch>
          </a:blipFill>
        </p:spPr>
      </p:sp>
      <p:sp>
        <p:nvSpPr>
          <p:cNvPr id="15" name="Freeform 15"/>
          <p:cNvSpPr/>
          <p:nvPr/>
        </p:nvSpPr>
        <p:spPr>
          <a:xfrm>
            <a:off x="16813280" y="8741858"/>
            <a:ext cx="1773558" cy="1943141"/>
          </a:xfrm>
          <a:custGeom>
            <a:avLst/>
            <a:gdLst/>
            <a:ahLst/>
            <a:cxnLst/>
            <a:rect l="l" t="t" r="r" b="b"/>
            <a:pathLst>
              <a:path w="1773558" h="1943141">
                <a:moveTo>
                  <a:pt x="0" y="0"/>
                </a:moveTo>
                <a:lnTo>
                  <a:pt x="1773558" y="0"/>
                </a:lnTo>
                <a:lnTo>
                  <a:pt x="1773558" y="1943141"/>
                </a:lnTo>
                <a:lnTo>
                  <a:pt x="0" y="194314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6" name="Freeform 16"/>
          <p:cNvSpPr/>
          <p:nvPr/>
        </p:nvSpPr>
        <p:spPr>
          <a:xfrm rot="3503148">
            <a:off x="9419924" y="9040817"/>
            <a:ext cx="1374960" cy="1995324"/>
          </a:xfrm>
          <a:custGeom>
            <a:avLst/>
            <a:gdLst/>
            <a:ahLst/>
            <a:cxnLst/>
            <a:rect l="l" t="t" r="r" b="b"/>
            <a:pathLst>
              <a:path w="1374960" h="1995324">
                <a:moveTo>
                  <a:pt x="0" y="0"/>
                </a:moveTo>
                <a:lnTo>
                  <a:pt x="1374960" y="0"/>
                </a:lnTo>
                <a:lnTo>
                  <a:pt x="1374960" y="1995324"/>
                </a:lnTo>
                <a:lnTo>
                  <a:pt x="0" y="199532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7" name="Freeform 17"/>
          <p:cNvSpPr/>
          <p:nvPr/>
        </p:nvSpPr>
        <p:spPr>
          <a:xfrm rot="3503148">
            <a:off x="12104738" y="9040817"/>
            <a:ext cx="1374960" cy="1995324"/>
          </a:xfrm>
          <a:custGeom>
            <a:avLst/>
            <a:gdLst/>
            <a:ahLst/>
            <a:cxnLst/>
            <a:rect l="l" t="t" r="r" b="b"/>
            <a:pathLst>
              <a:path w="1374960" h="1995324">
                <a:moveTo>
                  <a:pt x="0" y="0"/>
                </a:moveTo>
                <a:lnTo>
                  <a:pt x="1374960" y="0"/>
                </a:lnTo>
                <a:lnTo>
                  <a:pt x="1374960" y="1995324"/>
                </a:lnTo>
                <a:lnTo>
                  <a:pt x="0" y="199532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8" name="Freeform 18"/>
          <p:cNvSpPr/>
          <p:nvPr/>
        </p:nvSpPr>
        <p:spPr>
          <a:xfrm rot="3503148">
            <a:off x="14789552" y="9040817"/>
            <a:ext cx="1374960" cy="1995324"/>
          </a:xfrm>
          <a:custGeom>
            <a:avLst/>
            <a:gdLst/>
            <a:ahLst/>
            <a:cxnLst/>
            <a:rect l="l" t="t" r="r" b="b"/>
            <a:pathLst>
              <a:path w="1374960" h="1995324">
                <a:moveTo>
                  <a:pt x="0" y="0"/>
                </a:moveTo>
                <a:lnTo>
                  <a:pt x="1374960" y="0"/>
                </a:lnTo>
                <a:lnTo>
                  <a:pt x="1374960" y="1995324"/>
                </a:lnTo>
                <a:lnTo>
                  <a:pt x="0" y="199532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9" name="Freeform 19"/>
          <p:cNvSpPr/>
          <p:nvPr/>
        </p:nvSpPr>
        <p:spPr>
          <a:xfrm rot="3503148">
            <a:off x="6999962" y="-997662"/>
            <a:ext cx="1374960" cy="1995324"/>
          </a:xfrm>
          <a:custGeom>
            <a:avLst/>
            <a:gdLst/>
            <a:ahLst/>
            <a:cxnLst/>
            <a:rect l="l" t="t" r="r" b="b"/>
            <a:pathLst>
              <a:path w="1374960" h="1995324">
                <a:moveTo>
                  <a:pt x="0" y="0"/>
                </a:moveTo>
                <a:lnTo>
                  <a:pt x="1374960" y="0"/>
                </a:lnTo>
                <a:lnTo>
                  <a:pt x="1374960" y="1995324"/>
                </a:lnTo>
                <a:lnTo>
                  <a:pt x="0" y="199532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0" name="Freeform 20"/>
          <p:cNvSpPr/>
          <p:nvPr/>
        </p:nvSpPr>
        <p:spPr>
          <a:xfrm rot="3503148">
            <a:off x="9684776" y="-997662"/>
            <a:ext cx="1374960" cy="1995324"/>
          </a:xfrm>
          <a:custGeom>
            <a:avLst/>
            <a:gdLst/>
            <a:ahLst/>
            <a:cxnLst/>
            <a:rect l="l" t="t" r="r" b="b"/>
            <a:pathLst>
              <a:path w="1374960" h="1995324">
                <a:moveTo>
                  <a:pt x="0" y="0"/>
                </a:moveTo>
                <a:lnTo>
                  <a:pt x="1374960" y="0"/>
                </a:lnTo>
                <a:lnTo>
                  <a:pt x="1374960" y="1995324"/>
                </a:lnTo>
                <a:lnTo>
                  <a:pt x="0" y="199532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1" name="Freeform 21"/>
          <p:cNvSpPr/>
          <p:nvPr/>
        </p:nvSpPr>
        <p:spPr>
          <a:xfrm rot="3503148">
            <a:off x="12369590" y="-997662"/>
            <a:ext cx="1374960" cy="1995324"/>
          </a:xfrm>
          <a:custGeom>
            <a:avLst/>
            <a:gdLst/>
            <a:ahLst/>
            <a:cxnLst/>
            <a:rect l="l" t="t" r="r" b="b"/>
            <a:pathLst>
              <a:path w="1374960" h="1995324">
                <a:moveTo>
                  <a:pt x="0" y="0"/>
                </a:moveTo>
                <a:lnTo>
                  <a:pt x="1374960" y="0"/>
                </a:lnTo>
                <a:lnTo>
                  <a:pt x="1374960" y="1995324"/>
                </a:lnTo>
                <a:lnTo>
                  <a:pt x="0" y="199532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2" name="TextBox 22"/>
          <p:cNvSpPr txBox="1"/>
          <p:nvPr/>
        </p:nvSpPr>
        <p:spPr>
          <a:xfrm>
            <a:off x="7469100" y="2197794"/>
            <a:ext cx="7770542" cy="1412876"/>
          </a:xfrm>
          <a:prstGeom prst="rect">
            <a:avLst/>
          </a:prstGeom>
        </p:spPr>
        <p:txBody>
          <a:bodyPr lIns="0" tIns="0" rIns="0" bIns="0" rtlCol="0" anchor="t">
            <a:spAutoFit/>
          </a:bodyPr>
          <a:lstStyle/>
          <a:p>
            <a:pPr algn="l">
              <a:lnSpc>
                <a:spcPts val="10925"/>
              </a:lnSpc>
            </a:pPr>
            <a:r>
              <a:rPr lang="en-US" sz="9500">
                <a:solidFill>
                  <a:srgbClr val="1D1B1F"/>
                </a:solidFill>
                <a:latin typeface="Lilita One"/>
                <a:ea typeface="Lilita One"/>
                <a:cs typeface="Lilita One"/>
                <a:sym typeface="Lilita One"/>
              </a:rPr>
              <a:t>HATUR NUHUN</a:t>
            </a:r>
          </a:p>
        </p:txBody>
      </p:sp>
      <p:sp>
        <p:nvSpPr>
          <p:cNvPr id="23" name="Freeform 23"/>
          <p:cNvSpPr/>
          <p:nvPr/>
        </p:nvSpPr>
        <p:spPr>
          <a:xfrm>
            <a:off x="12511454" y="3975629"/>
            <a:ext cx="3730886" cy="5282671"/>
          </a:xfrm>
          <a:custGeom>
            <a:avLst/>
            <a:gdLst/>
            <a:ahLst/>
            <a:cxnLst/>
            <a:rect l="l" t="t" r="r" b="b"/>
            <a:pathLst>
              <a:path w="3730886" h="5282671">
                <a:moveTo>
                  <a:pt x="0" y="0"/>
                </a:moveTo>
                <a:lnTo>
                  <a:pt x="3730886" y="0"/>
                </a:lnTo>
                <a:lnTo>
                  <a:pt x="3730886" y="5282671"/>
                </a:lnTo>
                <a:lnTo>
                  <a:pt x="0" y="5282671"/>
                </a:lnTo>
                <a:lnTo>
                  <a:pt x="0" y="0"/>
                </a:lnTo>
                <a:close/>
              </a:path>
            </a:pathLst>
          </a:custGeom>
          <a:blipFill>
            <a:blip r:embed="rId19"/>
            <a:stretch>
              <a:fillRect/>
            </a:stretch>
          </a:blipFill>
        </p:spPr>
      </p:sp>
      <p:sp>
        <p:nvSpPr>
          <p:cNvPr id="24" name="Freeform 24"/>
          <p:cNvSpPr/>
          <p:nvPr/>
        </p:nvSpPr>
        <p:spPr>
          <a:xfrm>
            <a:off x="6814814" y="6552161"/>
            <a:ext cx="5696640" cy="3012098"/>
          </a:xfrm>
          <a:custGeom>
            <a:avLst/>
            <a:gdLst/>
            <a:ahLst/>
            <a:cxnLst/>
            <a:rect l="l" t="t" r="r" b="b"/>
            <a:pathLst>
              <a:path w="5696640" h="3012098">
                <a:moveTo>
                  <a:pt x="0" y="0"/>
                </a:moveTo>
                <a:lnTo>
                  <a:pt x="5696640" y="0"/>
                </a:lnTo>
                <a:lnTo>
                  <a:pt x="5696640" y="3012098"/>
                </a:lnTo>
                <a:lnTo>
                  <a:pt x="0" y="3012098"/>
                </a:lnTo>
                <a:lnTo>
                  <a:pt x="0" y="0"/>
                </a:lnTo>
                <a:close/>
              </a:path>
            </a:pathLst>
          </a:custGeom>
          <a:blipFill>
            <a:blip r:embed="rId20"/>
            <a:stretch>
              <a:fillRect/>
            </a:stretch>
          </a:blipFill>
        </p:spPr>
      </p:sp>
      <p:sp>
        <p:nvSpPr>
          <p:cNvPr id="25" name="Freeform 25"/>
          <p:cNvSpPr/>
          <p:nvPr/>
        </p:nvSpPr>
        <p:spPr>
          <a:xfrm>
            <a:off x="420863" y="6552161"/>
            <a:ext cx="2334224" cy="1998679"/>
          </a:xfrm>
          <a:custGeom>
            <a:avLst/>
            <a:gdLst/>
            <a:ahLst/>
            <a:cxnLst/>
            <a:rect l="l" t="t" r="r" b="b"/>
            <a:pathLst>
              <a:path w="2334224" h="1998679">
                <a:moveTo>
                  <a:pt x="0" y="0"/>
                </a:moveTo>
                <a:lnTo>
                  <a:pt x="2334224" y="0"/>
                </a:lnTo>
                <a:lnTo>
                  <a:pt x="2334224" y="1998679"/>
                </a:lnTo>
                <a:lnTo>
                  <a:pt x="0" y="1998679"/>
                </a:lnTo>
                <a:lnTo>
                  <a:pt x="0" y="0"/>
                </a:lnTo>
                <a:close/>
              </a:path>
            </a:pathLst>
          </a:custGeom>
          <a:blipFill>
            <a:blip r:embed="rId21"/>
            <a:stretch>
              <a:fillRect/>
            </a:stretch>
          </a:blipFill>
        </p:spPr>
      </p:sp>
      <p:sp>
        <p:nvSpPr>
          <p:cNvPr id="26" name="Freeform 26"/>
          <p:cNvSpPr/>
          <p:nvPr/>
        </p:nvSpPr>
        <p:spPr>
          <a:xfrm rot="1980086">
            <a:off x="-2615553" y="-1557308"/>
            <a:ext cx="6230152" cy="5158046"/>
          </a:xfrm>
          <a:custGeom>
            <a:avLst/>
            <a:gdLst/>
            <a:ahLst/>
            <a:cxnLst/>
            <a:rect l="l" t="t" r="r" b="b"/>
            <a:pathLst>
              <a:path w="6230152" h="5158046">
                <a:moveTo>
                  <a:pt x="0" y="0"/>
                </a:moveTo>
                <a:lnTo>
                  <a:pt x="6230152" y="0"/>
                </a:lnTo>
                <a:lnTo>
                  <a:pt x="6230152" y="5158046"/>
                </a:lnTo>
                <a:lnTo>
                  <a:pt x="0" y="5158046"/>
                </a:lnTo>
                <a:lnTo>
                  <a:pt x="0" y="0"/>
                </a:lnTo>
                <a:close/>
              </a:path>
            </a:pathLst>
          </a:custGeom>
          <a:blipFill>
            <a:blip r:embed="rId22"/>
            <a:stretch>
              <a:fillRect/>
            </a:stretch>
          </a:blipFill>
        </p:spPr>
      </p:sp>
      <p:sp>
        <p:nvSpPr>
          <p:cNvPr id="27" name="Freeform 27"/>
          <p:cNvSpPr/>
          <p:nvPr/>
        </p:nvSpPr>
        <p:spPr>
          <a:xfrm rot="-2699999">
            <a:off x="16329510" y="3382269"/>
            <a:ext cx="2478263" cy="2108776"/>
          </a:xfrm>
          <a:custGeom>
            <a:avLst/>
            <a:gdLst/>
            <a:ahLst/>
            <a:cxnLst/>
            <a:rect l="l" t="t" r="r" b="b"/>
            <a:pathLst>
              <a:path w="2478263" h="2108776">
                <a:moveTo>
                  <a:pt x="0" y="0"/>
                </a:moveTo>
                <a:lnTo>
                  <a:pt x="2478262" y="0"/>
                </a:lnTo>
                <a:lnTo>
                  <a:pt x="2478262" y="2108776"/>
                </a:lnTo>
                <a:lnTo>
                  <a:pt x="0" y="210877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8" name="Freeform 28"/>
          <p:cNvSpPr/>
          <p:nvPr/>
        </p:nvSpPr>
        <p:spPr>
          <a:xfrm>
            <a:off x="9144000" y="4307888"/>
            <a:ext cx="3038258" cy="2309076"/>
          </a:xfrm>
          <a:custGeom>
            <a:avLst/>
            <a:gdLst/>
            <a:ahLst/>
            <a:cxnLst/>
            <a:rect l="l" t="t" r="r" b="b"/>
            <a:pathLst>
              <a:path w="3038258" h="2309076">
                <a:moveTo>
                  <a:pt x="0" y="0"/>
                </a:moveTo>
                <a:lnTo>
                  <a:pt x="3038258" y="0"/>
                </a:lnTo>
                <a:lnTo>
                  <a:pt x="3038258" y="2309077"/>
                </a:lnTo>
                <a:lnTo>
                  <a:pt x="0" y="230907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grpSp>
        <p:nvGrpSpPr>
          <p:cNvPr id="2" name="Group 2"/>
          <p:cNvGrpSpPr/>
          <p:nvPr/>
        </p:nvGrpSpPr>
        <p:grpSpPr>
          <a:xfrm>
            <a:off x="-537889" y="6927447"/>
            <a:ext cx="18998655" cy="3538850"/>
            <a:chOff x="0" y="0"/>
            <a:chExt cx="5003761" cy="932043"/>
          </a:xfrm>
        </p:grpSpPr>
        <p:sp>
          <p:nvSpPr>
            <p:cNvPr id="3" name="Freeform 3"/>
            <p:cNvSpPr/>
            <p:nvPr/>
          </p:nvSpPr>
          <p:spPr>
            <a:xfrm>
              <a:off x="0" y="0"/>
              <a:ext cx="5003761" cy="932043"/>
            </a:xfrm>
            <a:custGeom>
              <a:avLst/>
              <a:gdLst/>
              <a:ahLst/>
              <a:cxnLst/>
              <a:rect l="l" t="t" r="r" b="b"/>
              <a:pathLst>
                <a:path w="5003761" h="932043">
                  <a:moveTo>
                    <a:pt x="0" y="0"/>
                  </a:moveTo>
                  <a:lnTo>
                    <a:pt x="5003761" y="0"/>
                  </a:lnTo>
                  <a:lnTo>
                    <a:pt x="5003761" y="932043"/>
                  </a:lnTo>
                  <a:lnTo>
                    <a:pt x="0" y="932043"/>
                  </a:lnTo>
                  <a:close/>
                </a:path>
              </a:pathLst>
            </a:custGeom>
            <a:solidFill>
              <a:srgbClr val="EBEAE8"/>
            </a:solidFill>
          </p:spPr>
        </p:sp>
        <p:sp>
          <p:nvSpPr>
            <p:cNvPr id="4" name="TextBox 4"/>
            <p:cNvSpPr txBox="1"/>
            <p:nvPr/>
          </p:nvSpPr>
          <p:spPr>
            <a:xfrm>
              <a:off x="0" y="-38100"/>
              <a:ext cx="5003761" cy="97014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266841" y="6628851"/>
            <a:ext cx="21979458" cy="395483"/>
            <a:chOff x="0" y="0"/>
            <a:chExt cx="5788828" cy="104160"/>
          </a:xfrm>
        </p:grpSpPr>
        <p:sp>
          <p:nvSpPr>
            <p:cNvPr id="6" name="Freeform 6"/>
            <p:cNvSpPr/>
            <p:nvPr/>
          </p:nvSpPr>
          <p:spPr>
            <a:xfrm>
              <a:off x="0" y="0"/>
              <a:ext cx="5788828" cy="104160"/>
            </a:xfrm>
            <a:custGeom>
              <a:avLst/>
              <a:gdLst/>
              <a:ahLst/>
              <a:cxnLst/>
              <a:rect l="l" t="t" r="r" b="b"/>
              <a:pathLst>
                <a:path w="5788828" h="104160">
                  <a:moveTo>
                    <a:pt x="6692" y="0"/>
                  </a:moveTo>
                  <a:lnTo>
                    <a:pt x="5782136" y="0"/>
                  </a:lnTo>
                  <a:cubicBezTo>
                    <a:pt x="5783911" y="0"/>
                    <a:pt x="5785613" y="705"/>
                    <a:pt x="5786868" y="1960"/>
                  </a:cubicBezTo>
                  <a:cubicBezTo>
                    <a:pt x="5788123" y="3215"/>
                    <a:pt x="5788828" y="4918"/>
                    <a:pt x="5788828" y="6692"/>
                  </a:cubicBezTo>
                  <a:lnTo>
                    <a:pt x="5788828" y="97468"/>
                  </a:lnTo>
                  <a:cubicBezTo>
                    <a:pt x="5788828" y="101164"/>
                    <a:pt x="5785832" y="104160"/>
                    <a:pt x="5782136" y="104160"/>
                  </a:cubicBezTo>
                  <a:lnTo>
                    <a:pt x="6692" y="104160"/>
                  </a:lnTo>
                  <a:cubicBezTo>
                    <a:pt x="4918" y="104160"/>
                    <a:pt x="3215" y="103455"/>
                    <a:pt x="1960" y="102200"/>
                  </a:cubicBezTo>
                  <a:cubicBezTo>
                    <a:pt x="705" y="100945"/>
                    <a:pt x="0" y="99243"/>
                    <a:pt x="0" y="97468"/>
                  </a:cubicBezTo>
                  <a:lnTo>
                    <a:pt x="0" y="6692"/>
                  </a:lnTo>
                  <a:cubicBezTo>
                    <a:pt x="0" y="4918"/>
                    <a:pt x="705" y="3215"/>
                    <a:pt x="1960" y="1960"/>
                  </a:cubicBezTo>
                  <a:cubicBezTo>
                    <a:pt x="3215" y="705"/>
                    <a:pt x="4918" y="0"/>
                    <a:pt x="6692" y="0"/>
                  </a:cubicBezTo>
                  <a:close/>
                </a:path>
              </a:pathLst>
            </a:custGeom>
            <a:solidFill>
              <a:srgbClr val="737373"/>
            </a:solidFill>
          </p:spPr>
        </p:sp>
        <p:sp>
          <p:nvSpPr>
            <p:cNvPr id="7" name="TextBox 7"/>
            <p:cNvSpPr txBox="1"/>
            <p:nvPr/>
          </p:nvSpPr>
          <p:spPr>
            <a:xfrm>
              <a:off x="0" y="-38100"/>
              <a:ext cx="5788828" cy="14226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2524627" y="1028700"/>
            <a:ext cx="4734673" cy="4326308"/>
          </a:xfrm>
          <a:custGeom>
            <a:avLst/>
            <a:gdLst/>
            <a:ahLst/>
            <a:cxnLst/>
            <a:rect l="l" t="t" r="r" b="b"/>
            <a:pathLst>
              <a:path w="4734673" h="4326308">
                <a:moveTo>
                  <a:pt x="0" y="0"/>
                </a:moveTo>
                <a:lnTo>
                  <a:pt x="4734673" y="0"/>
                </a:lnTo>
                <a:lnTo>
                  <a:pt x="4734673" y="4326308"/>
                </a:lnTo>
                <a:lnTo>
                  <a:pt x="0" y="4326308"/>
                </a:lnTo>
                <a:lnTo>
                  <a:pt x="0" y="0"/>
                </a:lnTo>
                <a:close/>
              </a:path>
            </a:pathLst>
          </a:custGeom>
          <a:blipFill>
            <a:blip r:embed="rId2"/>
            <a:stretch>
              <a:fillRect/>
            </a:stretch>
          </a:blipFill>
        </p:spPr>
      </p:sp>
      <p:sp>
        <p:nvSpPr>
          <p:cNvPr id="9" name="Freeform 9"/>
          <p:cNvSpPr/>
          <p:nvPr/>
        </p:nvSpPr>
        <p:spPr>
          <a:xfrm>
            <a:off x="16026978" y="3818127"/>
            <a:ext cx="2433788" cy="3632520"/>
          </a:xfrm>
          <a:custGeom>
            <a:avLst/>
            <a:gdLst/>
            <a:ahLst/>
            <a:cxnLst/>
            <a:rect l="l" t="t" r="r" b="b"/>
            <a:pathLst>
              <a:path w="2433788" h="3632520">
                <a:moveTo>
                  <a:pt x="0" y="0"/>
                </a:moveTo>
                <a:lnTo>
                  <a:pt x="2433788" y="0"/>
                </a:lnTo>
                <a:lnTo>
                  <a:pt x="2433788" y="3632520"/>
                </a:lnTo>
                <a:lnTo>
                  <a:pt x="0" y="3632520"/>
                </a:lnTo>
                <a:lnTo>
                  <a:pt x="0" y="0"/>
                </a:lnTo>
                <a:close/>
              </a:path>
            </a:pathLst>
          </a:custGeom>
          <a:blipFill>
            <a:blip r:embed="rId3"/>
            <a:stretch>
              <a:fillRect/>
            </a:stretch>
          </a:blipFill>
        </p:spPr>
      </p:sp>
      <p:sp>
        <p:nvSpPr>
          <p:cNvPr id="10" name="Freeform 10"/>
          <p:cNvSpPr/>
          <p:nvPr/>
        </p:nvSpPr>
        <p:spPr>
          <a:xfrm>
            <a:off x="11843654" y="1028700"/>
            <a:ext cx="5415646" cy="7668172"/>
          </a:xfrm>
          <a:custGeom>
            <a:avLst/>
            <a:gdLst/>
            <a:ahLst/>
            <a:cxnLst/>
            <a:rect l="l" t="t" r="r" b="b"/>
            <a:pathLst>
              <a:path w="5415646" h="7668172">
                <a:moveTo>
                  <a:pt x="0" y="0"/>
                </a:moveTo>
                <a:lnTo>
                  <a:pt x="5415646" y="0"/>
                </a:lnTo>
                <a:lnTo>
                  <a:pt x="5415646" y="7668172"/>
                </a:lnTo>
                <a:lnTo>
                  <a:pt x="0" y="7668172"/>
                </a:lnTo>
                <a:lnTo>
                  <a:pt x="0" y="0"/>
                </a:lnTo>
                <a:close/>
              </a:path>
            </a:pathLst>
          </a:custGeom>
          <a:blipFill>
            <a:blip r:embed="rId4"/>
            <a:stretch>
              <a:fillRect/>
            </a:stretch>
          </a:blipFill>
        </p:spPr>
      </p:sp>
      <p:grpSp>
        <p:nvGrpSpPr>
          <p:cNvPr id="11" name="Group 11"/>
          <p:cNvGrpSpPr/>
          <p:nvPr/>
        </p:nvGrpSpPr>
        <p:grpSpPr>
          <a:xfrm>
            <a:off x="568328" y="558437"/>
            <a:ext cx="10949745" cy="9170125"/>
            <a:chOff x="0" y="0"/>
            <a:chExt cx="2883883" cy="2415177"/>
          </a:xfrm>
        </p:grpSpPr>
        <p:sp>
          <p:nvSpPr>
            <p:cNvPr id="12" name="Freeform 12"/>
            <p:cNvSpPr/>
            <p:nvPr/>
          </p:nvSpPr>
          <p:spPr>
            <a:xfrm>
              <a:off x="0" y="0"/>
              <a:ext cx="2883883" cy="2415177"/>
            </a:xfrm>
            <a:custGeom>
              <a:avLst/>
              <a:gdLst/>
              <a:ahLst/>
              <a:cxnLst/>
              <a:rect l="l" t="t" r="r" b="b"/>
              <a:pathLst>
                <a:path w="2883883" h="2415177">
                  <a:moveTo>
                    <a:pt x="13434" y="0"/>
                  </a:moveTo>
                  <a:lnTo>
                    <a:pt x="2870450" y="0"/>
                  </a:lnTo>
                  <a:cubicBezTo>
                    <a:pt x="2877869" y="0"/>
                    <a:pt x="2883883" y="6015"/>
                    <a:pt x="2883883" y="13434"/>
                  </a:cubicBezTo>
                  <a:lnTo>
                    <a:pt x="2883883" y="2401743"/>
                  </a:lnTo>
                  <a:cubicBezTo>
                    <a:pt x="2883883" y="2409162"/>
                    <a:pt x="2877869" y="2415177"/>
                    <a:pt x="2870450" y="2415177"/>
                  </a:cubicBezTo>
                  <a:lnTo>
                    <a:pt x="13434" y="2415177"/>
                  </a:lnTo>
                  <a:cubicBezTo>
                    <a:pt x="6015" y="2415177"/>
                    <a:pt x="0" y="2409162"/>
                    <a:pt x="0" y="2401743"/>
                  </a:cubicBezTo>
                  <a:lnTo>
                    <a:pt x="0" y="13434"/>
                  </a:lnTo>
                  <a:cubicBezTo>
                    <a:pt x="0" y="6015"/>
                    <a:pt x="6015" y="0"/>
                    <a:pt x="13434" y="0"/>
                  </a:cubicBezTo>
                  <a:close/>
                </a:path>
              </a:pathLst>
            </a:custGeom>
            <a:solidFill>
              <a:srgbClr val="013C24"/>
            </a:solidFill>
          </p:spPr>
        </p:sp>
        <p:sp>
          <p:nvSpPr>
            <p:cNvPr id="13" name="TextBox 13"/>
            <p:cNvSpPr txBox="1"/>
            <p:nvPr/>
          </p:nvSpPr>
          <p:spPr>
            <a:xfrm>
              <a:off x="0" y="-38100"/>
              <a:ext cx="2883883" cy="2453277"/>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568328" y="1218376"/>
            <a:ext cx="10949745" cy="1165783"/>
            <a:chOff x="0" y="0"/>
            <a:chExt cx="2883883" cy="307037"/>
          </a:xfrm>
        </p:grpSpPr>
        <p:sp>
          <p:nvSpPr>
            <p:cNvPr id="15" name="Freeform 15"/>
            <p:cNvSpPr/>
            <p:nvPr/>
          </p:nvSpPr>
          <p:spPr>
            <a:xfrm>
              <a:off x="0" y="0"/>
              <a:ext cx="2883883" cy="307037"/>
            </a:xfrm>
            <a:custGeom>
              <a:avLst/>
              <a:gdLst/>
              <a:ahLst/>
              <a:cxnLst/>
              <a:rect l="l" t="t" r="r" b="b"/>
              <a:pathLst>
                <a:path w="2883883" h="307037">
                  <a:moveTo>
                    <a:pt x="13434" y="0"/>
                  </a:moveTo>
                  <a:lnTo>
                    <a:pt x="2870450" y="0"/>
                  </a:lnTo>
                  <a:cubicBezTo>
                    <a:pt x="2877869" y="0"/>
                    <a:pt x="2883883" y="6015"/>
                    <a:pt x="2883883" y="13434"/>
                  </a:cubicBezTo>
                  <a:lnTo>
                    <a:pt x="2883883" y="293604"/>
                  </a:lnTo>
                  <a:cubicBezTo>
                    <a:pt x="2883883" y="301023"/>
                    <a:pt x="2877869" y="307037"/>
                    <a:pt x="2870450" y="307037"/>
                  </a:cubicBezTo>
                  <a:lnTo>
                    <a:pt x="13434" y="307037"/>
                  </a:lnTo>
                  <a:cubicBezTo>
                    <a:pt x="6015" y="307037"/>
                    <a:pt x="0" y="301023"/>
                    <a:pt x="0" y="293604"/>
                  </a:cubicBezTo>
                  <a:lnTo>
                    <a:pt x="0" y="13434"/>
                  </a:lnTo>
                  <a:cubicBezTo>
                    <a:pt x="0" y="6015"/>
                    <a:pt x="6015" y="0"/>
                    <a:pt x="13434" y="0"/>
                  </a:cubicBezTo>
                  <a:close/>
                </a:path>
              </a:pathLst>
            </a:custGeom>
            <a:solidFill>
              <a:srgbClr val="B49171"/>
            </a:solidFill>
          </p:spPr>
        </p:sp>
        <p:sp>
          <p:nvSpPr>
            <p:cNvPr id="16" name="TextBox 16"/>
            <p:cNvSpPr txBox="1"/>
            <p:nvPr/>
          </p:nvSpPr>
          <p:spPr>
            <a:xfrm>
              <a:off x="0" y="-38100"/>
              <a:ext cx="2883883" cy="345137"/>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1417685" y="1287552"/>
            <a:ext cx="8689180" cy="1065531"/>
          </a:xfrm>
          <a:prstGeom prst="rect">
            <a:avLst/>
          </a:prstGeom>
        </p:spPr>
        <p:txBody>
          <a:bodyPr lIns="0" tIns="0" rIns="0" bIns="0" rtlCol="0" anchor="t">
            <a:spAutoFit/>
          </a:bodyPr>
          <a:lstStyle/>
          <a:p>
            <a:pPr marL="0" lvl="0" indent="0" algn="l">
              <a:lnSpc>
                <a:spcPts val="8395"/>
              </a:lnSpc>
              <a:spcBef>
                <a:spcPct val="0"/>
              </a:spcBef>
            </a:pPr>
            <a:r>
              <a:rPr lang="en-US" sz="7300">
                <a:solidFill>
                  <a:srgbClr val="FFFFFF"/>
                </a:solidFill>
                <a:latin typeface="Lilita One"/>
                <a:ea typeface="Lilita One"/>
                <a:cs typeface="Lilita One"/>
                <a:sym typeface="Lilita One"/>
              </a:rPr>
              <a:t>ANAK USIA SEKOLAH</a:t>
            </a:r>
          </a:p>
        </p:txBody>
      </p:sp>
      <p:sp>
        <p:nvSpPr>
          <p:cNvPr id="18" name="TextBox 18"/>
          <p:cNvSpPr txBox="1"/>
          <p:nvPr/>
        </p:nvSpPr>
        <p:spPr>
          <a:xfrm>
            <a:off x="1393390" y="2940970"/>
            <a:ext cx="9299621" cy="6057148"/>
          </a:xfrm>
          <a:prstGeom prst="rect">
            <a:avLst/>
          </a:prstGeom>
        </p:spPr>
        <p:txBody>
          <a:bodyPr lIns="0" tIns="0" rIns="0" bIns="0" rtlCol="0" anchor="t">
            <a:spAutoFit/>
          </a:bodyPr>
          <a:lstStyle/>
          <a:p>
            <a:pPr algn="just">
              <a:lnSpc>
                <a:spcPts val="3716"/>
              </a:lnSpc>
              <a:spcBef>
                <a:spcPct val="0"/>
              </a:spcBef>
            </a:pPr>
            <a:r>
              <a:rPr lang="en-US" sz="2654">
                <a:solidFill>
                  <a:srgbClr val="FFFFFF"/>
                </a:solidFill>
                <a:latin typeface="Montserrat"/>
                <a:ea typeface="Montserrat"/>
                <a:cs typeface="Montserrat"/>
                <a:sym typeface="Montserrat"/>
              </a:rPr>
              <a:t>Departemen Kesehatan Republik Indonesia (Depkes): anak usia sekolah adalah anak yang berusia antara 6 hingga 12 tahun. Sementara Undang-Undang No.23 tahun 2002 tentang Perlindungan Anak mengelompokkan setiap orang yang berusia sampai dengan 18 tahun sebagai ‘anak’, sehingga berdasarkan Undang-Undang ini sebagian besar remaja termasuk dalam kelompok anak. Pada umumnya, anak usia sekolah telah mengenyam pendidikan formal di sekolah dasar (SD) hingga sekolah menengah atas (SMA) dan telah mengalami mengalami perkembangan kognitif, bahasa, motorik, dan sosial yang signifikan.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grpSp>
        <p:nvGrpSpPr>
          <p:cNvPr id="2" name="Group 2"/>
          <p:cNvGrpSpPr/>
          <p:nvPr/>
        </p:nvGrpSpPr>
        <p:grpSpPr>
          <a:xfrm>
            <a:off x="4221447" y="1552565"/>
            <a:ext cx="9845106" cy="7047397"/>
            <a:chOff x="0" y="0"/>
            <a:chExt cx="2592950" cy="1856105"/>
          </a:xfrm>
        </p:grpSpPr>
        <p:sp>
          <p:nvSpPr>
            <p:cNvPr id="3" name="Freeform 3"/>
            <p:cNvSpPr/>
            <p:nvPr/>
          </p:nvSpPr>
          <p:spPr>
            <a:xfrm>
              <a:off x="0" y="0"/>
              <a:ext cx="2592950" cy="1856105"/>
            </a:xfrm>
            <a:custGeom>
              <a:avLst/>
              <a:gdLst/>
              <a:ahLst/>
              <a:cxnLst/>
              <a:rect l="l" t="t" r="r" b="b"/>
              <a:pathLst>
                <a:path w="2592950" h="1856105">
                  <a:moveTo>
                    <a:pt x="14941" y="0"/>
                  </a:moveTo>
                  <a:lnTo>
                    <a:pt x="2578009" y="0"/>
                  </a:lnTo>
                  <a:cubicBezTo>
                    <a:pt x="2581971" y="0"/>
                    <a:pt x="2585772" y="1574"/>
                    <a:pt x="2588574" y="4376"/>
                  </a:cubicBezTo>
                  <a:cubicBezTo>
                    <a:pt x="2591376" y="7178"/>
                    <a:pt x="2592950" y="10978"/>
                    <a:pt x="2592950" y="14941"/>
                  </a:cubicBezTo>
                  <a:lnTo>
                    <a:pt x="2592950" y="1841163"/>
                  </a:lnTo>
                  <a:cubicBezTo>
                    <a:pt x="2592950" y="1845126"/>
                    <a:pt x="2591376" y="1848926"/>
                    <a:pt x="2588574" y="1851728"/>
                  </a:cubicBezTo>
                  <a:cubicBezTo>
                    <a:pt x="2585772" y="1854530"/>
                    <a:pt x="2581971" y="1856105"/>
                    <a:pt x="2578009" y="1856105"/>
                  </a:cubicBezTo>
                  <a:lnTo>
                    <a:pt x="14941" y="1856105"/>
                  </a:lnTo>
                  <a:cubicBezTo>
                    <a:pt x="10978" y="1856105"/>
                    <a:pt x="7178" y="1854530"/>
                    <a:pt x="4376" y="1851728"/>
                  </a:cubicBezTo>
                  <a:cubicBezTo>
                    <a:pt x="1574" y="1848926"/>
                    <a:pt x="0" y="1845126"/>
                    <a:pt x="0" y="1841163"/>
                  </a:cubicBezTo>
                  <a:lnTo>
                    <a:pt x="0" y="14941"/>
                  </a:lnTo>
                  <a:cubicBezTo>
                    <a:pt x="0" y="10978"/>
                    <a:pt x="1574" y="7178"/>
                    <a:pt x="4376" y="4376"/>
                  </a:cubicBezTo>
                  <a:cubicBezTo>
                    <a:pt x="7178" y="1574"/>
                    <a:pt x="10978" y="0"/>
                    <a:pt x="14941" y="0"/>
                  </a:cubicBezTo>
                  <a:close/>
                </a:path>
              </a:pathLst>
            </a:custGeom>
            <a:solidFill>
              <a:srgbClr val="013C24"/>
            </a:solidFill>
          </p:spPr>
        </p:sp>
        <p:sp>
          <p:nvSpPr>
            <p:cNvPr id="4" name="TextBox 4"/>
            <p:cNvSpPr txBox="1"/>
            <p:nvPr/>
          </p:nvSpPr>
          <p:spPr>
            <a:xfrm>
              <a:off x="0" y="-38100"/>
              <a:ext cx="2592950" cy="1894205"/>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4873962" y="2557381"/>
            <a:ext cx="8540075" cy="4679315"/>
          </a:xfrm>
          <a:prstGeom prst="rect">
            <a:avLst/>
          </a:prstGeom>
        </p:spPr>
        <p:txBody>
          <a:bodyPr lIns="0" tIns="0" rIns="0" bIns="0" rtlCol="0" anchor="t">
            <a:spAutoFit/>
          </a:bodyPr>
          <a:lstStyle/>
          <a:p>
            <a:pPr algn="ctr">
              <a:lnSpc>
                <a:spcPts val="7359"/>
              </a:lnSpc>
            </a:pPr>
            <a:r>
              <a:rPr lang="en-US" sz="6399">
                <a:solidFill>
                  <a:srgbClr val="FFFFFF"/>
                </a:solidFill>
                <a:latin typeface="Lilita One"/>
                <a:ea typeface="Lilita One"/>
                <a:cs typeface="Lilita One"/>
                <a:sym typeface="Lilita One"/>
              </a:rPr>
              <a:t>APAKAH</a:t>
            </a:r>
          </a:p>
          <a:p>
            <a:pPr algn="ctr">
              <a:lnSpc>
                <a:spcPts val="7359"/>
              </a:lnSpc>
            </a:pPr>
            <a:r>
              <a:rPr lang="en-US" sz="6399">
                <a:solidFill>
                  <a:srgbClr val="FFFFFF"/>
                </a:solidFill>
                <a:latin typeface="Lilita One"/>
                <a:ea typeface="Lilita One"/>
                <a:cs typeface="Lilita One"/>
                <a:sym typeface="Lilita One"/>
              </a:rPr>
              <a:t>FUNGSI DAN TUJUAN OLAHRAGA TERKAIT KEBUGARAN</a:t>
            </a:r>
          </a:p>
          <a:p>
            <a:pPr algn="ctr">
              <a:lnSpc>
                <a:spcPts val="7359"/>
              </a:lnSpc>
            </a:pPr>
            <a:r>
              <a:rPr lang="en-US" sz="6399">
                <a:solidFill>
                  <a:srgbClr val="FFFFFF"/>
                </a:solidFill>
                <a:latin typeface="Lilita One"/>
                <a:ea typeface="Lilita One"/>
                <a:cs typeface="Lilita One"/>
                <a:sym typeface="Lilita One"/>
              </a:rPr>
              <a:t>ANAK USIA SEKOLAH?</a:t>
            </a:r>
          </a:p>
        </p:txBody>
      </p:sp>
      <p:grpSp>
        <p:nvGrpSpPr>
          <p:cNvPr id="6" name="Group 6"/>
          <p:cNvGrpSpPr/>
          <p:nvPr/>
        </p:nvGrpSpPr>
        <p:grpSpPr>
          <a:xfrm>
            <a:off x="3790902" y="8137243"/>
            <a:ext cx="10706197" cy="597192"/>
            <a:chOff x="0" y="0"/>
            <a:chExt cx="2819739" cy="157285"/>
          </a:xfrm>
        </p:grpSpPr>
        <p:sp>
          <p:nvSpPr>
            <p:cNvPr id="7" name="Freeform 7"/>
            <p:cNvSpPr/>
            <p:nvPr/>
          </p:nvSpPr>
          <p:spPr>
            <a:xfrm>
              <a:off x="0" y="0"/>
              <a:ext cx="2819739" cy="157285"/>
            </a:xfrm>
            <a:custGeom>
              <a:avLst/>
              <a:gdLst/>
              <a:ahLst/>
              <a:cxnLst/>
              <a:rect l="l" t="t" r="r" b="b"/>
              <a:pathLst>
                <a:path w="2819739" h="157285">
                  <a:moveTo>
                    <a:pt x="13739" y="0"/>
                  </a:moveTo>
                  <a:lnTo>
                    <a:pt x="2806000" y="0"/>
                  </a:lnTo>
                  <a:cubicBezTo>
                    <a:pt x="2809644" y="0"/>
                    <a:pt x="2813138" y="1448"/>
                    <a:pt x="2815715" y="4024"/>
                  </a:cubicBezTo>
                  <a:cubicBezTo>
                    <a:pt x="2818292" y="6601"/>
                    <a:pt x="2819739" y="10095"/>
                    <a:pt x="2819739" y="13739"/>
                  </a:cubicBezTo>
                  <a:lnTo>
                    <a:pt x="2819739" y="143546"/>
                  </a:lnTo>
                  <a:cubicBezTo>
                    <a:pt x="2819739" y="147190"/>
                    <a:pt x="2818292" y="150684"/>
                    <a:pt x="2815715" y="153261"/>
                  </a:cubicBezTo>
                  <a:cubicBezTo>
                    <a:pt x="2813138" y="155838"/>
                    <a:pt x="2809644" y="157285"/>
                    <a:pt x="2806000" y="157285"/>
                  </a:cubicBezTo>
                  <a:lnTo>
                    <a:pt x="13739" y="157285"/>
                  </a:lnTo>
                  <a:cubicBezTo>
                    <a:pt x="10095" y="157285"/>
                    <a:pt x="6601" y="155838"/>
                    <a:pt x="4024" y="153261"/>
                  </a:cubicBezTo>
                  <a:cubicBezTo>
                    <a:pt x="1448" y="150684"/>
                    <a:pt x="0" y="147190"/>
                    <a:pt x="0" y="143546"/>
                  </a:cubicBezTo>
                  <a:lnTo>
                    <a:pt x="0" y="13739"/>
                  </a:lnTo>
                  <a:cubicBezTo>
                    <a:pt x="0" y="10095"/>
                    <a:pt x="1448" y="6601"/>
                    <a:pt x="4024" y="4024"/>
                  </a:cubicBezTo>
                  <a:cubicBezTo>
                    <a:pt x="6601" y="1448"/>
                    <a:pt x="10095" y="0"/>
                    <a:pt x="13739" y="0"/>
                  </a:cubicBezTo>
                  <a:close/>
                </a:path>
              </a:pathLst>
            </a:custGeom>
            <a:solidFill>
              <a:srgbClr val="B49171"/>
            </a:solidFill>
          </p:spPr>
        </p:sp>
        <p:sp>
          <p:nvSpPr>
            <p:cNvPr id="8" name="TextBox 8"/>
            <p:cNvSpPr txBox="1"/>
            <p:nvPr/>
          </p:nvSpPr>
          <p:spPr>
            <a:xfrm>
              <a:off x="0" y="-38100"/>
              <a:ext cx="2819739" cy="195385"/>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660459" y="9556896"/>
            <a:ext cx="18998655" cy="3538850"/>
            <a:chOff x="0" y="0"/>
            <a:chExt cx="5003761" cy="932043"/>
          </a:xfrm>
        </p:grpSpPr>
        <p:sp>
          <p:nvSpPr>
            <p:cNvPr id="10" name="Freeform 10"/>
            <p:cNvSpPr/>
            <p:nvPr/>
          </p:nvSpPr>
          <p:spPr>
            <a:xfrm>
              <a:off x="0" y="0"/>
              <a:ext cx="5003761" cy="932043"/>
            </a:xfrm>
            <a:custGeom>
              <a:avLst/>
              <a:gdLst/>
              <a:ahLst/>
              <a:cxnLst/>
              <a:rect l="l" t="t" r="r" b="b"/>
              <a:pathLst>
                <a:path w="5003761" h="932043">
                  <a:moveTo>
                    <a:pt x="0" y="0"/>
                  </a:moveTo>
                  <a:lnTo>
                    <a:pt x="5003761" y="0"/>
                  </a:lnTo>
                  <a:lnTo>
                    <a:pt x="5003761" y="932043"/>
                  </a:lnTo>
                  <a:lnTo>
                    <a:pt x="0" y="932043"/>
                  </a:lnTo>
                  <a:close/>
                </a:path>
              </a:pathLst>
            </a:custGeom>
            <a:solidFill>
              <a:srgbClr val="EBEAE8"/>
            </a:solidFill>
          </p:spPr>
        </p:sp>
        <p:sp>
          <p:nvSpPr>
            <p:cNvPr id="11" name="TextBox 11"/>
            <p:cNvSpPr txBox="1"/>
            <p:nvPr/>
          </p:nvSpPr>
          <p:spPr>
            <a:xfrm>
              <a:off x="0" y="-38100"/>
              <a:ext cx="5003761" cy="970143"/>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2389412" y="9258300"/>
            <a:ext cx="21979458" cy="395483"/>
            <a:chOff x="0" y="0"/>
            <a:chExt cx="5788828" cy="104160"/>
          </a:xfrm>
        </p:grpSpPr>
        <p:sp>
          <p:nvSpPr>
            <p:cNvPr id="13" name="Freeform 13"/>
            <p:cNvSpPr/>
            <p:nvPr/>
          </p:nvSpPr>
          <p:spPr>
            <a:xfrm>
              <a:off x="0" y="0"/>
              <a:ext cx="5788828" cy="104160"/>
            </a:xfrm>
            <a:custGeom>
              <a:avLst/>
              <a:gdLst/>
              <a:ahLst/>
              <a:cxnLst/>
              <a:rect l="l" t="t" r="r" b="b"/>
              <a:pathLst>
                <a:path w="5788828" h="104160">
                  <a:moveTo>
                    <a:pt x="6692" y="0"/>
                  </a:moveTo>
                  <a:lnTo>
                    <a:pt x="5782136" y="0"/>
                  </a:lnTo>
                  <a:cubicBezTo>
                    <a:pt x="5783911" y="0"/>
                    <a:pt x="5785613" y="705"/>
                    <a:pt x="5786868" y="1960"/>
                  </a:cubicBezTo>
                  <a:cubicBezTo>
                    <a:pt x="5788123" y="3215"/>
                    <a:pt x="5788828" y="4918"/>
                    <a:pt x="5788828" y="6692"/>
                  </a:cubicBezTo>
                  <a:lnTo>
                    <a:pt x="5788828" y="97468"/>
                  </a:lnTo>
                  <a:cubicBezTo>
                    <a:pt x="5788828" y="101164"/>
                    <a:pt x="5785832" y="104160"/>
                    <a:pt x="5782136" y="104160"/>
                  </a:cubicBezTo>
                  <a:lnTo>
                    <a:pt x="6692" y="104160"/>
                  </a:lnTo>
                  <a:cubicBezTo>
                    <a:pt x="4918" y="104160"/>
                    <a:pt x="3215" y="103455"/>
                    <a:pt x="1960" y="102200"/>
                  </a:cubicBezTo>
                  <a:cubicBezTo>
                    <a:pt x="705" y="100945"/>
                    <a:pt x="0" y="99243"/>
                    <a:pt x="0" y="97468"/>
                  </a:cubicBezTo>
                  <a:lnTo>
                    <a:pt x="0" y="6692"/>
                  </a:lnTo>
                  <a:cubicBezTo>
                    <a:pt x="0" y="4918"/>
                    <a:pt x="705" y="3215"/>
                    <a:pt x="1960" y="1960"/>
                  </a:cubicBezTo>
                  <a:cubicBezTo>
                    <a:pt x="3215" y="705"/>
                    <a:pt x="4918" y="0"/>
                    <a:pt x="6692" y="0"/>
                  </a:cubicBezTo>
                  <a:close/>
                </a:path>
              </a:pathLst>
            </a:custGeom>
            <a:solidFill>
              <a:srgbClr val="737373"/>
            </a:solidFill>
          </p:spPr>
        </p:sp>
        <p:sp>
          <p:nvSpPr>
            <p:cNvPr id="14" name="TextBox 14"/>
            <p:cNvSpPr txBox="1"/>
            <p:nvPr/>
          </p:nvSpPr>
          <p:spPr>
            <a:xfrm>
              <a:off x="0" y="-38100"/>
              <a:ext cx="5788828" cy="142260"/>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2824360" y="2075178"/>
            <a:ext cx="5648720" cy="5161518"/>
          </a:xfrm>
          <a:custGeom>
            <a:avLst/>
            <a:gdLst/>
            <a:ahLst/>
            <a:cxnLst/>
            <a:rect l="l" t="t" r="r" b="b"/>
            <a:pathLst>
              <a:path w="5648720" h="5161518">
                <a:moveTo>
                  <a:pt x="0" y="0"/>
                </a:moveTo>
                <a:lnTo>
                  <a:pt x="5648720" y="0"/>
                </a:lnTo>
                <a:lnTo>
                  <a:pt x="5648720" y="5161518"/>
                </a:lnTo>
                <a:lnTo>
                  <a:pt x="0" y="5161518"/>
                </a:lnTo>
                <a:lnTo>
                  <a:pt x="0" y="0"/>
                </a:lnTo>
                <a:close/>
              </a:path>
            </a:pathLst>
          </a:custGeom>
          <a:blipFill>
            <a:blip r:embed="rId2"/>
            <a:stretch>
              <a:fillRect/>
            </a:stretch>
          </a:blipFill>
        </p:spPr>
      </p:sp>
      <p:sp>
        <p:nvSpPr>
          <p:cNvPr id="16" name="Freeform 16"/>
          <p:cNvSpPr/>
          <p:nvPr/>
        </p:nvSpPr>
        <p:spPr>
          <a:xfrm flipH="1">
            <a:off x="15466728" y="2075178"/>
            <a:ext cx="5648720" cy="5161518"/>
          </a:xfrm>
          <a:custGeom>
            <a:avLst/>
            <a:gdLst/>
            <a:ahLst/>
            <a:cxnLst/>
            <a:rect l="l" t="t" r="r" b="b"/>
            <a:pathLst>
              <a:path w="5648720" h="5161518">
                <a:moveTo>
                  <a:pt x="5648720" y="0"/>
                </a:moveTo>
                <a:lnTo>
                  <a:pt x="0" y="0"/>
                </a:lnTo>
                <a:lnTo>
                  <a:pt x="0" y="5161518"/>
                </a:lnTo>
                <a:lnTo>
                  <a:pt x="5648720" y="5161518"/>
                </a:lnTo>
                <a:lnTo>
                  <a:pt x="5648720" y="0"/>
                </a:lnTo>
                <a:close/>
              </a:path>
            </a:pathLst>
          </a:custGeom>
          <a:blipFill>
            <a:blip r:embed="rId2"/>
            <a:stretch>
              <a:fillRect/>
            </a:stretch>
          </a:blipFill>
        </p:spPr>
      </p:sp>
      <p:sp>
        <p:nvSpPr>
          <p:cNvPr id="17" name="Freeform 17"/>
          <p:cNvSpPr/>
          <p:nvPr/>
        </p:nvSpPr>
        <p:spPr>
          <a:xfrm>
            <a:off x="15459123" y="7013397"/>
            <a:ext cx="2598001" cy="3173131"/>
          </a:xfrm>
          <a:custGeom>
            <a:avLst/>
            <a:gdLst/>
            <a:ahLst/>
            <a:cxnLst/>
            <a:rect l="l" t="t" r="r" b="b"/>
            <a:pathLst>
              <a:path w="2598001" h="3173131">
                <a:moveTo>
                  <a:pt x="0" y="0"/>
                </a:moveTo>
                <a:lnTo>
                  <a:pt x="2598002" y="0"/>
                </a:lnTo>
                <a:lnTo>
                  <a:pt x="2598002" y="3173131"/>
                </a:lnTo>
                <a:lnTo>
                  <a:pt x="0" y="3173131"/>
                </a:lnTo>
                <a:lnTo>
                  <a:pt x="0" y="0"/>
                </a:lnTo>
                <a:close/>
              </a:path>
            </a:pathLst>
          </a:custGeom>
          <a:blipFill>
            <a:blip r:embed="rId3"/>
            <a:stretch>
              <a:fillRect/>
            </a:stretch>
          </a:blipFill>
        </p:spPr>
      </p:sp>
      <p:sp>
        <p:nvSpPr>
          <p:cNvPr id="18" name="Freeform 18"/>
          <p:cNvSpPr/>
          <p:nvPr/>
        </p:nvSpPr>
        <p:spPr>
          <a:xfrm flipH="1">
            <a:off x="230875" y="7236696"/>
            <a:ext cx="2598001" cy="3173131"/>
          </a:xfrm>
          <a:custGeom>
            <a:avLst/>
            <a:gdLst/>
            <a:ahLst/>
            <a:cxnLst/>
            <a:rect l="l" t="t" r="r" b="b"/>
            <a:pathLst>
              <a:path w="2598001" h="3173131">
                <a:moveTo>
                  <a:pt x="2598002" y="0"/>
                </a:moveTo>
                <a:lnTo>
                  <a:pt x="0" y="0"/>
                </a:lnTo>
                <a:lnTo>
                  <a:pt x="0" y="3173131"/>
                </a:lnTo>
                <a:lnTo>
                  <a:pt x="2598002" y="3173131"/>
                </a:lnTo>
                <a:lnTo>
                  <a:pt x="2598002" y="0"/>
                </a:lnTo>
                <a:close/>
              </a:path>
            </a:pathLst>
          </a:custGeom>
          <a:blipFill>
            <a:blip r:embed="rId3"/>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grpSp>
        <p:nvGrpSpPr>
          <p:cNvPr id="2" name="Group 2"/>
          <p:cNvGrpSpPr/>
          <p:nvPr/>
        </p:nvGrpSpPr>
        <p:grpSpPr>
          <a:xfrm>
            <a:off x="-2221424" y="7582622"/>
            <a:ext cx="21979458" cy="395483"/>
            <a:chOff x="0" y="0"/>
            <a:chExt cx="5788828" cy="104160"/>
          </a:xfrm>
        </p:grpSpPr>
        <p:sp>
          <p:nvSpPr>
            <p:cNvPr id="3" name="Freeform 3"/>
            <p:cNvSpPr/>
            <p:nvPr/>
          </p:nvSpPr>
          <p:spPr>
            <a:xfrm>
              <a:off x="0" y="0"/>
              <a:ext cx="5788828" cy="104160"/>
            </a:xfrm>
            <a:custGeom>
              <a:avLst/>
              <a:gdLst/>
              <a:ahLst/>
              <a:cxnLst/>
              <a:rect l="l" t="t" r="r" b="b"/>
              <a:pathLst>
                <a:path w="5788828" h="104160">
                  <a:moveTo>
                    <a:pt x="6692" y="0"/>
                  </a:moveTo>
                  <a:lnTo>
                    <a:pt x="5782136" y="0"/>
                  </a:lnTo>
                  <a:cubicBezTo>
                    <a:pt x="5783911" y="0"/>
                    <a:pt x="5785613" y="705"/>
                    <a:pt x="5786868" y="1960"/>
                  </a:cubicBezTo>
                  <a:cubicBezTo>
                    <a:pt x="5788123" y="3215"/>
                    <a:pt x="5788828" y="4918"/>
                    <a:pt x="5788828" y="6692"/>
                  </a:cubicBezTo>
                  <a:lnTo>
                    <a:pt x="5788828" y="97468"/>
                  </a:lnTo>
                  <a:cubicBezTo>
                    <a:pt x="5788828" y="101164"/>
                    <a:pt x="5785832" y="104160"/>
                    <a:pt x="5782136" y="104160"/>
                  </a:cubicBezTo>
                  <a:lnTo>
                    <a:pt x="6692" y="104160"/>
                  </a:lnTo>
                  <a:cubicBezTo>
                    <a:pt x="4918" y="104160"/>
                    <a:pt x="3215" y="103455"/>
                    <a:pt x="1960" y="102200"/>
                  </a:cubicBezTo>
                  <a:cubicBezTo>
                    <a:pt x="705" y="100945"/>
                    <a:pt x="0" y="99243"/>
                    <a:pt x="0" y="97468"/>
                  </a:cubicBezTo>
                  <a:lnTo>
                    <a:pt x="0" y="6692"/>
                  </a:lnTo>
                  <a:cubicBezTo>
                    <a:pt x="0" y="4918"/>
                    <a:pt x="705" y="3215"/>
                    <a:pt x="1960" y="1960"/>
                  </a:cubicBezTo>
                  <a:cubicBezTo>
                    <a:pt x="3215" y="705"/>
                    <a:pt x="4918" y="0"/>
                    <a:pt x="6692" y="0"/>
                  </a:cubicBezTo>
                  <a:close/>
                </a:path>
              </a:pathLst>
            </a:custGeom>
            <a:solidFill>
              <a:srgbClr val="737373"/>
            </a:solidFill>
          </p:spPr>
        </p:sp>
        <p:sp>
          <p:nvSpPr>
            <p:cNvPr id="4" name="TextBox 4"/>
            <p:cNvSpPr txBox="1"/>
            <p:nvPr/>
          </p:nvSpPr>
          <p:spPr>
            <a:xfrm>
              <a:off x="0" y="-38100"/>
              <a:ext cx="5788828" cy="14226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492472" y="7881218"/>
            <a:ext cx="18998655" cy="3538850"/>
            <a:chOff x="0" y="0"/>
            <a:chExt cx="5003761" cy="932043"/>
          </a:xfrm>
        </p:grpSpPr>
        <p:sp>
          <p:nvSpPr>
            <p:cNvPr id="6" name="Freeform 6"/>
            <p:cNvSpPr/>
            <p:nvPr/>
          </p:nvSpPr>
          <p:spPr>
            <a:xfrm>
              <a:off x="0" y="0"/>
              <a:ext cx="5003761" cy="932043"/>
            </a:xfrm>
            <a:custGeom>
              <a:avLst/>
              <a:gdLst/>
              <a:ahLst/>
              <a:cxnLst/>
              <a:rect l="l" t="t" r="r" b="b"/>
              <a:pathLst>
                <a:path w="5003761" h="932043">
                  <a:moveTo>
                    <a:pt x="0" y="0"/>
                  </a:moveTo>
                  <a:lnTo>
                    <a:pt x="5003761" y="0"/>
                  </a:lnTo>
                  <a:lnTo>
                    <a:pt x="5003761" y="932043"/>
                  </a:lnTo>
                  <a:lnTo>
                    <a:pt x="0" y="932043"/>
                  </a:lnTo>
                  <a:close/>
                </a:path>
              </a:pathLst>
            </a:custGeom>
            <a:solidFill>
              <a:srgbClr val="EBEAE8"/>
            </a:solidFill>
          </p:spPr>
        </p:sp>
        <p:sp>
          <p:nvSpPr>
            <p:cNvPr id="7" name="TextBox 7"/>
            <p:cNvSpPr txBox="1"/>
            <p:nvPr/>
          </p:nvSpPr>
          <p:spPr>
            <a:xfrm>
              <a:off x="0" y="-38100"/>
              <a:ext cx="5003761" cy="97014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217328" y="6097271"/>
            <a:ext cx="1713580" cy="2015976"/>
          </a:xfrm>
          <a:custGeom>
            <a:avLst/>
            <a:gdLst/>
            <a:ahLst/>
            <a:cxnLst/>
            <a:rect l="l" t="t" r="r" b="b"/>
            <a:pathLst>
              <a:path w="1713580" h="2015976">
                <a:moveTo>
                  <a:pt x="0" y="0"/>
                </a:moveTo>
                <a:lnTo>
                  <a:pt x="1713580" y="0"/>
                </a:lnTo>
                <a:lnTo>
                  <a:pt x="1713580" y="2015977"/>
                </a:lnTo>
                <a:lnTo>
                  <a:pt x="0" y="2015977"/>
                </a:lnTo>
                <a:lnTo>
                  <a:pt x="0" y="0"/>
                </a:lnTo>
                <a:close/>
              </a:path>
            </a:pathLst>
          </a:custGeom>
          <a:blipFill>
            <a:blip r:embed="rId2"/>
            <a:stretch>
              <a:fillRect/>
            </a:stretch>
          </a:blipFill>
        </p:spPr>
      </p:sp>
      <p:sp>
        <p:nvSpPr>
          <p:cNvPr id="9" name="Freeform 9"/>
          <p:cNvSpPr/>
          <p:nvPr/>
        </p:nvSpPr>
        <p:spPr>
          <a:xfrm>
            <a:off x="7451836" y="4146033"/>
            <a:ext cx="3475163" cy="5902612"/>
          </a:xfrm>
          <a:custGeom>
            <a:avLst/>
            <a:gdLst/>
            <a:ahLst/>
            <a:cxnLst/>
            <a:rect l="l" t="t" r="r" b="b"/>
            <a:pathLst>
              <a:path w="3475163" h="5902612">
                <a:moveTo>
                  <a:pt x="0" y="0"/>
                </a:moveTo>
                <a:lnTo>
                  <a:pt x="3475163" y="0"/>
                </a:lnTo>
                <a:lnTo>
                  <a:pt x="3475163" y="5902612"/>
                </a:lnTo>
                <a:lnTo>
                  <a:pt x="0" y="5902612"/>
                </a:lnTo>
                <a:lnTo>
                  <a:pt x="0" y="0"/>
                </a:lnTo>
                <a:close/>
              </a:path>
            </a:pathLst>
          </a:custGeom>
          <a:blipFill>
            <a:blip r:embed="rId3"/>
            <a:stretch>
              <a:fillRect/>
            </a:stretch>
          </a:blipFill>
        </p:spPr>
      </p:sp>
      <p:sp>
        <p:nvSpPr>
          <p:cNvPr id="10" name="Freeform 10"/>
          <p:cNvSpPr/>
          <p:nvPr/>
        </p:nvSpPr>
        <p:spPr>
          <a:xfrm>
            <a:off x="1787675" y="4849275"/>
            <a:ext cx="2404833" cy="4096237"/>
          </a:xfrm>
          <a:custGeom>
            <a:avLst/>
            <a:gdLst/>
            <a:ahLst/>
            <a:cxnLst/>
            <a:rect l="l" t="t" r="r" b="b"/>
            <a:pathLst>
              <a:path w="2404833" h="4096237">
                <a:moveTo>
                  <a:pt x="0" y="0"/>
                </a:moveTo>
                <a:lnTo>
                  <a:pt x="2404833" y="0"/>
                </a:lnTo>
                <a:lnTo>
                  <a:pt x="2404833" y="4096238"/>
                </a:lnTo>
                <a:lnTo>
                  <a:pt x="0" y="4096238"/>
                </a:lnTo>
                <a:lnTo>
                  <a:pt x="0" y="0"/>
                </a:lnTo>
                <a:close/>
              </a:path>
            </a:pathLst>
          </a:custGeom>
          <a:blipFill>
            <a:blip r:embed="rId4"/>
            <a:stretch>
              <a:fillRect/>
            </a:stretch>
          </a:blipFill>
        </p:spPr>
      </p:sp>
      <p:sp>
        <p:nvSpPr>
          <p:cNvPr id="11" name="Freeform 11"/>
          <p:cNvSpPr/>
          <p:nvPr/>
        </p:nvSpPr>
        <p:spPr>
          <a:xfrm>
            <a:off x="14184549" y="4849275"/>
            <a:ext cx="2160765" cy="4096237"/>
          </a:xfrm>
          <a:custGeom>
            <a:avLst/>
            <a:gdLst/>
            <a:ahLst/>
            <a:cxnLst/>
            <a:rect l="l" t="t" r="r" b="b"/>
            <a:pathLst>
              <a:path w="2160765" h="4096237">
                <a:moveTo>
                  <a:pt x="0" y="0"/>
                </a:moveTo>
                <a:lnTo>
                  <a:pt x="2160765" y="0"/>
                </a:lnTo>
                <a:lnTo>
                  <a:pt x="2160765" y="4096238"/>
                </a:lnTo>
                <a:lnTo>
                  <a:pt x="0" y="4096238"/>
                </a:lnTo>
                <a:lnTo>
                  <a:pt x="0" y="0"/>
                </a:lnTo>
                <a:close/>
              </a:path>
            </a:pathLst>
          </a:custGeom>
          <a:blipFill>
            <a:blip r:embed="rId5"/>
            <a:stretch>
              <a:fillRect/>
            </a:stretch>
          </a:blipFill>
        </p:spPr>
      </p:sp>
      <p:grpSp>
        <p:nvGrpSpPr>
          <p:cNvPr id="12" name="Group 12"/>
          <p:cNvGrpSpPr/>
          <p:nvPr/>
        </p:nvGrpSpPr>
        <p:grpSpPr>
          <a:xfrm>
            <a:off x="626972" y="529105"/>
            <a:ext cx="16943220" cy="3391000"/>
            <a:chOff x="0" y="0"/>
            <a:chExt cx="4462412" cy="893103"/>
          </a:xfrm>
        </p:grpSpPr>
        <p:sp>
          <p:nvSpPr>
            <p:cNvPr id="13" name="Freeform 13"/>
            <p:cNvSpPr/>
            <p:nvPr/>
          </p:nvSpPr>
          <p:spPr>
            <a:xfrm>
              <a:off x="0" y="0"/>
              <a:ext cx="4462412" cy="893103"/>
            </a:xfrm>
            <a:custGeom>
              <a:avLst/>
              <a:gdLst/>
              <a:ahLst/>
              <a:cxnLst/>
              <a:rect l="l" t="t" r="r" b="b"/>
              <a:pathLst>
                <a:path w="4462412" h="893103">
                  <a:moveTo>
                    <a:pt x="8682" y="0"/>
                  </a:moveTo>
                  <a:lnTo>
                    <a:pt x="4453730" y="0"/>
                  </a:lnTo>
                  <a:cubicBezTo>
                    <a:pt x="4456033" y="0"/>
                    <a:pt x="4458241" y="915"/>
                    <a:pt x="4459869" y="2543"/>
                  </a:cubicBezTo>
                  <a:cubicBezTo>
                    <a:pt x="4461497" y="4171"/>
                    <a:pt x="4462412" y="6379"/>
                    <a:pt x="4462412" y="8682"/>
                  </a:cubicBezTo>
                  <a:lnTo>
                    <a:pt x="4462412" y="884421"/>
                  </a:lnTo>
                  <a:cubicBezTo>
                    <a:pt x="4462412" y="886724"/>
                    <a:pt x="4461497" y="888932"/>
                    <a:pt x="4459869" y="890560"/>
                  </a:cubicBezTo>
                  <a:cubicBezTo>
                    <a:pt x="4458241" y="892188"/>
                    <a:pt x="4456033" y="893103"/>
                    <a:pt x="4453730" y="893103"/>
                  </a:cubicBezTo>
                  <a:lnTo>
                    <a:pt x="8682" y="893103"/>
                  </a:lnTo>
                  <a:cubicBezTo>
                    <a:pt x="6379" y="893103"/>
                    <a:pt x="4171" y="892188"/>
                    <a:pt x="2543" y="890560"/>
                  </a:cubicBezTo>
                  <a:cubicBezTo>
                    <a:pt x="915" y="888932"/>
                    <a:pt x="0" y="886724"/>
                    <a:pt x="0" y="884421"/>
                  </a:cubicBezTo>
                  <a:lnTo>
                    <a:pt x="0" y="8682"/>
                  </a:lnTo>
                  <a:cubicBezTo>
                    <a:pt x="0" y="6379"/>
                    <a:pt x="915" y="4171"/>
                    <a:pt x="2543" y="2543"/>
                  </a:cubicBezTo>
                  <a:cubicBezTo>
                    <a:pt x="4171" y="915"/>
                    <a:pt x="6379" y="0"/>
                    <a:pt x="8682" y="0"/>
                  </a:cubicBezTo>
                  <a:close/>
                </a:path>
              </a:pathLst>
            </a:custGeom>
            <a:solidFill>
              <a:srgbClr val="013C24"/>
            </a:solidFill>
          </p:spPr>
        </p:sp>
        <p:sp>
          <p:nvSpPr>
            <p:cNvPr id="14" name="TextBox 14"/>
            <p:cNvSpPr txBox="1"/>
            <p:nvPr/>
          </p:nvSpPr>
          <p:spPr>
            <a:xfrm>
              <a:off x="0" y="-38100"/>
              <a:ext cx="4462412" cy="931203"/>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flipH="1">
            <a:off x="16447928" y="6097271"/>
            <a:ext cx="1713580" cy="2015976"/>
          </a:xfrm>
          <a:custGeom>
            <a:avLst/>
            <a:gdLst/>
            <a:ahLst/>
            <a:cxnLst/>
            <a:rect l="l" t="t" r="r" b="b"/>
            <a:pathLst>
              <a:path w="1713580" h="2015976">
                <a:moveTo>
                  <a:pt x="1713580" y="0"/>
                </a:moveTo>
                <a:lnTo>
                  <a:pt x="0" y="0"/>
                </a:lnTo>
                <a:lnTo>
                  <a:pt x="0" y="2015977"/>
                </a:lnTo>
                <a:lnTo>
                  <a:pt x="1713580" y="2015977"/>
                </a:lnTo>
                <a:lnTo>
                  <a:pt x="1713580" y="0"/>
                </a:lnTo>
                <a:close/>
              </a:path>
            </a:pathLst>
          </a:custGeom>
          <a:blipFill>
            <a:blip r:embed="rId2"/>
            <a:stretch>
              <a:fillRect/>
            </a:stretch>
          </a:blipFill>
        </p:spPr>
      </p:sp>
      <p:sp>
        <p:nvSpPr>
          <p:cNvPr id="16" name="TextBox 16"/>
          <p:cNvSpPr txBox="1"/>
          <p:nvPr/>
        </p:nvSpPr>
        <p:spPr>
          <a:xfrm>
            <a:off x="1380857" y="873533"/>
            <a:ext cx="15435450" cy="2612789"/>
          </a:xfrm>
          <a:prstGeom prst="rect">
            <a:avLst/>
          </a:prstGeom>
        </p:spPr>
        <p:txBody>
          <a:bodyPr lIns="0" tIns="0" rIns="0" bIns="0" rtlCol="0" anchor="t">
            <a:spAutoFit/>
          </a:bodyPr>
          <a:lstStyle/>
          <a:p>
            <a:pPr algn="ctr">
              <a:lnSpc>
                <a:spcPts val="3513"/>
              </a:lnSpc>
            </a:pPr>
            <a:r>
              <a:rPr lang="en-US" sz="2509">
                <a:solidFill>
                  <a:srgbClr val="FFFFFF"/>
                </a:solidFill>
                <a:latin typeface="Montserrat"/>
                <a:ea typeface="Montserrat"/>
                <a:cs typeface="Montserrat"/>
                <a:sym typeface="Montserrat"/>
              </a:rPr>
              <a:t>Fungsi dan tujuan olahraga menurut UU SKN No.3 Tahun 2015 Pasal 4:</a:t>
            </a:r>
          </a:p>
          <a:p>
            <a:pPr marL="541757" lvl="1" indent="-270879" algn="l">
              <a:lnSpc>
                <a:spcPts val="3513"/>
              </a:lnSpc>
              <a:buFont typeface="Arial"/>
              <a:buChar char="•"/>
            </a:pPr>
            <a:r>
              <a:rPr lang="en-US" sz="2509">
                <a:solidFill>
                  <a:srgbClr val="FFFFFF"/>
                </a:solidFill>
                <a:latin typeface="Montserrat"/>
                <a:ea typeface="Montserrat"/>
                <a:cs typeface="Montserrat"/>
                <a:sym typeface="Montserrat"/>
              </a:rPr>
              <a:t>Mengembangkan kemampuan jasmani, rohani, sosial dan watak pribadi bangsa</a:t>
            </a:r>
          </a:p>
          <a:p>
            <a:pPr marL="541757" lvl="1" indent="-270879" algn="l">
              <a:lnSpc>
                <a:spcPts val="3513"/>
              </a:lnSpc>
              <a:buFont typeface="Arial"/>
              <a:buChar char="•"/>
            </a:pPr>
            <a:r>
              <a:rPr lang="en-US" sz="2509">
                <a:solidFill>
                  <a:srgbClr val="FFFFFF"/>
                </a:solidFill>
                <a:latin typeface="Montserrat"/>
                <a:ea typeface="Montserrat"/>
                <a:cs typeface="Montserrat"/>
                <a:sym typeface="Montserrat"/>
              </a:rPr>
              <a:t>Memelihara dan meningkatkan kesehatan dan kebugaran, prestasi, kualitas manusia, serta peningkatan nilai-nilai (displin, sportivitas, dll)</a:t>
            </a:r>
          </a:p>
          <a:p>
            <a:pPr marL="541757" lvl="1" indent="-270879" algn="l">
              <a:lnSpc>
                <a:spcPts val="3513"/>
              </a:lnSpc>
              <a:buFont typeface="Arial"/>
              <a:buChar char="•"/>
            </a:pPr>
            <a:r>
              <a:rPr lang="en-US" sz="2509">
                <a:solidFill>
                  <a:srgbClr val="FFFFFF"/>
                </a:solidFill>
                <a:latin typeface="Montserrat"/>
                <a:ea typeface="Montserrat"/>
                <a:cs typeface="Montserrat"/>
                <a:sym typeface="Montserrat"/>
              </a:rPr>
              <a:t>Memperkukuh ketahanan nasional, membina persatuan dan kesatuan bangsa, serta harkat dan martabat bangsa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grpSp>
        <p:nvGrpSpPr>
          <p:cNvPr id="2" name="Group 2"/>
          <p:cNvGrpSpPr/>
          <p:nvPr/>
        </p:nvGrpSpPr>
        <p:grpSpPr>
          <a:xfrm>
            <a:off x="2863477" y="1028700"/>
            <a:ext cx="11754430" cy="4906323"/>
            <a:chOff x="0" y="0"/>
            <a:chExt cx="3095817" cy="1292200"/>
          </a:xfrm>
        </p:grpSpPr>
        <p:sp>
          <p:nvSpPr>
            <p:cNvPr id="3" name="Freeform 3"/>
            <p:cNvSpPr/>
            <p:nvPr/>
          </p:nvSpPr>
          <p:spPr>
            <a:xfrm>
              <a:off x="0" y="0"/>
              <a:ext cx="3095817" cy="1292200"/>
            </a:xfrm>
            <a:custGeom>
              <a:avLst/>
              <a:gdLst/>
              <a:ahLst/>
              <a:cxnLst/>
              <a:rect l="l" t="t" r="r" b="b"/>
              <a:pathLst>
                <a:path w="3095817" h="1292200">
                  <a:moveTo>
                    <a:pt x="12514" y="0"/>
                  </a:moveTo>
                  <a:lnTo>
                    <a:pt x="3083303" y="0"/>
                  </a:lnTo>
                  <a:cubicBezTo>
                    <a:pt x="3090214" y="0"/>
                    <a:pt x="3095817" y="5603"/>
                    <a:pt x="3095817" y="12514"/>
                  </a:cubicBezTo>
                  <a:lnTo>
                    <a:pt x="3095817" y="1279686"/>
                  </a:lnTo>
                  <a:cubicBezTo>
                    <a:pt x="3095817" y="1286598"/>
                    <a:pt x="3090214" y="1292200"/>
                    <a:pt x="3083303" y="1292200"/>
                  </a:cubicBezTo>
                  <a:lnTo>
                    <a:pt x="12514" y="1292200"/>
                  </a:lnTo>
                  <a:cubicBezTo>
                    <a:pt x="5603" y="1292200"/>
                    <a:pt x="0" y="1286598"/>
                    <a:pt x="0" y="1279686"/>
                  </a:cubicBezTo>
                  <a:lnTo>
                    <a:pt x="0" y="12514"/>
                  </a:lnTo>
                  <a:cubicBezTo>
                    <a:pt x="0" y="5603"/>
                    <a:pt x="5603" y="0"/>
                    <a:pt x="12514" y="0"/>
                  </a:cubicBezTo>
                  <a:close/>
                </a:path>
              </a:pathLst>
            </a:custGeom>
            <a:solidFill>
              <a:srgbClr val="013C24"/>
            </a:solidFill>
          </p:spPr>
        </p:sp>
        <p:sp>
          <p:nvSpPr>
            <p:cNvPr id="4" name="TextBox 4"/>
            <p:cNvSpPr txBox="1"/>
            <p:nvPr/>
          </p:nvSpPr>
          <p:spPr>
            <a:xfrm>
              <a:off x="0" y="-38100"/>
              <a:ext cx="3095817" cy="13303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520085" y="8085598"/>
            <a:ext cx="18998655" cy="3538850"/>
            <a:chOff x="0" y="0"/>
            <a:chExt cx="5003761" cy="932043"/>
          </a:xfrm>
        </p:grpSpPr>
        <p:sp>
          <p:nvSpPr>
            <p:cNvPr id="6" name="Freeform 6"/>
            <p:cNvSpPr/>
            <p:nvPr/>
          </p:nvSpPr>
          <p:spPr>
            <a:xfrm>
              <a:off x="0" y="0"/>
              <a:ext cx="5003761" cy="932043"/>
            </a:xfrm>
            <a:custGeom>
              <a:avLst/>
              <a:gdLst/>
              <a:ahLst/>
              <a:cxnLst/>
              <a:rect l="l" t="t" r="r" b="b"/>
              <a:pathLst>
                <a:path w="5003761" h="932043">
                  <a:moveTo>
                    <a:pt x="0" y="0"/>
                  </a:moveTo>
                  <a:lnTo>
                    <a:pt x="5003761" y="0"/>
                  </a:lnTo>
                  <a:lnTo>
                    <a:pt x="5003761" y="932043"/>
                  </a:lnTo>
                  <a:lnTo>
                    <a:pt x="0" y="932043"/>
                  </a:lnTo>
                  <a:close/>
                </a:path>
              </a:pathLst>
            </a:custGeom>
            <a:solidFill>
              <a:srgbClr val="EBEAE8"/>
            </a:solidFill>
          </p:spPr>
        </p:sp>
        <p:sp>
          <p:nvSpPr>
            <p:cNvPr id="7" name="TextBox 7"/>
            <p:cNvSpPr txBox="1"/>
            <p:nvPr/>
          </p:nvSpPr>
          <p:spPr>
            <a:xfrm>
              <a:off x="0" y="-38100"/>
              <a:ext cx="5003761" cy="970143"/>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249037" y="7787002"/>
            <a:ext cx="21979458" cy="395483"/>
            <a:chOff x="0" y="0"/>
            <a:chExt cx="5788828" cy="104160"/>
          </a:xfrm>
        </p:grpSpPr>
        <p:sp>
          <p:nvSpPr>
            <p:cNvPr id="9" name="Freeform 9"/>
            <p:cNvSpPr/>
            <p:nvPr/>
          </p:nvSpPr>
          <p:spPr>
            <a:xfrm>
              <a:off x="0" y="0"/>
              <a:ext cx="5788828" cy="104160"/>
            </a:xfrm>
            <a:custGeom>
              <a:avLst/>
              <a:gdLst/>
              <a:ahLst/>
              <a:cxnLst/>
              <a:rect l="l" t="t" r="r" b="b"/>
              <a:pathLst>
                <a:path w="5788828" h="104160">
                  <a:moveTo>
                    <a:pt x="6692" y="0"/>
                  </a:moveTo>
                  <a:lnTo>
                    <a:pt x="5782136" y="0"/>
                  </a:lnTo>
                  <a:cubicBezTo>
                    <a:pt x="5783911" y="0"/>
                    <a:pt x="5785613" y="705"/>
                    <a:pt x="5786868" y="1960"/>
                  </a:cubicBezTo>
                  <a:cubicBezTo>
                    <a:pt x="5788123" y="3215"/>
                    <a:pt x="5788828" y="4918"/>
                    <a:pt x="5788828" y="6692"/>
                  </a:cubicBezTo>
                  <a:lnTo>
                    <a:pt x="5788828" y="97468"/>
                  </a:lnTo>
                  <a:cubicBezTo>
                    <a:pt x="5788828" y="101164"/>
                    <a:pt x="5785832" y="104160"/>
                    <a:pt x="5782136" y="104160"/>
                  </a:cubicBezTo>
                  <a:lnTo>
                    <a:pt x="6692" y="104160"/>
                  </a:lnTo>
                  <a:cubicBezTo>
                    <a:pt x="4918" y="104160"/>
                    <a:pt x="3215" y="103455"/>
                    <a:pt x="1960" y="102200"/>
                  </a:cubicBezTo>
                  <a:cubicBezTo>
                    <a:pt x="705" y="100945"/>
                    <a:pt x="0" y="99243"/>
                    <a:pt x="0" y="97468"/>
                  </a:cubicBezTo>
                  <a:lnTo>
                    <a:pt x="0" y="6692"/>
                  </a:lnTo>
                  <a:cubicBezTo>
                    <a:pt x="0" y="4918"/>
                    <a:pt x="705" y="3215"/>
                    <a:pt x="1960" y="1960"/>
                  </a:cubicBezTo>
                  <a:cubicBezTo>
                    <a:pt x="3215" y="705"/>
                    <a:pt x="4918" y="0"/>
                    <a:pt x="6692" y="0"/>
                  </a:cubicBezTo>
                  <a:close/>
                </a:path>
              </a:pathLst>
            </a:custGeom>
            <a:solidFill>
              <a:srgbClr val="737373"/>
            </a:solidFill>
          </p:spPr>
        </p:sp>
        <p:sp>
          <p:nvSpPr>
            <p:cNvPr id="10" name="TextBox 10"/>
            <p:cNvSpPr txBox="1"/>
            <p:nvPr/>
          </p:nvSpPr>
          <p:spPr>
            <a:xfrm>
              <a:off x="0" y="-38100"/>
              <a:ext cx="5788828" cy="14226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8216555" y="6839062"/>
            <a:ext cx="5774931" cy="3053495"/>
          </a:xfrm>
          <a:custGeom>
            <a:avLst/>
            <a:gdLst/>
            <a:ahLst/>
            <a:cxnLst/>
            <a:rect l="l" t="t" r="r" b="b"/>
            <a:pathLst>
              <a:path w="5774931" h="3053495">
                <a:moveTo>
                  <a:pt x="0" y="0"/>
                </a:moveTo>
                <a:lnTo>
                  <a:pt x="5774931" y="0"/>
                </a:lnTo>
                <a:lnTo>
                  <a:pt x="5774931" y="3053494"/>
                </a:lnTo>
                <a:lnTo>
                  <a:pt x="0" y="3053494"/>
                </a:lnTo>
                <a:lnTo>
                  <a:pt x="0" y="0"/>
                </a:lnTo>
                <a:close/>
              </a:path>
            </a:pathLst>
          </a:custGeom>
          <a:blipFill>
            <a:blip r:embed="rId2"/>
            <a:stretch>
              <a:fillRect/>
            </a:stretch>
          </a:blipFill>
        </p:spPr>
      </p:sp>
      <p:sp>
        <p:nvSpPr>
          <p:cNvPr id="12" name="Freeform 12"/>
          <p:cNvSpPr/>
          <p:nvPr/>
        </p:nvSpPr>
        <p:spPr>
          <a:xfrm>
            <a:off x="4684451" y="6646463"/>
            <a:ext cx="2665329" cy="2281077"/>
          </a:xfrm>
          <a:custGeom>
            <a:avLst/>
            <a:gdLst/>
            <a:ahLst/>
            <a:cxnLst/>
            <a:rect l="l" t="t" r="r" b="b"/>
            <a:pathLst>
              <a:path w="2665329" h="2281077">
                <a:moveTo>
                  <a:pt x="0" y="0"/>
                </a:moveTo>
                <a:lnTo>
                  <a:pt x="2665329" y="0"/>
                </a:lnTo>
                <a:lnTo>
                  <a:pt x="2665329" y="2281078"/>
                </a:lnTo>
                <a:lnTo>
                  <a:pt x="0" y="2281078"/>
                </a:lnTo>
                <a:lnTo>
                  <a:pt x="0" y="0"/>
                </a:lnTo>
                <a:close/>
              </a:path>
            </a:pathLst>
          </a:custGeom>
          <a:blipFill>
            <a:blip r:embed="rId3"/>
            <a:stretch>
              <a:fillRect/>
            </a:stretch>
          </a:blipFill>
        </p:spPr>
      </p:sp>
      <p:sp>
        <p:nvSpPr>
          <p:cNvPr id="13" name="Freeform 13"/>
          <p:cNvSpPr/>
          <p:nvPr/>
        </p:nvSpPr>
        <p:spPr>
          <a:xfrm>
            <a:off x="14631151" y="3823101"/>
            <a:ext cx="2081013" cy="6031922"/>
          </a:xfrm>
          <a:custGeom>
            <a:avLst/>
            <a:gdLst/>
            <a:ahLst/>
            <a:cxnLst/>
            <a:rect l="l" t="t" r="r" b="b"/>
            <a:pathLst>
              <a:path w="2081013" h="6031922">
                <a:moveTo>
                  <a:pt x="0" y="0"/>
                </a:moveTo>
                <a:lnTo>
                  <a:pt x="2081013" y="0"/>
                </a:lnTo>
                <a:lnTo>
                  <a:pt x="2081013" y="6031922"/>
                </a:lnTo>
                <a:lnTo>
                  <a:pt x="0" y="6031922"/>
                </a:lnTo>
                <a:lnTo>
                  <a:pt x="0" y="0"/>
                </a:lnTo>
                <a:close/>
              </a:path>
            </a:pathLst>
          </a:custGeom>
          <a:blipFill>
            <a:blip r:embed="rId4"/>
            <a:stretch>
              <a:fillRect/>
            </a:stretch>
          </a:blipFill>
        </p:spPr>
      </p:sp>
      <p:sp>
        <p:nvSpPr>
          <p:cNvPr id="14" name="Freeform 14"/>
          <p:cNvSpPr/>
          <p:nvPr/>
        </p:nvSpPr>
        <p:spPr>
          <a:xfrm>
            <a:off x="189714" y="6301651"/>
            <a:ext cx="1713580" cy="2015976"/>
          </a:xfrm>
          <a:custGeom>
            <a:avLst/>
            <a:gdLst/>
            <a:ahLst/>
            <a:cxnLst/>
            <a:rect l="l" t="t" r="r" b="b"/>
            <a:pathLst>
              <a:path w="1713580" h="2015976">
                <a:moveTo>
                  <a:pt x="0" y="0"/>
                </a:moveTo>
                <a:lnTo>
                  <a:pt x="1713580" y="0"/>
                </a:lnTo>
                <a:lnTo>
                  <a:pt x="1713580" y="2015976"/>
                </a:lnTo>
                <a:lnTo>
                  <a:pt x="0" y="2015976"/>
                </a:lnTo>
                <a:lnTo>
                  <a:pt x="0" y="0"/>
                </a:lnTo>
                <a:close/>
              </a:path>
            </a:pathLst>
          </a:custGeom>
          <a:blipFill>
            <a:blip r:embed="rId5"/>
            <a:stretch>
              <a:fillRect/>
            </a:stretch>
          </a:blipFill>
        </p:spPr>
      </p:sp>
      <p:sp>
        <p:nvSpPr>
          <p:cNvPr id="15" name="Freeform 15"/>
          <p:cNvSpPr/>
          <p:nvPr/>
        </p:nvSpPr>
        <p:spPr>
          <a:xfrm>
            <a:off x="1559824" y="6195701"/>
            <a:ext cx="2255057" cy="3659322"/>
          </a:xfrm>
          <a:custGeom>
            <a:avLst/>
            <a:gdLst/>
            <a:ahLst/>
            <a:cxnLst/>
            <a:rect l="l" t="t" r="r" b="b"/>
            <a:pathLst>
              <a:path w="2255057" h="3659322">
                <a:moveTo>
                  <a:pt x="0" y="0"/>
                </a:moveTo>
                <a:lnTo>
                  <a:pt x="2255057" y="0"/>
                </a:lnTo>
                <a:lnTo>
                  <a:pt x="2255057" y="3659322"/>
                </a:lnTo>
                <a:lnTo>
                  <a:pt x="0" y="3659322"/>
                </a:lnTo>
                <a:lnTo>
                  <a:pt x="0" y="0"/>
                </a:lnTo>
                <a:close/>
              </a:path>
            </a:pathLst>
          </a:custGeom>
          <a:blipFill>
            <a:blip r:embed="rId6"/>
            <a:stretch>
              <a:fillRect/>
            </a:stretch>
          </a:blipFill>
        </p:spPr>
      </p:sp>
      <p:sp>
        <p:nvSpPr>
          <p:cNvPr id="16" name="Freeform 16"/>
          <p:cNvSpPr/>
          <p:nvPr/>
        </p:nvSpPr>
        <p:spPr>
          <a:xfrm flipH="1">
            <a:off x="16420314" y="6301651"/>
            <a:ext cx="1713580" cy="2015976"/>
          </a:xfrm>
          <a:custGeom>
            <a:avLst/>
            <a:gdLst/>
            <a:ahLst/>
            <a:cxnLst/>
            <a:rect l="l" t="t" r="r" b="b"/>
            <a:pathLst>
              <a:path w="1713580" h="2015976">
                <a:moveTo>
                  <a:pt x="1713580" y="0"/>
                </a:moveTo>
                <a:lnTo>
                  <a:pt x="0" y="0"/>
                </a:lnTo>
                <a:lnTo>
                  <a:pt x="0" y="2015976"/>
                </a:lnTo>
                <a:lnTo>
                  <a:pt x="1713580" y="2015976"/>
                </a:lnTo>
                <a:lnTo>
                  <a:pt x="1713580" y="0"/>
                </a:lnTo>
                <a:close/>
              </a:path>
            </a:pathLst>
          </a:custGeom>
          <a:blipFill>
            <a:blip r:embed="rId5"/>
            <a:stretch>
              <a:fillRect/>
            </a:stretch>
          </a:blipFill>
        </p:spPr>
      </p:sp>
      <p:sp>
        <p:nvSpPr>
          <p:cNvPr id="17" name="TextBox 17"/>
          <p:cNvSpPr txBox="1"/>
          <p:nvPr/>
        </p:nvSpPr>
        <p:spPr>
          <a:xfrm>
            <a:off x="5673859" y="1503768"/>
            <a:ext cx="6133667" cy="1403350"/>
          </a:xfrm>
          <a:prstGeom prst="rect">
            <a:avLst/>
          </a:prstGeom>
        </p:spPr>
        <p:txBody>
          <a:bodyPr lIns="0" tIns="0" rIns="0" bIns="0" rtlCol="0" anchor="t">
            <a:spAutoFit/>
          </a:bodyPr>
          <a:lstStyle/>
          <a:p>
            <a:pPr algn="ctr">
              <a:lnSpc>
                <a:spcPts val="5600"/>
              </a:lnSpc>
            </a:pPr>
            <a:r>
              <a:rPr lang="en-US" sz="4000">
                <a:solidFill>
                  <a:srgbClr val="FFFFFF"/>
                </a:solidFill>
                <a:latin typeface="Lilita One"/>
                <a:ea typeface="Lilita One"/>
                <a:cs typeface="Lilita One"/>
                <a:sym typeface="Lilita One"/>
              </a:rPr>
              <a:t>3 PRIORITAS</a:t>
            </a:r>
          </a:p>
          <a:p>
            <a:pPr algn="ctr">
              <a:lnSpc>
                <a:spcPts val="5600"/>
              </a:lnSpc>
              <a:spcBef>
                <a:spcPct val="0"/>
              </a:spcBef>
            </a:pPr>
            <a:r>
              <a:rPr lang="en-US" sz="4000">
                <a:solidFill>
                  <a:srgbClr val="FFFFFF"/>
                </a:solidFill>
                <a:latin typeface="Lilita One"/>
                <a:ea typeface="Lilita One"/>
                <a:cs typeface="Lilita One"/>
                <a:sym typeface="Lilita One"/>
              </a:rPr>
              <a:t>GERAKAN SEKOLAH SEHAT</a:t>
            </a:r>
          </a:p>
        </p:txBody>
      </p:sp>
      <p:sp>
        <p:nvSpPr>
          <p:cNvPr id="18" name="TextBox 18"/>
          <p:cNvSpPr txBox="1"/>
          <p:nvPr/>
        </p:nvSpPr>
        <p:spPr>
          <a:xfrm>
            <a:off x="3655310" y="3223055"/>
            <a:ext cx="10170765" cy="2085976"/>
          </a:xfrm>
          <a:prstGeom prst="rect">
            <a:avLst/>
          </a:prstGeom>
        </p:spPr>
        <p:txBody>
          <a:bodyPr lIns="0" tIns="0" rIns="0" bIns="0" rtlCol="0" anchor="t">
            <a:spAutoFit/>
          </a:bodyPr>
          <a:lstStyle/>
          <a:p>
            <a:pPr algn="ctr">
              <a:lnSpc>
                <a:spcPts val="4199"/>
              </a:lnSpc>
            </a:pPr>
            <a:r>
              <a:rPr lang="en-US" sz="2999">
                <a:solidFill>
                  <a:srgbClr val="FFFFFF"/>
                </a:solidFill>
                <a:latin typeface="Lilita One"/>
                <a:ea typeface="Lilita One"/>
                <a:cs typeface="Lilita One"/>
                <a:sym typeface="Lilita One"/>
              </a:rPr>
              <a:t>oleh Direktorat Jenderal Pendidikan Anak Usia Dini, Pendidikan Dasar, dan Pendidikan Menengah, Kementerian Pendidikan, Kebudayaan, Riset dan Teknologi, yaitu:</a:t>
            </a:r>
          </a:p>
          <a:p>
            <a:pPr algn="ctr">
              <a:lnSpc>
                <a:spcPts val="4199"/>
              </a:lnSpc>
              <a:spcBef>
                <a:spcPct val="0"/>
              </a:spcBef>
            </a:pPr>
            <a:r>
              <a:rPr lang="en-US" sz="2999">
                <a:solidFill>
                  <a:srgbClr val="FFFFFF"/>
                </a:solidFill>
                <a:latin typeface="Lilita One"/>
                <a:ea typeface="Lilita One"/>
                <a:cs typeface="Lilita One"/>
                <a:sym typeface="Lilita One"/>
              </a:rPr>
              <a:t>sehat bergizi, sehat fisik dan sehat imunisasi.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grpSp>
        <p:nvGrpSpPr>
          <p:cNvPr id="2" name="Group 2"/>
          <p:cNvGrpSpPr/>
          <p:nvPr/>
        </p:nvGrpSpPr>
        <p:grpSpPr>
          <a:xfrm>
            <a:off x="-537889" y="6927447"/>
            <a:ext cx="18998655" cy="3538850"/>
            <a:chOff x="0" y="0"/>
            <a:chExt cx="5003761" cy="932043"/>
          </a:xfrm>
        </p:grpSpPr>
        <p:sp>
          <p:nvSpPr>
            <p:cNvPr id="3" name="Freeform 3"/>
            <p:cNvSpPr/>
            <p:nvPr/>
          </p:nvSpPr>
          <p:spPr>
            <a:xfrm>
              <a:off x="0" y="0"/>
              <a:ext cx="5003761" cy="932043"/>
            </a:xfrm>
            <a:custGeom>
              <a:avLst/>
              <a:gdLst/>
              <a:ahLst/>
              <a:cxnLst/>
              <a:rect l="l" t="t" r="r" b="b"/>
              <a:pathLst>
                <a:path w="5003761" h="932043">
                  <a:moveTo>
                    <a:pt x="0" y="0"/>
                  </a:moveTo>
                  <a:lnTo>
                    <a:pt x="5003761" y="0"/>
                  </a:lnTo>
                  <a:lnTo>
                    <a:pt x="5003761" y="932043"/>
                  </a:lnTo>
                  <a:lnTo>
                    <a:pt x="0" y="932043"/>
                  </a:lnTo>
                  <a:close/>
                </a:path>
              </a:pathLst>
            </a:custGeom>
            <a:solidFill>
              <a:srgbClr val="EBEAE8"/>
            </a:solidFill>
          </p:spPr>
        </p:sp>
        <p:sp>
          <p:nvSpPr>
            <p:cNvPr id="4" name="TextBox 4"/>
            <p:cNvSpPr txBox="1"/>
            <p:nvPr/>
          </p:nvSpPr>
          <p:spPr>
            <a:xfrm>
              <a:off x="0" y="-38100"/>
              <a:ext cx="5003761" cy="97014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266841" y="6628851"/>
            <a:ext cx="21979458" cy="395483"/>
            <a:chOff x="0" y="0"/>
            <a:chExt cx="5788828" cy="104160"/>
          </a:xfrm>
        </p:grpSpPr>
        <p:sp>
          <p:nvSpPr>
            <p:cNvPr id="6" name="Freeform 6"/>
            <p:cNvSpPr/>
            <p:nvPr/>
          </p:nvSpPr>
          <p:spPr>
            <a:xfrm>
              <a:off x="0" y="0"/>
              <a:ext cx="5788828" cy="104160"/>
            </a:xfrm>
            <a:custGeom>
              <a:avLst/>
              <a:gdLst/>
              <a:ahLst/>
              <a:cxnLst/>
              <a:rect l="l" t="t" r="r" b="b"/>
              <a:pathLst>
                <a:path w="5788828" h="104160">
                  <a:moveTo>
                    <a:pt x="6692" y="0"/>
                  </a:moveTo>
                  <a:lnTo>
                    <a:pt x="5782136" y="0"/>
                  </a:lnTo>
                  <a:cubicBezTo>
                    <a:pt x="5783911" y="0"/>
                    <a:pt x="5785613" y="705"/>
                    <a:pt x="5786868" y="1960"/>
                  </a:cubicBezTo>
                  <a:cubicBezTo>
                    <a:pt x="5788123" y="3215"/>
                    <a:pt x="5788828" y="4918"/>
                    <a:pt x="5788828" y="6692"/>
                  </a:cubicBezTo>
                  <a:lnTo>
                    <a:pt x="5788828" y="97468"/>
                  </a:lnTo>
                  <a:cubicBezTo>
                    <a:pt x="5788828" y="101164"/>
                    <a:pt x="5785832" y="104160"/>
                    <a:pt x="5782136" y="104160"/>
                  </a:cubicBezTo>
                  <a:lnTo>
                    <a:pt x="6692" y="104160"/>
                  </a:lnTo>
                  <a:cubicBezTo>
                    <a:pt x="4918" y="104160"/>
                    <a:pt x="3215" y="103455"/>
                    <a:pt x="1960" y="102200"/>
                  </a:cubicBezTo>
                  <a:cubicBezTo>
                    <a:pt x="705" y="100945"/>
                    <a:pt x="0" y="99243"/>
                    <a:pt x="0" y="97468"/>
                  </a:cubicBezTo>
                  <a:lnTo>
                    <a:pt x="0" y="6692"/>
                  </a:lnTo>
                  <a:cubicBezTo>
                    <a:pt x="0" y="4918"/>
                    <a:pt x="705" y="3215"/>
                    <a:pt x="1960" y="1960"/>
                  </a:cubicBezTo>
                  <a:cubicBezTo>
                    <a:pt x="3215" y="705"/>
                    <a:pt x="4918" y="0"/>
                    <a:pt x="6692" y="0"/>
                  </a:cubicBezTo>
                  <a:close/>
                </a:path>
              </a:pathLst>
            </a:custGeom>
            <a:solidFill>
              <a:srgbClr val="737373"/>
            </a:solidFill>
          </p:spPr>
        </p:sp>
        <p:sp>
          <p:nvSpPr>
            <p:cNvPr id="7" name="TextBox 7"/>
            <p:cNvSpPr txBox="1"/>
            <p:nvPr/>
          </p:nvSpPr>
          <p:spPr>
            <a:xfrm>
              <a:off x="0" y="-38100"/>
              <a:ext cx="5788828" cy="14226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7414194" y="1028700"/>
            <a:ext cx="9845106" cy="7047397"/>
            <a:chOff x="0" y="0"/>
            <a:chExt cx="2592950" cy="1856105"/>
          </a:xfrm>
        </p:grpSpPr>
        <p:sp>
          <p:nvSpPr>
            <p:cNvPr id="9" name="Freeform 9"/>
            <p:cNvSpPr/>
            <p:nvPr/>
          </p:nvSpPr>
          <p:spPr>
            <a:xfrm>
              <a:off x="0" y="0"/>
              <a:ext cx="2592950" cy="1856105"/>
            </a:xfrm>
            <a:custGeom>
              <a:avLst/>
              <a:gdLst/>
              <a:ahLst/>
              <a:cxnLst/>
              <a:rect l="l" t="t" r="r" b="b"/>
              <a:pathLst>
                <a:path w="2592950" h="1856105">
                  <a:moveTo>
                    <a:pt x="14941" y="0"/>
                  </a:moveTo>
                  <a:lnTo>
                    <a:pt x="2578009" y="0"/>
                  </a:lnTo>
                  <a:cubicBezTo>
                    <a:pt x="2581971" y="0"/>
                    <a:pt x="2585772" y="1574"/>
                    <a:pt x="2588574" y="4376"/>
                  </a:cubicBezTo>
                  <a:cubicBezTo>
                    <a:pt x="2591376" y="7178"/>
                    <a:pt x="2592950" y="10978"/>
                    <a:pt x="2592950" y="14941"/>
                  </a:cubicBezTo>
                  <a:lnTo>
                    <a:pt x="2592950" y="1841163"/>
                  </a:lnTo>
                  <a:cubicBezTo>
                    <a:pt x="2592950" y="1845126"/>
                    <a:pt x="2591376" y="1848926"/>
                    <a:pt x="2588574" y="1851728"/>
                  </a:cubicBezTo>
                  <a:cubicBezTo>
                    <a:pt x="2585772" y="1854530"/>
                    <a:pt x="2581971" y="1856105"/>
                    <a:pt x="2578009" y="1856105"/>
                  </a:cubicBezTo>
                  <a:lnTo>
                    <a:pt x="14941" y="1856105"/>
                  </a:lnTo>
                  <a:cubicBezTo>
                    <a:pt x="10978" y="1856105"/>
                    <a:pt x="7178" y="1854530"/>
                    <a:pt x="4376" y="1851728"/>
                  </a:cubicBezTo>
                  <a:cubicBezTo>
                    <a:pt x="1574" y="1848926"/>
                    <a:pt x="0" y="1845126"/>
                    <a:pt x="0" y="1841163"/>
                  </a:cubicBezTo>
                  <a:lnTo>
                    <a:pt x="0" y="14941"/>
                  </a:lnTo>
                  <a:cubicBezTo>
                    <a:pt x="0" y="10978"/>
                    <a:pt x="1574" y="7178"/>
                    <a:pt x="4376" y="4376"/>
                  </a:cubicBezTo>
                  <a:cubicBezTo>
                    <a:pt x="7178" y="1574"/>
                    <a:pt x="10978" y="0"/>
                    <a:pt x="14941" y="0"/>
                  </a:cubicBezTo>
                  <a:close/>
                </a:path>
              </a:pathLst>
            </a:custGeom>
            <a:solidFill>
              <a:srgbClr val="013C24"/>
            </a:solidFill>
          </p:spPr>
        </p:sp>
        <p:sp>
          <p:nvSpPr>
            <p:cNvPr id="10" name="TextBox 10"/>
            <p:cNvSpPr txBox="1"/>
            <p:nvPr/>
          </p:nvSpPr>
          <p:spPr>
            <a:xfrm>
              <a:off x="0" y="-38100"/>
              <a:ext cx="2592950" cy="1894205"/>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6983649" y="7777501"/>
            <a:ext cx="10706197" cy="597192"/>
            <a:chOff x="0" y="0"/>
            <a:chExt cx="2819739" cy="157285"/>
          </a:xfrm>
        </p:grpSpPr>
        <p:sp>
          <p:nvSpPr>
            <p:cNvPr id="12" name="Freeform 12"/>
            <p:cNvSpPr/>
            <p:nvPr/>
          </p:nvSpPr>
          <p:spPr>
            <a:xfrm>
              <a:off x="0" y="0"/>
              <a:ext cx="2819739" cy="157285"/>
            </a:xfrm>
            <a:custGeom>
              <a:avLst/>
              <a:gdLst/>
              <a:ahLst/>
              <a:cxnLst/>
              <a:rect l="l" t="t" r="r" b="b"/>
              <a:pathLst>
                <a:path w="2819739" h="157285">
                  <a:moveTo>
                    <a:pt x="13739" y="0"/>
                  </a:moveTo>
                  <a:lnTo>
                    <a:pt x="2806000" y="0"/>
                  </a:lnTo>
                  <a:cubicBezTo>
                    <a:pt x="2809644" y="0"/>
                    <a:pt x="2813138" y="1448"/>
                    <a:pt x="2815715" y="4024"/>
                  </a:cubicBezTo>
                  <a:cubicBezTo>
                    <a:pt x="2818292" y="6601"/>
                    <a:pt x="2819739" y="10095"/>
                    <a:pt x="2819739" y="13739"/>
                  </a:cubicBezTo>
                  <a:lnTo>
                    <a:pt x="2819739" y="143546"/>
                  </a:lnTo>
                  <a:cubicBezTo>
                    <a:pt x="2819739" y="147190"/>
                    <a:pt x="2818292" y="150684"/>
                    <a:pt x="2815715" y="153261"/>
                  </a:cubicBezTo>
                  <a:cubicBezTo>
                    <a:pt x="2813138" y="155838"/>
                    <a:pt x="2809644" y="157285"/>
                    <a:pt x="2806000" y="157285"/>
                  </a:cubicBezTo>
                  <a:lnTo>
                    <a:pt x="13739" y="157285"/>
                  </a:lnTo>
                  <a:cubicBezTo>
                    <a:pt x="10095" y="157285"/>
                    <a:pt x="6601" y="155838"/>
                    <a:pt x="4024" y="153261"/>
                  </a:cubicBezTo>
                  <a:cubicBezTo>
                    <a:pt x="1448" y="150684"/>
                    <a:pt x="0" y="147190"/>
                    <a:pt x="0" y="143546"/>
                  </a:cubicBezTo>
                  <a:lnTo>
                    <a:pt x="0" y="13739"/>
                  </a:lnTo>
                  <a:cubicBezTo>
                    <a:pt x="0" y="10095"/>
                    <a:pt x="1448" y="6601"/>
                    <a:pt x="4024" y="4024"/>
                  </a:cubicBezTo>
                  <a:cubicBezTo>
                    <a:pt x="6601" y="1448"/>
                    <a:pt x="10095" y="0"/>
                    <a:pt x="13739" y="0"/>
                  </a:cubicBezTo>
                  <a:close/>
                </a:path>
              </a:pathLst>
            </a:custGeom>
            <a:solidFill>
              <a:srgbClr val="B49171"/>
            </a:solidFill>
          </p:spPr>
        </p:sp>
        <p:sp>
          <p:nvSpPr>
            <p:cNvPr id="13" name="TextBox 13"/>
            <p:cNvSpPr txBox="1"/>
            <p:nvPr/>
          </p:nvSpPr>
          <p:spPr>
            <a:xfrm>
              <a:off x="0" y="-38100"/>
              <a:ext cx="2819739" cy="195385"/>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1028700" y="1113179"/>
            <a:ext cx="4734673" cy="4326308"/>
          </a:xfrm>
          <a:custGeom>
            <a:avLst/>
            <a:gdLst/>
            <a:ahLst/>
            <a:cxnLst/>
            <a:rect l="l" t="t" r="r" b="b"/>
            <a:pathLst>
              <a:path w="4734673" h="4326308">
                <a:moveTo>
                  <a:pt x="0" y="0"/>
                </a:moveTo>
                <a:lnTo>
                  <a:pt x="4734673" y="0"/>
                </a:lnTo>
                <a:lnTo>
                  <a:pt x="4734673" y="4326308"/>
                </a:lnTo>
                <a:lnTo>
                  <a:pt x="0" y="4326308"/>
                </a:lnTo>
                <a:lnTo>
                  <a:pt x="0" y="0"/>
                </a:lnTo>
                <a:close/>
              </a:path>
            </a:pathLst>
          </a:custGeom>
          <a:blipFill>
            <a:blip r:embed="rId2"/>
            <a:stretch>
              <a:fillRect/>
            </a:stretch>
          </a:blipFill>
        </p:spPr>
      </p:sp>
      <p:sp>
        <p:nvSpPr>
          <p:cNvPr id="15" name="Freeform 15"/>
          <p:cNvSpPr/>
          <p:nvPr/>
        </p:nvSpPr>
        <p:spPr>
          <a:xfrm>
            <a:off x="1409705" y="4477130"/>
            <a:ext cx="5187336" cy="4441656"/>
          </a:xfrm>
          <a:custGeom>
            <a:avLst/>
            <a:gdLst/>
            <a:ahLst/>
            <a:cxnLst/>
            <a:rect l="l" t="t" r="r" b="b"/>
            <a:pathLst>
              <a:path w="5187336" h="4441656">
                <a:moveTo>
                  <a:pt x="0" y="0"/>
                </a:moveTo>
                <a:lnTo>
                  <a:pt x="5187336" y="0"/>
                </a:lnTo>
                <a:lnTo>
                  <a:pt x="5187336" y="4441656"/>
                </a:lnTo>
                <a:lnTo>
                  <a:pt x="0" y="4441656"/>
                </a:lnTo>
                <a:lnTo>
                  <a:pt x="0" y="0"/>
                </a:lnTo>
                <a:close/>
              </a:path>
            </a:pathLst>
          </a:custGeom>
          <a:blipFill>
            <a:blip r:embed="rId3"/>
            <a:stretch>
              <a:fillRect/>
            </a:stretch>
          </a:blipFill>
        </p:spPr>
      </p:sp>
      <p:sp>
        <p:nvSpPr>
          <p:cNvPr id="16" name="TextBox 16"/>
          <p:cNvSpPr txBox="1"/>
          <p:nvPr/>
        </p:nvSpPr>
        <p:spPr>
          <a:xfrm>
            <a:off x="9144000" y="1676693"/>
            <a:ext cx="7499091" cy="1243770"/>
          </a:xfrm>
          <a:prstGeom prst="rect">
            <a:avLst/>
          </a:prstGeom>
        </p:spPr>
        <p:txBody>
          <a:bodyPr lIns="0" tIns="0" rIns="0" bIns="0" rtlCol="0" anchor="t">
            <a:spAutoFit/>
          </a:bodyPr>
          <a:lstStyle/>
          <a:p>
            <a:pPr marL="0" lvl="0" indent="0" algn="r">
              <a:lnSpc>
                <a:spcPts val="9624"/>
              </a:lnSpc>
              <a:spcBef>
                <a:spcPct val="0"/>
              </a:spcBef>
            </a:pPr>
            <a:r>
              <a:rPr lang="en-US" sz="8369">
                <a:solidFill>
                  <a:srgbClr val="FFFFFF"/>
                </a:solidFill>
                <a:latin typeface="Lilita One"/>
                <a:ea typeface="Lilita One"/>
                <a:cs typeface="Lilita One"/>
                <a:sym typeface="Lilita One"/>
              </a:rPr>
              <a:t>SEHAT BERGIZI</a:t>
            </a:r>
          </a:p>
        </p:txBody>
      </p:sp>
      <p:sp>
        <p:nvSpPr>
          <p:cNvPr id="17" name="TextBox 17"/>
          <p:cNvSpPr txBox="1"/>
          <p:nvPr/>
        </p:nvSpPr>
        <p:spPr>
          <a:xfrm>
            <a:off x="8067456" y="3162509"/>
            <a:ext cx="8575636" cy="4190438"/>
          </a:xfrm>
          <a:prstGeom prst="rect">
            <a:avLst/>
          </a:prstGeom>
        </p:spPr>
        <p:txBody>
          <a:bodyPr lIns="0" tIns="0" rIns="0" bIns="0" rtlCol="0" anchor="t">
            <a:spAutoFit/>
          </a:bodyPr>
          <a:lstStyle/>
          <a:p>
            <a:pPr algn="r">
              <a:lnSpc>
                <a:spcPts val="3705"/>
              </a:lnSpc>
              <a:spcBef>
                <a:spcPct val="0"/>
              </a:spcBef>
            </a:pPr>
            <a:r>
              <a:rPr lang="en-US" sz="2647">
                <a:solidFill>
                  <a:srgbClr val="FFFFFF"/>
                </a:solidFill>
                <a:latin typeface="Montserrat"/>
                <a:ea typeface="Montserrat"/>
                <a:cs typeface="Montserrat"/>
                <a:sym typeface="Montserrat"/>
              </a:rPr>
              <a:t>Melalui cara memberikan pemahaman gizi seimbang melalui Isi Piringku dengan pembiasaan makan dan minum dengan gizi seimbang; dan menghindari/meminimalisir konsumsi makanan cepat saji, makanan/minuman yang berpemanis, berpengawet, kurang serat, tinggi gula, garam, dan lemak; serta dengan pembiasaan kantin sehat.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grpSp>
        <p:nvGrpSpPr>
          <p:cNvPr id="2" name="Group 2"/>
          <p:cNvGrpSpPr/>
          <p:nvPr/>
        </p:nvGrpSpPr>
        <p:grpSpPr>
          <a:xfrm>
            <a:off x="-537889" y="6927447"/>
            <a:ext cx="18998655" cy="3538850"/>
            <a:chOff x="0" y="0"/>
            <a:chExt cx="5003761" cy="932043"/>
          </a:xfrm>
        </p:grpSpPr>
        <p:sp>
          <p:nvSpPr>
            <p:cNvPr id="3" name="Freeform 3"/>
            <p:cNvSpPr/>
            <p:nvPr/>
          </p:nvSpPr>
          <p:spPr>
            <a:xfrm>
              <a:off x="0" y="0"/>
              <a:ext cx="5003761" cy="932043"/>
            </a:xfrm>
            <a:custGeom>
              <a:avLst/>
              <a:gdLst/>
              <a:ahLst/>
              <a:cxnLst/>
              <a:rect l="l" t="t" r="r" b="b"/>
              <a:pathLst>
                <a:path w="5003761" h="932043">
                  <a:moveTo>
                    <a:pt x="0" y="0"/>
                  </a:moveTo>
                  <a:lnTo>
                    <a:pt x="5003761" y="0"/>
                  </a:lnTo>
                  <a:lnTo>
                    <a:pt x="5003761" y="932043"/>
                  </a:lnTo>
                  <a:lnTo>
                    <a:pt x="0" y="932043"/>
                  </a:lnTo>
                  <a:close/>
                </a:path>
              </a:pathLst>
            </a:custGeom>
            <a:solidFill>
              <a:srgbClr val="EBEAE8"/>
            </a:solidFill>
          </p:spPr>
        </p:sp>
        <p:sp>
          <p:nvSpPr>
            <p:cNvPr id="4" name="TextBox 4"/>
            <p:cNvSpPr txBox="1"/>
            <p:nvPr/>
          </p:nvSpPr>
          <p:spPr>
            <a:xfrm>
              <a:off x="0" y="-38100"/>
              <a:ext cx="5003761" cy="97014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266841" y="6628851"/>
            <a:ext cx="21979458" cy="395483"/>
            <a:chOff x="0" y="0"/>
            <a:chExt cx="5788828" cy="104160"/>
          </a:xfrm>
        </p:grpSpPr>
        <p:sp>
          <p:nvSpPr>
            <p:cNvPr id="6" name="Freeform 6"/>
            <p:cNvSpPr/>
            <p:nvPr/>
          </p:nvSpPr>
          <p:spPr>
            <a:xfrm>
              <a:off x="0" y="0"/>
              <a:ext cx="5788828" cy="104160"/>
            </a:xfrm>
            <a:custGeom>
              <a:avLst/>
              <a:gdLst/>
              <a:ahLst/>
              <a:cxnLst/>
              <a:rect l="l" t="t" r="r" b="b"/>
              <a:pathLst>
                <a:path w="5788828" h="104160">
                  <a:moveTo>
                    <a:pt x="6692" y="0"/>
                  </a:moveTo>
                  <a:lnTo>
                    <a:pt x="5782136" y="0"/>
                  </a:lnTo>
                  <a:cubicBezTo>
                    <a:pt x="5783911" y="0"/>
                    <a:pt x="5785613" y="705"/>
                    <a:pt x="5786868" y="1960"/>
                  </a:cubicBezTo>
                  <a:cubicBezTo>
                    <a:pt x="5788123" y="3215"/>
                    <a:pt x="5788828" y="4918"/>
                    <a:pt x="5788828" y="6692"/>
                  </a:cubicBezTo>
                  <a:lnTo>
                    <a:pt x="5788828" y="97468"/>
                  </a:lnTo>
                  <a:cubicBezTo>
                    <a:pt x="5788828" y="101164"/>
                    <a:pt x="5785832" y="104160"/>
                    <a:pt x="5782136" y="104160"/>
                  </a:cubicBezTo>
                  <a:lnTo>
                    <a:pt x="6692" y="104160"/>
                  </a:lnTo>
                  <a:cubicBezTo>
                    <a:pt x="4918" y="104160"/>
                    <a:pt x="3215" y="103455"/>
                    <a:pt x="1960" y="102200"/>
                  </a:cubicBezTo>
                  <a:cubicBezTo>
                    <a:pt x="705" y="100945"/>
                    <a:pt x="0" y="99243"/>
                    <a:pt x="0" y="97468"/>
                  </a:cubicBezTo>
                  <a:lnTo>
                    <a:pt x="0" y="6692"/>
                  </a:lnTo>
                  <a:cubicBezTo>
                    <a:pt x="0" y="4918"/>
                    <a:pt x="705" y="3215"/>
                    <a:pt x="1960" y="1960"/>
                  </a:cubicBezTo>
                  <a:cubicBezTo>
                    <a:pt x="3215" y="705"/>
                    <a:pt x="4918" y="0"/>
                    <a:pt x="6692" y="0"/>
                  </a:cubicBezTo>
                  <a:close/>
                </a:path>
              </a:pathLst>
            </a:custGeom>
            <a:solidFill>
              <a:srgbClr val="737373"/>
            </a:solidFill>
          </p:spPr>
        </p:sp>
        <p:sp>
          <p:nvSpPr>
            <p:cNvPr id="7" name="TextBox 7"/>
            <p:cNvSpPr txBox="1"/>
            <p:nvPr/>
          </p:nvSpPr>
          <p:spPr>
            <a:xfrm>
              <a:off x="0" y="-38100"/>
              <a:ext cx="5788828" cy="14226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028700" y="1028700"/>
            <a:ext cx="9845106" cy="7668172"/>
            <a:chOff x="0" y="0"/>
            <a:chExt cx="2592950" cy="2019601"/>
          </a:xfrm>
        </p:grpSpPr>
        <p:sp>
          <p:nvSpPr>
            <p:cNvPr id="9" name="Freeform 9"/>
            <p:cNvSpPr/>
            <p:nvPr/>
          </p:nvSpPr>
          <p:spPr>
            <a:xfrm>
              <a:off x="0" y="0"/>
              <a:ext cx="2592950" cy="2019601"/>
            </a:xfrm>
            <a:custGeom>
              <a:avLst/>
              <a:gdLst/>
              <a:ahLst/>
              <a:cxnLst/>
              <a:rect l="l" t="t" r="r" b="b"/>
              <a:pathLst>
                <a:path w="2592950" h="2019601">
                  <a:moveTo>
                    <a:pt x="14941" y="0"/>
                  </a:moveTo>
                  <a:lnTo>
                    <a:pt x="2578009" y="0"/>
                  </a:lnTo>
                  <a:cubicBezTo>
                    <a:pt x="2581971" y="0"/>
                    <a:pt x="2585772" y="1574"/>
                    <a:pt x="2588574" y="4376"/>
                  </a:cubicBezTo>
                  <a:cubicBezTo>
                    <a:pt x="2591376" y="7178"/>
                    <a:pt x="2592950" y="10978"/>
                    <a:pt x="2592950" y="14941"/>
                  </a:cubicBezTo>
                  <a:lnTo>
                    <a:pt x="2592950" y="2004660"/>
                  </a:lnTo>
                  <a:cubicBezTo>
                    <a:pt x="2592950" y="2008622"/>
                    <a:pt x="2591376" y="2012423"/>
                    <a:pt x="2588574" y="2015225"/>
                  </a:cubicBezTo>
                  <a:cubicBezTo>
                    <a:pt x="2585772" y="2018027"/>
                    <a:pt x="2581971" y="2019601"/>
                    <a:pt x="2578009" y="2019601"/>
                  </a:cubicBezTo>
                  <a:lnTo>
                    <a:pt x="14941" y="2019601"/>
                  </a:lnTo>
                  <a:cubicBezTo>
                    <a:pt x="10978" y="2019601"/>
                    <a:pt x="7178" y="2018027"/>
                    <a:pt x="4376" y="2015225"/>
                  </a:cubicBezTo>
                  <a:cubicBezTo>
                    <a:pt x="1574" y="2012423"/>
                    <a:pt x="0" y="2008622"/>
                    <a:pt x="0" y="2004660"/>
                  </a:cubicBezTo>
                  <a:lnTo>
                    <a:pt x="0" y="14941"/>
                  </a:lnTo>
                  <a:cubicBezTo>
                    <a:pt x="0" y="10978"/>
                    <a:pt x="1574" y="7178"/>
                    <a:pt x="4376" y="4376"/>
                  </a:cubicBezTo>
                  <a:cubicBezTo>
                    <a:pt x="7178" y="1574"/>
                    <a:pt x="10978" y="0"/>
                    <a:pt x="14941" y="0"/>
                  </a:cubicBezTo>
                  <a:close/>
                </a:path>
              </a:pathLst>
            </a:custGeom>
            <a:solidFill>
              <a:srgbClr val="013C24"/>
            </a:solidFill>
          </p:spPr>
        </p:sp>
        <p:sp>
          <p:nvSpPr>
            <p:cNvPr id="10" name="TextBox 10"/>
            <p:cNvSpPr txBox="1"/>
            <p:nvPr/>
          </p:nvSpPr>
          <p:spPr>
            <a:xfrm>
              <a:off x="0" y="-38100"/>
              <a:ext cx="2592950" cy="2057701"/>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559909" y="8398276"/>
            <a:ext cx="10706197" cy="597192"/>
            <a:chOff x="0" y="0"/>
            <a:chExt cx="2819739" cy="157285"/>
          </a:xfrm>
        </p:grpSpPr>
        <p:sp>
          <p:nvSpPr>
            <p:cNvPr id="12" name="Freeform 12"/>
            <p:cNvSpPr/>
            <p:nvPr/>
          </p:nvSpPr>
          <p:spPr>
            <a:xfrm>
              <a:off x="0" y="0"/>
              <a:ext cx="2819739" cy="157285"/>
            </a:xfrm>
            <a:custGeom>
              <a:avLst/>
              <a:gdLst/>
              <a:ahLst/>
              <a:cxnLst/>
              <a:rect l="l" t="t" r="r" b="b"/>
              <a:pathLst>
                <a:path w="2819739" h="157285">
                  <a:moveTo>
                    <a:pt x="13739" y="0"/>
                  </a:moveTo>
                  <a:lnTo>
                    <a:pt x="2806000" y="0"/>
                  </a:lnTo>
                  <a:cubicBezTo>
                    <a:pt x="2809644" y="0"/>
                    <a:pt x="2813138" y="1448"/>
                    <a:pt x="2815715" y="4024"/>
                  </a:cubicBezTo>
                  <a:cubicBezTo>
                    <a:pt x="2818292" y="6601"/>
                    <a:pt x="2819739" y="10095"/>
                    <a:pt x="2819739" y="13739"/>
                  </a:cubicBezTo>
                  <a:lnTo>
                    <a:pt x="2819739" y="143546"/>
                  </a:lnTo>
                  <a:cubicBezTo>
                    <a:pt x="2819739" y="147190"/>
                    <a:pt x="2818292" y="150684"/>
                    <a:pt x="2815715" y="153261"/>
                  </a:cubicBezTo>
                  <a:cubicBezTo>
                    <a:pt x="2813138" y="155838"/>
                    <a:pt x="2809644" y="157285"/>
                    <a:pt x="2806000" y="157285"/>
                  </a:cubicBezTo>
                  <a:lnTo>
                    <a:pt x="13739" y="157285"/>
                  </a:lnTo>
                  <a:cubicBezTo>
                    <a:pt x="10095" y="157285"/>
                    <a:pt x="6601" y="155838"/>
                    <a:pt x="4024" y="153261"/>
                  </a:cubicBezTo>
                  <a:cubicBezTo>
                    <a:pt x="1448" y="150684"/>
                    <a:pt x="0" y="147190"/>
                    <a:pt x="0" y="143546"/>
                  </a:cubicBezTo>
                  <a:lnTo>
                    <a:pt x="0" y="13739"/>
                  </a:lnTo>
                  <a:cubicBezTo>
                    <a:pt x="0" y="10095"/>
                    <a:pt x="1448" y="6601"/>
                    <a:pt x="4024" y="4024"/>
                  </a:cubicBezTo>
                  <a:cubicBezTo>
                    <a:pt x="6601" y="1448"/>
                    <a:pt x="10095" y="0"/>
                    <a:pt x="13739" y="0"/>
                  </a:cubicBezTo>
                  <a:close/>
                </a:path>
              </a:pathLst>
            </a:custGeom>
            <a:solidFill>
              <a:srgbClr val="B49171"/>
            </a:solidFill>
          </p:spPr>
        </p:sp>
        <p:sp>
          <p:nvSpPr>
            <p:cNvPr id="13" name="TextBox 13"/>
            <p:cNvSpPr txBox="1"/>
            <p:nvPr/>
          </p:nvSpPr>
          <p:spPr>
            <a:xfrm>
              <a:off x="0" y="-38100"/>
              <a:ext cx="2819739" cy="195385"/>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12524627" y="1028700"/>
            <a:ext cx="4734673" cy="4326308"/>
          </a:xfrm>
          <a:custGeom>
            <a:avLst/>
            <a:gdLst/>
            <a:ahLst/>
            <a:cxnLst/>
            <a:rect l="l" t="t" r="r" b="b"/>
            <a:pathLst>
              <a:path w="4734673" h="4326308">
                <a:moveTo>
                  <a:pt x="0" y="0"/>
                </a:moveTo>
                <a:lnTo>
                  <a:pt x="4734673" y="0"/>
                </a:lnTo>
                <a:lnTo>
                  <a:pt x="4734673" y="4326308"/>
                </a:lnTo>
                <a:lnTo>
                  <a:pt x="0" y="4326308"/>
                </a:lnTo>
                <a:lnTo>
                  <a:pt x="0" y="0"/>
                </a:lnTo>
                <a:close/>
              </a:path>
            </a:pathLst>
          </a:custGeom>
          <a:blipFill>
            <a:blip r:embed="rId2"/>
            <a:stretch>
              <a:fillRect/>
            </a:stretch>
          </a:blipFill>
        </p:spPr>
      </p:sp>
      <p:sp>
        <p:nvSpPr>
          <p:cNvPr id="15" name="Freeform 15"/>
          <p:cNvSpPr/>
          <p:nvPr/>
        </p:nvSpPr>
        <p:spPr>
          <a:xfrm>
            <a:off x="11504072" y="5143500"/>
            <a:ext cx="6198333" cy="3136949"/>
          </a:xfrm>
          <a:custGeom>
            <a:avLst/>
            <a:gdLst/>
            <a:ahLst/>
            <a:cxnLst/>
            <a:rect l="l" t="t" r="r" b="b"/>
            <a:pathLst>
              <a:path w="6198333" h="3136949">
                <a:moveTo>
                  <a:pt x="0" y="0"/>
                </a:moveTo>
                <a:lnTo>
                  <a:pt x="6198334" y="0"/>
                </a:lnTo>
                <a:lnTo>
                  <a:pt x="6198334" y="3136949"/>
                </a:lnTo>
                <a:lnTo>
                  <a:pt x="0" y="3136949"/>
                </a:lnTo>
                <a:lnTo>
                  <a:pt x="0" y="0"/>
                </a:lnTo>
                <a:close/>
              </a:path>
            </a:pathLst>
          </a:custGeom>
          <a:blipFill>
            <a:blip r:embed="rId3"/>
            <a:stretch>
              <a:fillRect t="-2238" b="-2238"/>
            </a:stretch>
          </a:blipFill>
        </p:spPr>
      </p:sp>
      <p:sp>
        <p:nvSpPr>
          <p:cNvPr id="16" name="Freeform 16"/>
          <p:cNvSpPr/>
          <p:nvPr/>
        </p:nvSpPr>
        <p:spPr>
          <a:xfrm>
            <a:off x="15772237" y="3986340"/>
            <a:ext cx="2598001" cy="3173131"/>
          </a:xfrm>
          <a:custGeom>
            <a:avLst/>
            <a:gdLst/>
            <a:ahLst/>
            <a:cxnLst/>
            <a:rect l="l" t="t" r="r" b="b"/>
            <a:pathLst>
              <a:path w="2598001" h="3173131">
                <a:moveTo>
                  <a:pt x="0" y="0"/>
                </a:moveTo>
                <a:lnTo>
                  <a:pt x="2598001" y="0"/>
                </a:lnTo>
                <a:lnTo>
                  <a:pt x="2598001" y="3173131"/>
                </a:lnTo>
                <a:lnTo>
                  <a:pt x="0" y="3173131"/>
                </a:lnTo>
                <a:lnTo>
                  <a:pt x="0" y="0"/>
                </a:lnTo>
                <a:close/>
              </a:path>
            </a:pathLst>
          </a:custGeom>
          <a:blipFill>
            <a:blip r:embed="rId4"/>
            <a:stretch>
              <a:fillRect/>
            </a:stretch>
          </a:blipFill>
        </p:spPr>
      </p:sp>
      <p:sp>
        <p:nvSpPr>
          <p:cNvPr id="17" name="TextBox 17"/>
          <p:cNvSpPr txBox="1"/>
          <p:nvPr/>
        </p:nvSpPr>
        <p:spPr>
          <a:xfrm>
            <a:off x="1568417" y="1676693"/>
            <a:ext cx="8689180" cy="1243770"/>
          </a:xfrm>
          <a:prstGeom prst="rect">
            <a:avLst/>
          </a:prstGeom>
        </p:spPr>
        <p:txBody>
          <a:bodyPr lIns="0" tIns="0" rIns="0" bIns="0" rtlCol="0" anchor="t">
            <a:spAutoFit/>
          </a:bodyPr>
          <a:lstStyle/>
          <a:p>
            <a:pPr marL="0" lvl="0" indent="0" algn="l">
              <a:lnSpc>
                <a:spcPts val="9624"/>
              </a:lnSpc>
              <a:spcBef>
                <a:spcPct val="0"/>
              </a:spcBef>
            </a:pPr>
            <a:r>
              <a:rPr lang="en-US" sz="8369">
                <a:solidFill>
                  <a:srgbClr val="FFFFFF"/>
                </a:solidFill>
                <a:latin typeface="Lilita One"/>
                <a:ea typeface="Lilita One"/>
                <a:cs typeface="Lilita One"/>
                <a:sym typeface="Lilita One"/>
              </a:rPr>
              <a:t>SEHAT FISIK</a:t>
            </a:r>
          </a:p>
        </p:txBody>
      </p:sp>
      <p:sp>
        <p:nvSpPr>
          <p:cNvPr id="18" name="TextBox 18"/>
          <p:cNvSpPr txBox="1"/>
          <p:nvPr/>
        </p:nvSpPr>
        <p:spPr>
          <a:xfrm>
            <a:off x="1568417" y="3156561"/>
            <a:ext cx="8689180" cy="4657163"/>
          </a:xfrm>
          <a:prstGeom prst="rect">
            <a:avLst/>
          </a:prstGeom>
        </p:spPr>
        <p:txBody>
          <a:bodyPr lIns="0" tIns="0" rIns="0" bIns="0" rtlCol="0" anchor="t">
            <a:spAutoFit/>
          </a:bodyPr>
          <a:lstStyle/>
          <a:p>
            <a:pPr marL="571511" lvl="1" indent="-285756" algn="l">
              <a:lnSpc>
                <a:spcPts val="3705"/>
              </a:lnSpc>
              <a:buFont typeface="Arial"/>
              <a:buChar char="•"/>
            </a:pPr>
            <a:r>
              <a:rPr lang="en-US" sz="2647">
                <a:solidFill>
                  <a:srgbClr val="FFFFFF"/>
                </a:solidFill>
                <a:latin typeface="Montserrat"/>
                <a:ea typeface="Montserrat"/>
                <a:cs typeface="Montserrat"/>
                <a:sym typeface="Montserrat"/>
              </a:rPr>
              <a:t>Senam Kesegaran Jasmani (SKJ) seminggu sekali dengan durasi 10-15 menit</a:t>
            </a:r>
          </a:p>
          <a:p>
            <a:pPr marL="571511" lvl="1" indent="-285756" algn="l">
              <a:lnSpc>
                <a:spcPts val="3705"/>
              </a:lnSpc>
              <a:buFont typeface="Arial"/>
              <a:buChar char="•"/>
            </a:pPr>
            <a:r>
              <a:rPr lang="en-US" sz="2647">
                <a:solidFill>
                  <a:srgbClr val="FFFFFF"/>
                </a:solidFill>
                <a:latin typeface="Montserrat"/>
                <a:ea typeface="Montserrat"/>
                <a:cs typeface="Montserrat"/>
                <a:sym typeface="Montserrat"/>
              </a:rPr>
              <a:t>Melakukan gerakan peregangan saat pergantian jam pelajaran</a:t>
            </a:r>
          </a:p>
          <a:p>
            <a:pPr marL="571511" lvl="1" indent="-285756" algn="l">
              <a:lnSpc>
                <a:spcPts val="3705"/>
              </a:lnSpc>
              <a:buFont typeface="Arial"/>
              <a:buChar char="•"/>
            </a:pPr>
            <a:r>
              <a:rPr lang="en-US" sz="2647">
                <a:solidFill>
                  <a:srgbClr val="FFFFFF"/>
                </a:solidFill>
                <a:latin typeface="Montserrat"/>
                <a:ea typeface="Montserrat"/>
                <a:cs typeface="Montserrat"/>
                <a:sym typeface="Montserrat"/>
              </a:rPr>
              <a:t>Optimalisasi Lompat, Lari, Lempar, Loncat (4L) melalui permainan rakyat dan olahraga tradisional pada jam istirahat</a:t>
            </a:r>
          </a:p>
          <a:p>
            <a:pPr marL="571511" lvl="1" indent="-285756" algn="l">
              <a:lnSpc>
                <a:spcPts val="3705"/>
              </a:lnSpc>
              <a:spcBef>
                <a:spcPct val="0"/>
              </a:spcBef>
              <a:buFont typeface="Arial"/>
              <a:buChar char="•"/>
            </a:pPr>
            <a:r>
              <a:rPr lang="en-US" sz="2647">
                <a:solidFill>
                  <a:srgbClr val="FFFFFF"/>
                </a:solidFill>
                <a:latin typeface="Montserrat"/>
                <a:ea typeface="Montserrat"/>
                <a:cs typeface="Montserrat"/>
                <a:sym typeface="Montserrat"/>
              </a:rPr>
              <a:t>Optimalisasi intrakurikuler dan ekstrakurikuler olahraga, serta dengan melakukan pembiasaan jalan kaki.</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grpSp>
        <p:nvGrpSpPr>
          <p:cNvPr id="2" name="Group 2"/>
          <p:cNvGrpSpPr/>
          <p:nvPr/>
        </p:nvGrpSpPr>
        <p:grpSpPr>
          <a:xfrm>
            <a:off x="-537889" y="6927447"/>
            <a:ext cx="18998655" cy="3538850"/>
            <a:chOff x="0" y="0"/>
            <a:chExt cx="5003761" cy="932043"/>
          </a:xfrm>
        </p:grpSpPr>
        <p:sp>
          <p:nvSpPr>
            <p:cNvPr id="3" name="Freeform 3"/>
            <p:cNvSpPr/>
            <p:nvPr/>
          </p:nvSpPr>
          <p:spPr>
            <a:xfrm>
              <a:off x="0" y="0"/>
              <a:ext cx="5003761" cy="932043"/>
            </a:xfrm>
            <a:custGeom>
              <a:avLst/>
              <a:gdLst/>
              <a:ahLst/>
              <a:cxnLst/>
              <a:rect l="l" t="t" r="r" b="b"/>
              <a:pathLst>
                <a:path w="5003761" h="932043">
                  <a:moveTo>
                    <a:pt x="0" y="0"/>
                  </a:moveTo>
                  <a:lnTo>
                    <a:pt x="5003761" y="0"/>
                  </a:lnTo>
                  <a:lnTo>
                    <a:pt x="5003761" y="932043"/>
                  </a:lnTo>
                  <a:lnTo>
                    <a:pt x="0" y="932043"/>
                  </a:lnTo>
                  <a:close/>
                </a:path>
              </a:pathLst>
            </a:custGeom>
            <a:solidFill>
              <a:srgbClr val="EBEAE8"/>
            </a:solidFill>
          </p:spPr>
        </p:sp>
        <p:sp>
          <p:nvSpPr>
            <p:cNvPr id="4" name="TextBox 4"/>
            <p:cNvSpPr txBox="1"/>
            <p:nvPr/>
          </p:nvSpPr>
          <p:spPr>
            <a:xfrm>
              <a:off x="0" y="-38100"/>
              <a:ext cx="5003761" cy="97014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266841" y="6628851"/>
            <a:ext cx="21979458" cy="395483"/>
            <a:chOff x="0" y="0"/>
            <a:chExt cx="5788828" cy="104160"/>
          </a:xfrm>
        </p:grpSpPr>
        <p:sp>
          <p:nvSpPr>
            <p:cNvPr id="6" name="Freeform 6"/>
            <p:cNvSpPr/>
            <p:nvPr/>
          </p:nvSpPr>
          <p:spPr>
            <a:xfrm>
              <a:off x="0" y="0"/>
              <a:ext cx="5788828" cy="104160"/>
            </a:xfrm>
            <a:custGeom>
              <a:avLst/>
              <a:gdLst/>
              <a:ahLst/>
              <a:cxnLst/>
              <a:rect l="l" t="t" r="r" b="b"/>
              <a:pathLst>
                <a:path w="5788828" h="104160">
                  <a:moveTo>
                    <a:pt x="6692" y="0"/>
                  </a:moveTo>
                  <a:lnTo>
                    <a:pt x="5782136" y="0"/>
                  </a:lnTo>
                  <a:cubicBezTo>
                    <a:pt x="5783911" y="0"/>
                    <a:pt x="5785613" y="705"/>
                    <a:pt x="5786868" y="1960"/>
                  </a:cubicBezTo>
                  <a:cubicBezTo>
                    <a:pt x="5788123" y="3215"/>
                    <a:pt x="5788828" y="4918"/>
                    <a:pt x="5788828" y="6692"/>
                  </a:cubicBezTo>
                  <a:lnTo>
                    <a:pt x="5788828" y="97468"/>
                  </a:lnTo>
                  <a:cubicBezTo>
                    <a:pt x="5788828" y="101164"/>
                    <a:pt x="5785832" y="104160"/>
                    <a:pt x="5782136" y="104160"/>
                  </a:cubicBezTo>
                  <a:lnTo>
                    <a:pt x="6692" y="104160"/>
                  </a:lnTo>
                  <a:cubicBezTo>
                    <a:pt x="4918" y="104160"/>
                    <a:pt x="3215" y="103455"/>
                    <a:pt x="1960" y="102200"/>
                  </a:cubicBezTo>
                  <a:cubicBezTo>
                    <a:pt x="705" y="100945"/>
                    <a:pt x="0" y="99243"/>
                    <a:pt x="0" y="97468"/>
                  </a:cubicBezTo>
                  <a:lnTo>
                    <a:pt x="0" y="6692"/>
                  </a:lnTo>
                  <a:cubicBezTo>
                    <a:pt x="0" y="4918"/>
                    <a:pt x="705" y="3215"/>
                    <a:pt x="1960" y="1960"/>
                  </a:cubicBezTo>
                  <a:cubicBezTo>
                    <a:pt x="3215" y="705"/>
                    <a:pt x="4918" y="0"/>
                    <a:pt x="6692" y="0"/>
                  </a:cubicBezTo>
                  <a:close/>
                </a:path>
              </a:pathLst>
            </a:custGeom>
            <a:solidFill>
              <a:srgbClr val="737373"/>
            </a:solidFill>
          </p:spPr>
        </p:sp>
        <p:sp>
          <p:nvSpPr>
            <p:cNvPr id="7" name="TextBox 7"/>
            <p:cNvSpPr txBox="1"/>
            <p:nvPr/>
          </p:nvSpPr>
          <p:spPr>
            <a:xfrm>
              <a:off x="0" y="-38100"/>
              <a:ext cx="5788828" cy="14226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4621006" y="688067"/>
            <a:ext cx="13068839" cy="8946730"/>
            <a:chOff x="0" y="0"/>
            <a:chExt cx="3441999" cy="2356340"/>
          </a:xfrm>
        </p:grpSpPr>
        <p:sp>
          <p:nvSpPr>
            <p:cNvPr id="9" name="Freeform 9"/>
            <p:cNvSpPr/>
            <p:nvPr/>
          </p:nvSpPr>
          <p:spPr>
            <a:xfrm>
              <a:off x="0" y="0"/>
              <a:ext cx="3441999" cy="2356340"/>
            </a:xfrm>
            <a:custGeom>
              <a:avLst/>
              <a:gdLst/>
              <a:ahLst/>
              <a:cxnLst/>
              <a:rect l="l" t="t" r="r" b="b"/>
              <a:pathLst>
                <a:path w="3441999" h="2356340">
                  <a:moveTo>
                    <a:pt x="11256" y="0"/>
                  </a:moveTo>
                  <a:lnTo>
                    <a:pt x="3430743" y="0"/>
                  </a:lnTo>
                  <a:cubicBezTo>
                    <a:pt x="3436960" y="0"/>
                    <a:pt x="3441999" y="5039"/>
                    <a:pt x="3441999" y="11256"/>
                  </a:cubicBezTo>
                  <a:lnTo>
                    <a:pt x="3441999" y="2345085"/>
                  </a:lnTo>
                  <a:cubicBezTo>
                    <a:pt x="3441999" y="2348070"/>
                    <a:pt x="3440813" y="2350933"/>
                    <a:pt x="3438702" y="2353044"/>
                  </a:cubicBezTo>
                  <a:cubicBezTo>
                    <a:pt x="3436591" y="2355155"/>
                    <a:pt x="3433728" y="2356340"/>
                    <a:pt x="3430743" y="2356340"/>
                  </a:cubicBezTo>
                  <a:lnTo>
                    <a:pt x="11256" y="2356340"/>
                  </a:lnTo>
                  <a:cubicBezTo>
                    <a:pt x="8270" y="2356340"/>
                    <a:pt x="5407" y="2355155"/>
                    <a:pt x="3297" y="2353044"/>
                  </a:cubicBezTo>
                  <a:cubicBezTo>
                    <a:pt x="1186" y="2350933"/>
                    <a:pt x="0" y="2348070"/>
                    <a:pt x="0" y="2345085"/>
                  </a:cubicBezTo>
                  <a:lnTo>
                    <a:pt x="0" y="11256"/>
                  </a:lnTo>
                  <a:cubicBezTo>
                    <a:pt x="0" y="8270"/>
                    <a:pt x="1186" y="5407"/>
                    <a:pt x="3297" y="3297"/>
                  </a:cubicBezTo>
                  <a:cubicBezTo>
                    <a:pt x="5407" y="1186"/>
                    <a:pt x="8270" y="0"/>
                    <a:pt x="11256" y="0"/>
                  </a:cubicBezTo>
                  <a:close/>
                </a:path>
              </a:pathLst>
            </a:custGeom>
            <a:solidFill>
              <a:srgbClr val="013C24"/>
            </a:solidFill>
          </p:spPr>
        </p:sp>
        <p:sp>
          <p:nvSpPr>
            <p:cNvPr id="10" name="TextBox 10"/>
            <p:cNvSpPr txBox="1"/>
            <p:nvPr/>
          </p:nvSpPr>
          <p:spPr>
            <a:xfrm>
              <a:off x="0" y="-38100"/>
              <a:ext cx="3441999" cy="239444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438270" y="4552399"/>
            <a:ext cx="3358413" cy="3060354"/>
          </a:xfrm>
          <a:custGeom>
            <a:avLst/>
            <a:gdLst/>
            <a:ahLst/>
            <a:cxnLst/>
            <a:rect l="l" t="t" r="r" b="b"/>
            <a:pathLst>
              <a:path w="3358413" h="3060354">
                <a:moveTo>
                  <a:pt x="0" y="0"/>
                </a:moveTo>
                <a:lnTo>
                  <a:pt x="3358413" y="0"/>
                </a:lnTo>
                <a:lnTo>
                  <a:pt x="3358413" y="3060354"/>
                </a:lnTo>
                <a:lnTo>
                  <a:pt x="0" y="3060354"/>
                </a:lnTo>
                <a:lnTo>
                  <a:pt x="0" y="0"/>
                </a:lnTo>
                <a:close/>
              </a:path>
            </a:pathLst>
          </a:custGeom>
          <a:blipFill>
            <a:blip r:embed="rId2"/>
            <a:stretch>
              <a:fillRect/>
            </a:stretch>
          </a:blipFill>
        </p:spPr>
      </p:sp>
      <p:sp>
        <p:nvSpPr>
          <p:cNvPr id="12" name="Freeform 12"/>
          <p:cNvSpPr/>
          <p:nvPr/>
        </p:nvSpPr>
        <p:spPr>
          <a:xfrm>
            <a:off x="438270" y="4768982"/>
            <a:ext cx="3846149" cy="5436253"/>
          </a:xfrm>
          <a:custGeom>
            <a:avLst/>
            <a:gdLst/>
            <a:ahLst/>
            <a:cxnLst/>
            <a:rect l="l" t="t" r="r" b="b"/>
            <a:pathLst>
              <a:path w="3846149" h="5436253">
                <a:moveTo>
                  <a:pt x="0" y="0"/>
                </a:moveTo>
                <a:lnTo>
                  <a:pt x="3846149" y="0"/>
                </a:lnTo>
                <a:lnTo>
                  <a:pt x="3846149" y="5436252"/>
                </a:lnTo>
                <a:lnTo>
                  <a:pt x="0" y="5436252"/>
                </a:lnTo>
                <a:lnTo>
                  <a:pt x="0" y="0"/>
                </a:lnTo>
                <a:close/>
              </a:path>
            </a:pathLst>
          </a:custGeom>
          <a:blipFill>
            <a:blip r:embed="rId3"/>
            <a:stretch>
              <a:fillRect/>
            </a:stretch>
          </a:blipFill>
        </p:spPr>
      </p:sp>
      <p:sp>
        <p:nvSpPr>
          <p:cNvPr id="13" name="TextBox 13"/>
          <p:cNvSpPr txBox="1"/>
          <p:nvPr/>
        </p:nvSpPr>
        <p:spPr>
          <a:xfrm>
            <a:off x="6810836" y="1170658"/>
            <a:ext cx="8689180" cy="1233805"/>
          </a:xfrm>
          <a:prstGeom prst="rect">
            <a:avLst/>
          </a:prstGeom>
        </p:spPr>
        <p:txBody>
          <a:bodyPr lIns="0" tIns="0" rIns="0" bIns="0" rtlCol="0" anchor="t">
            <a:spAutoFit/>
          </a:bodyPr>
          <a:lstStyle/>
          <a:p>
            <a:pPr marL="0" lvl="0" indent="0" algn="r">
              <a:lnSpc>
                <a:spcPts val="9545"/>
              </a:lnSpc>
              <a:spcBef>
                <a:spcPct val="0"/>
              </a:spcBef>
            </a:pPr>
            <a:r>
              <a:rPr lang="en-US" sz="8300">
                <a:solidFill>
                  <a:srgbClr val="FFFFFF"/>
                </a:solidFill>
                <a:latin typeface="Lilita One"/>
                <a:ea typeface="Lilita One"/>
                <a:cs typeface="Lilita One"/>
                <a:sym typeface="Lilita One"/>
              </a:rPr>
              <a:t>SEHAT IMUNISASI</a:t>
            </a:r>
          </a:p>
        </p:txBody>
      </p:sp>
      <p:sp>
        <p:nvSpPr>
          <p:cNvPr id="14" name="TextBox 14"/>
          <p:cNvSpPr txBox="1"/>
          <p:nvPr/>
        </p:nvSpPr>
        <p:spPr>
          <a:xfrm>
            <a:off x="5387812" y="2553262"/>
            <a:ext cx="11641329" cy="850900"/>
          </a:xfrm>
          <a:prstGeom prst="rect">
            <a:avLst/>
          </a:prstGeom>
        </p:spPr>
        <p:txBody>
          <a:bodyPr lIns="0" tIns="0" rIns="0" bIns="0" rtlCol="0" anchor="t">
            <a:spAutoFit/>
          </a:bodyPr>
          <a:lstStyle/>
          <a:p>
            <a:pPr algn="just">
              <a:lnSpc>
                <a:spcPts val="3499"/>
              </a:lnSpc>
            </a:pPr>
            <a:r>
              <a:rPr lang="en-US" sz="2499">
                <a:solidFill>
                  <a:srgbClr val="FFFFFF"/>
                </a:solidFill>
                <a:latin typeface="Montserrat"/>
                <a:ea typeface="Montserrat"/>
                <a:cs typeface="Montserrat"/>
                <a:sym typeface="Montserrat"/>
              </a:rPr>
              <a:t>Dilakukan melalui cara: pemetaan status imunisasi, pemberian rekomendasi, pelaksanaan imunisasi dasar lengkap bagi usia sekolah.</a:t>
            </a:r>
          </a:p>
        </p:txBody>
      </p:sp>
      <p:sp>
        <p:nvSpPr>
          <p:cNvPr id="15" name="TextBox 15"/>
          <p:cNvSpPr txBox="1"/>
          <p:nvPr/>
        </p:nvSpPr>
        <p:spPr>
          <a:xfrm>
            <a:off x="5387812" y="3733344"/>
            <a:ext cx="11641329" cy="5189855"/>
          </a:xfrm>
          <a:prstGeom prst="rect">
            <a:avLst/>
          </a:prstGeom>
        </p:spPr>
        <p:txBody>
          <a:bodyPr lIns="0" tIns="0" rIns="0" bIns="0" rtlCol="0" anchor="t">
            <a:spAutoFit/>
          </a:bodyPr>
          <a:lstStyle/>
          <a:p>
            <a:pPr algn="just">
              <a:lnSpc>
                <a:spcPts val="3220"/>
              </a:lnSpc>
            </a:pPr>
            <a:r>
              <a:rPr lang="en-US" sz="2300">
                <a:solidFill>
                  <a:srgbClr val="FFFFFF"/>
                </a:solidFill>
                <a:latin typeface="Montserrat"/>
                <a:ea typeface="Montserrat"/>
                <a:cs typeface="Montserrat"/>
                <a:sym typeface="Montserrat"/>
              </a:rPr>
              <a:t>Imunisasi dasar lengkap terdiri dari:</a:t>
            </a:r>
          </a:p>
          <a:p>
            <a:pPr marL="496571" lvl="1" indent="-248285" algn="just">
              <a:lnSpc>
                <a:spcPts val="3220"/>
              </a:lnSpc>
              <a:buFont typeface="Arial"/>
              <a:buChar char="•"/>
            </a:pPr>
            <a:r>
              <a:rPr lang="en-US" sz="2300">
                <a:solidFill>
                  <a:srgbClr val="FFFFFF"/>
                </a:solidFill>
                <a:latin typeface="Montserrat"/>
                <a:ea typeface="Montserrat"/>
                <a:cs typeface="Montserrat"/>
                <a:sym typeface="Montserrat"/>
              </a:rPr>
              <a:t>Imunisasi Hepatitis B (HB-O) untuk bayi yang usianya kurang dari 24 jam.</a:t>
            </a:r>
          </a:p>
          <a:p>
            <a:pPr marL="496571" lvl="1" indent="-248285" algn="just">
              <a:lnSpc>
                <a:spcPts val="3220"/>
              </a:lnSpc>
              <a:buFont typeface="Arial"/>
              <a:buChar char="•"/>
            </a:pPr>
            <a:r>
              <a:rPr lang="en-US" sz="2300">
                <a:solidFill>
                  <a:srgbClr val="FFFFFF"/>
                </a:solidFill>
                <a:latin typeface="Montserrat"/>
                <a:ea typeface="Montserrat"/>
                <a:cs typeface="Montserrat"/>
                <a:sym typeface="Montserrat"/>
              </a:rPr>
              <a:t>Imunisasi BCG, Polio 1 untuk anak usia satu bulan.</a:t>
            </a:r>
          </a:p>
          <a:p>
            <a:pPr marL="496571" lvl="1" indent="-248285" algn="just">
              <a:lnSpc>
                <a:spcPts val="3220"/>
              </a:lnSpc>
              <a:buFont typeface="Arial"/>
              <a:buChar char="•"/>
            </a:pPr>
            <a:r>
              <a:rPr lang="en-US" sz="2300">
                <a:solidFill>
                  <a:srgbClr val="FFFFFF"/>
                </a:solidFill>
                <a:latin typeface="Montserrat"/>
                <a:ea typeface="Montserrat"/>
                <a:cs typeface="Montserrat"/>
                <a:sym typeface="Montserrat"/>
              </a:rPr>
              <a:t>Imunisasi DPT-HB-Hib, Polio 2 untuk anak usia dua bulan.</a:t>
            </a:r>
          </a:p>
          <a:p>
            <a:pPr marL="496571" lvl="1" indent="-248285" algn="just">
              <a:lnSpc>
                <a:spcPts val="3220"/>
              </a:lnSpc>
              <a:buFont typeface="Arial"/>
              <a:buChar char="•"/>
            </a:pPr>
            <a:r>
              <a:rPr lang="en-US" sz="2300">
                <a:solidFill>
                  <a:srgbClr val="FFFFFF"/>
                </a:solidFill>
                <a:latin typeface="Montserrat"/>
                <a:ea typeface="Montserrat"/>
                <a:cs typeface="Montserrat"/>
                <a:sym typeface="Montserrat"/>
              </a:rPr>
              <a:t>Imunisasi DPT-HB-Hib 2, Polio 3 untuk anak usia tiga bulan.</a:t>
            </a:r>
          </a:p>
          <a:p>
            <a:pPr marL="496571" lvl="1" indent="-248285" algn="just">
              <a:lnSpc>
                <a:spcPts val="3220"/>
              </a:lnSpc>
              <a:buFont typeface="Arial"/>
              <a:buChar char="•"/>
            </a:pPr>
            <a:r>
              <a:rPr lang="en-US" sz="2300">
                <a:solidFill>
                  <a:srgbClr val="FFFFFF"/>
                </a:solidFill>
                <a:latin typeface="Montserrat"/>
                <a:ea typeface="Montserrat"/>
                <a:cs typeface="Montserrat"/>
                <a:sym typeface="Montserrat"/>
              </a:rPr>
              <a:t>Imunisasi DPT-HB-Hib 3, Polio 4, dan IPV untuk anak usia empat bulan.</a:t>
            </a:r>
          </a:p>
          <a:p>
            <a:pPr marL="496571" lvl="1" indent="-248285" algn="just">
              <a:lnSpc>
                <a:spcPts val="3220"/>
              </a:lnSpc>
              <a:buFont typeface="Arial"/>
              <a:buChar char="•"/>
            </a:pPr>
            <a:r>
              <a:rPr lang="en-US" sz="2300">
                <a:solidFill>
                  <a:srgbClr val="FFFFFF"/>
                </a:solidFill>
                <a:latin typeface="Montserrat"/>
                <a:ea typeface="Montserrat"/>
                <a:cs typeface="Montserrat"/>
                <a:sym typeface="Montserrat"/>
              </a:rPr>
              <a:t>Imunisasi Campak/MR untuk anak usia sembilan bulan.</a:t>
            </a:r>
          </a:p>
          <a:p>
            <a:pPr marL="496571" lvl="1" indent="-248285" algn="just">
              <a:lnSpc>
                <a:spcPts val="3220"/>
              </a:lnSpc>
              <a:buFont typeface="Arial"/>
              <a:buChar char="•"/>
            </a:pPr>
            <a:r>
              <a:rPr lang="en-US" sz="2300">
                <a:solidFill>
                  <a:srgbClr val="FFFFFF"/>
                </a:solidFill>
                <a:latin typeface="Montserrat"/>
                <a:ea typeface="Montserrat"/>
                <a:cs typeface="Montserrat"/>
                <a:sym typeface="Montserrat"/>
              </a:rPr>
              <a:t>Imunisasi DPT-HB-Hib lanjutan dan MR lanjutan untuk anak usia 18 bulan.</a:t>
            </a:r>
          </a:p>
          <a:p>
            <a:pPr marL="496571" lvl="1" indent="-248285" algn="just">
              <a:lnSpc>
                <a:spcPts val="3220"/>
              </a:lnSpc>
              <a:buFont typeface="Arial"/>
              <a:buChar char="•"/>
            </a:pPr>
            <a:r>
              <a:rPr lang="en-US" sz="2300">
                <a:solidFill>
                  <a:srgbClr val="FFFFFF"/>
                </a:solidFill>
                <a:latin typeface="Montserrat"/>
                <a:ea typeface="Montserrat"/>
                <a:cs typeface="Montserrat"/>
                <a:sym typeface="Montserrat"/>
              </a:rPr>
              <a:t>Imunisasi DT dan campak/MR untuk anak kelas 1 SD/Madrasah dan sederajat.</a:t>
            </a:r>
          </a:p>
          <a:p>
            <a:pPr marL="496571" lvl="1" indent="-248285" algn="just">
              <a:lnSpc>
                <a:spcPts val="3220"/>
              </a:lnSpc>
              <a:buFont typeface="Arial"/>
              <a:buChar char="•"/>
            </a:pPr>
            <a:r>
              <a:rPr lang="en-US" sz="2300">
                <a:solidFill>
                  <a:srgbClr val="FFFFFF"/>
                </a:solidFill>
                <a:latin typeface="Montserrat"/>
                <a:ea typeface="Montserrat"/>
                <a:cs typeface="Montserrat"/>
                <a:sym typeface="Montserrat"/>
              </a:rPr>
              <a:t>Imunisasi TD untuk anak kelas 2 SD/Madrasah dan sederajat.</a:t>
            </a:r>
          </a:p>
          <a:p>
            <a:pPr marL="496571" lvl="1" indent="-248285" algn="just">
              <a:lnSpc>
                <a:spcPts val="3220"/>
              </a:lnSpc>
              <a:buFont typeface="Arial"/>
              <a:buChar char="•"/>
            </a:pPr>
            <a:r>
              <a:rPr lang="en-US" sz="2300">
                <a:solidFill>
                  <a:srgbClr val="FFFFFF"/>
                </a:solidFill>
                <a:latin typeface="Montserrat"/>
                <a:ea typeface="Montserrat"/>
                <a:cs typeface="Montserrat"/>
                <a:sym typeface="Montserrat"/>
              </a:rPr>
              <a:t>Imunisasi TD untuk anak kelas 5 SD/Madrasah dan sederajat.</a:t>
            </a:r>
          </a:p>
          <a:p>
            <a:pPr algn="just">
              <a:lnSpc>
                <a:spcPts val="3220"/>
              </a:lnSpc>
            </a:pPr>
            <a:endParaRPr lang="en-US" sz="2300">
              <a:solidFill>
                <a:srgbClr val="FFFFFF"/>
              </a:solidFill>
              <a:latin typeface="Montserrat"/>
              <a:ea typeface="Montserrat"/>
              <a:cs typeface="Montserrat"/>
              <a:sym typeface="Montserrat"/>
            </a:endParaRPr>
          </a:p>
        </p:txBody>
      </p:sp>
      <p:grpSp>
        <p:nvGrpSpPr>
          <p:cNvPr id="16" name="Group 16"/>
          <p:cNvGrpSpPr/>
          <p:nvPr/>
        </p:nvGrpSpPr>
        <p:grpSpPr>
          <a:xfrm>
            <a:off x="4621006" y="9313449"/>
            <a:ext cx="13068839" cy="619944"/>
            <a:chOff x="0" y="0"/>
            <a:chExt cx="3441999" cy="163278"/>
          </a:xfrm>
        </p:grpSpPr>
        <p:sp>
          <p:nvSpPr>
            <p:cNvPr id="17" name="Freeform 17"/>
            <p:cNvSpPr/>
            <p:nvPr/>
          </p:nvSpPr>
          <p:spPr>
            <a:xfrm>
              <a:off x="0" y="0"/>
              <a:ext cx="3441999" cy="163278"/>
            </a:xfrm>
            <a:custGeom>
              <a:avLst/>
              <a:gdLst/>
              <a:ahLst/>
              <a:cxnLst/>
              <a:rect l="l" t="t" r="r" b="b"/>
              <a:pathLst>
                <a:path w="3441999" h="163278">
                  <a:moveTo>
                    <a:pt x="11256" y="0"/>
                  </a:moveTo>
                  <a:lnTo>
                    <a:pt x="3430743" y="0"/>
                  </a:lnTo>
                  <a:cubicBezTo>
                    <a:pt x="3436960" y="0"/>
                    <a:pt x="3441999" y="5039"/>
                    <a:pt x="3441999" y="11256"/>
                  </a:cubicBezTo>
                  <a:lnTo>
                    <a:pt x="3441999" y="152022"/>
                  </a:lnTo>
                  <a:cubicBezTo>
                    <a:pt x="3441999" y="155007"/>
                    <a:pt x="3440813" y="157870"/>
                    <a:pt x="3438702" y="159981"/>
                  </a:cubicBezTo>
                  <a:cubicBezTo>
                    <a:pt x="3436591" y="162092"/>
                    <a:pt x="3433728" y="163278"/>
                    <a:pt x="3430743" y="163278"/>
                  </a:cubicBezTo>
                  <a:lnTo>
                    <a:pt x="11256" y="163278"/>
                  </a:lnTo>
                  <a:cubicBezTo>
                    <a:pt x="8270" y="163278"/>
                    <a:pt x="5407" y="162092"/>
                    <a:pt x="3297" y="159981"/>
                  </a:cubicBezTo>
                  <a:cubicBezTo>
                    <a:pt x="1186" y="157870"/>
                    <a:pt x="0" y="155007"/>
                    <a:pt x="0" y="152022"/>
                  </a:cubicBezTo>
                  <a:lnTo>
                    <a:pt x="0" y="11256"/>
                  </a:lnTo>
                  <a:cubicBezTo>
                    <a:pt x="0" y="8270"/>
                    <a:pt x="1186" y="5407"/>
                    <a:pt x="3297" y="3297"/>
                  </a:cubicBezTo>
                  <a:cubicBezTo>
                    <a:pt x="5407" y="1186"/>
                    <a:pt x="8270" y="0"/>
                    <a:pt x="11256" y="0"/>
                  </a:cubicBezTo>
                  <a:close/>
                </a:path>
              </a:pathLst>
            </a:custGeom>
            <a:solidFill>
              <a:srgbClr val="B49171"/>
            </a:solidFill>
          </p:spPr>
        </p:sp>
        <p:sp>
          <p:nvSpPr>
            <p:cNvPr id="18" name="TextBox 18"/>
            <p:cNvSpPr txBox="1"/>
            <p:nvPr/>
          </p:nvSpPr>
          <p:spPr>
            <a:xfrm>
              <a:off x="0" y="-38100"/>
              <a:ext cx="3441999" cy="201378"/>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grpSp>
        <p:nvGrpSpPr>
          <p:cNvPr id="2" name="Group 2"/>
          <p:cNvGrpSpPr/>
          <p:nvPr/>
        </p:nvGrpSpPr>
        <p:grpSpPr>
          <a:xfrm>
            <a:off x="4221447" y="1552565"/>
            <a:ext cx="9845106" cy="7047397"/>
            <a:chOff x="0" y="0"/>
            <a:chExt cx="2592950" cy="1856105"/>
          </a:xfrm>
        </p:grpSpPr>
        <p:sp>
          <p:nvSpPr>
            <p:cNvPr id="3" name="Freeform 3"/>
            <p:cNvSpPr/>
            <p:nvPr/>
          </p:nvSpPr>
          <p:spPr>
            <a:xfrm>
              <a:off x="0" y="0"/>
              <a:ext cx="2592950" cy="1856105"/>
            </a:xfrm>
            <a:custGeom>
              <a:avLst/>
              <a:gdLst/>
              <a:ahLst/>
              <a:cxnLst/>
              <a:rect l="l" t="t" r="r" b="b"/>
              <a:pathLst>
                <a:path w="2592950" h="1856105">
                  <a:moveTo>
                    <a:pt x="14941" y="0"/>
                  </a:moveTo>
                  <a:lnTo>
                    <a:pt x="2578009" y="0"/>
                  </a:lnTo>
                  <a:cubicBezTo>
                    <a:pt x="2581971" y="0"/>
                    <a:pt x="2585772" y="1574"/>
                    <a:pt x="2588574" y="4376"/>
                  </a:cubicBezTo>
                  <a:cubicBezTo>
                    <a:pt x="2591376" y="7178"/>
                    <a:pt x="2592950" y="10978"/>
                    <a:pt x="2592950" y="14941"/>
                  </a:cubicBezTo>
                  <a:lnTo>
                    <a:pt x="2592950" y="1841163"/>
                  </a:lnTo>
                  <a:cubicBezTo>
                    <a:pt x="2592950" y="1845126"/>
                    <a:pt x="2591376" y="1848926"/>
                    <a:pt x="2588574" y="1851728"/>
                  </a:cubicBezTo>
                  <a:cubicBezTo>
                    <a:pt x="2585772" y="1854530"/>
                    <a:pt x="2581971" y="1856105"/>
                    <a:pt x="2578009" y="1856105"/>
                  </a:cubicBezTo>
                  <a:lnTo>
                    <a:pt x="14941" y="1856105"/>
                  </a:lnTo>
                  <a:cubicBezTo>
                    <a:pt x="10978" y="1856105"/>
                    <a:pt x="7178" y="1854530"/>
                    <a:pt x="4376" y="1851728"/>
                  </a:cubicBezTo>
                  <a:cubicBezTo>
                    <a:pt x="1574" y="1848926"/>
                    <a:pt x="0" y="1845126"/>
                    <a:pt x="0" y="1841163"/>
                  </a:cubicBezTo>
                  <a:lnTo>
                    <a:pt x="0" y="14941"/>
                  </a:lnTo>
                  <a:cubicBezTo>
                    <a:pt x="0" y="10978"/>
                    <a:pt x="1574" y="7178"/>
                    <a:pt x="4376" y="4376"/>
                  </a:cubicBezTo>
                  <a:cubicBezTo>
                    <a:pt x="7178" y="1574"/>
                    <a:pt x="10978" y="0"/>
                    <a:pt x="14941" y="0"/>
                  </a:cubicBezTo>
                  <a:close/>
                </a:path>
              </a:pathLst>
            </a:custGeom>
            <a:solidFill>
              <a:srgbClr val="013C24"/>
            </a:solidFill>
          </p:spPr>
        </p:sp>
        <p:sp>
          <p:nvSpPr>
            <p:cNvPr id="4" name="TextBox 4"/>
            <p:cNvSpPr txBox="1"/>
            <p:nvPr/>
          </p:nvSpPr>
          <p:spPr>
            <a:xfrm>
              <a:off x="0" y="-38100"/>
              <a:ext cx="2592950" cy="1894205"/>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4875506" y="3525382"/>
            <a:ext cx="8540075" cy="2812415"/>
          </a:xfrm>
          <a:prstGeom prst="rect">
            <a:avLst/>
          </a:prstGeom>
        </p:spPr>
        <p:txBody>
          <a:bodyPr lIns="0" tIns="0" rIns="0" bIns="0" rtlCol="0" anchor="t">
            <a:spAutoFit/>
          </a:bodyPr>
          <a:lstStyle/>
          <a:p>
            <a:pPr algn="ctr">
              <a:lnSpc>
                <a:spcPts val="7359"/>
              </a:lnSpc>
            </a:pPr>
            <a:r>
              <a:rPr lang="en-US" sz="6399">
                <a:solidFill>
                  <a:srgbClr val="FFFFFF"/>
                </a:solidFill>
                <a:latin typeface="Lilita One"/>
                <a:ea typeface="Lilita One"/>
                <a:cs typeface="Lilita One"/>
                <a:sym typeface="Lilita One"/>
              </a:rPr>
              <a:t>JAJANAN SEHAT</a:t>
            </a:r>
          </a:p>
          <a:p>
            <a:pPr algn="ctr">
              <a:lnSpc>
                <a:spcPts val="7359"/>
              </a:lnSpc>
            </a:pPr>
            <a:r>
              <a:rPr lang="en-US" sz="6399">
                <a:solidFill>
                  <a:srgbClr val="FFFFFF"/>
                </a:solidFill>
                <a:latin typeface="Lilita One"/>
                <a:ea typeface="Lilita One"/>
                <a:cs typeface="Lilita One"/>
                <a:sym typeface="Lilita One"/>
              </a:rPr>
              <a:t>TERKAIT KEBUGARAN</a:t>
            </a:r>
          </a:p>
          <a:p>
            <a:pPr algn="ctr">
              <a:lnSpc>
                <a:spcPts val="7359"/>
              </a:lnSpc>
            </a:pPr>
            <a:r>
              <a:rPr lang="en-US" sz="6399">
                <a:solidFill>
                  <a:srgbClr val="FFFFFF"/>
                </a:solidFill>
                <a:latin typeface="Lilita One"/>
                <a:ea typeface="Lilita One"/>
                <a:cs typeface="Lilita One"/>
                <a:sym typeface="Lilita One"/>
              </a:rPr>
              <a:t>ANAK USIA SEKOLAH</a:t>
            </a:r>
          </a:p>
        </p:txBody>
      </p:sp>
      <p:grpSp>
        <p:nvGrpSpPr>
          <p:cNvPr id="6" name="Group 6"/>
          <p:cNvGrpSpPr/>
          <p:nvPr/>
        </p:nvGrpSpPr>
        <p:grpSpPr>
          <a:xfrm>
            <a:off x="3790902" y="8137243"/>
            <a:ext cx="10706197" cy="597192"/>
            <a:chOff x="0" y="0"/>
            <a:chExt cx="2819739" cy="157285"/>
          </a:xfrm>
        </p:grpSpPr>
        <p:sp>
          <p:nvSpPr>
            <p:cNvPr id="7" name="Freeform 7"/>
            <p:cNvSpPr/>
            <p:nvPr/>
          </p:nvSpPr>
          <p:spPr>
            <a:xfrm>
              <a:off x="0" y="0"/>
              <a:ext cx="2819739" cy="157285"/>
            </a:xfrm>
            <a:custGeom>
              <a:avLst/>
              <a:gdLst/>
              <a:ahLst/>
              <a:cxnLst/>
              <a:rect l="l" t="t" r="r" b="b"/>
              <a:pathLst>
                <a:path w="2819739" h="157285">
                  <a:moveTo>
                    <a:pt x="13739" y="0"/>
                  </a:moveTo>
                  <a:lnTo>
                    <a:pt x="2806000" y="0"/>
                  </a:lnTo>
                  <a:cubicBezTo>
                    <a:pt x="2809644" y="0"/>
                    <a:pt x="2813138" y="1448"/>
                    <a:pt x="2815715" y="4024"/>
                  </a:cubicBezTo>
                  <a:cubicBezTo>
                    <a:pt x="2818292" y="6601"/>
                    <a:pt x="2819739" y="10095"/>
                    <a:pt x="2819739" y="13739"/>
                  </a:cubicBezTo>
                  <a:lnTo>
                    <a:pt x="2819739" y="143546"/>
                  </a:lnTo>
                  <a:cubicBezTo>
                    <a:pt x="2819739" y="147190"/>
                    <a:pt x="2818292" y="150684"/>
                    <a:pt x="2815715" y="153261"/>
                  </a:cubicBezTo>
                  <a:cubicBezTo>
                    <a:pt x="2813138" y="155838"/>
                    <a:pt x="2809644" y="157285"/>
                    <a:pt x="2806000" y="157285"/>
                  </a:cubicBezTo>
                  <a:lnTo>
                    <a:pt x="13739" y="157285"/>
                  </a:lnTo>
                  <a:cubicBezTo>
                    <a:pt x="10095" y="157285"/>
                    <a:pt x="6601" y="155838"/>
                    <a:pt x="4024" y="153261"/>
                  </a:cubicBezTo>
                  <a:cubicBezTo>
                    <a:pt x="1448" y="150684"/>
                    <a:pt x="0" y="147190"/>
                    <a:pt x="0" y="143546"/>
                  </a:cubicBezTo>
                  <a:lnTo>
                    <a:pt x="0" y="13739"/>
                  </a:lnTo>
                  <a:cubicBezTo>
                    <a:pt x="0" y="10095"/>
                    <a:pt x="1448" y="6601"/>
                    <a:pt x="4024" y="4024"/>
                  </a:cubicBezTo>
                  <a:cubicBezTo>
                    <a:pt x="6601" y="1448"/>
                    <a:pt x="10095" y="0"/>
                    <a:pt x="13739" y="0"/>
                  </a:cubicBezTo>
                  <a:close/>
                </a:path>
              </a:pathLst>
            </a:custGeom>
            <a:solidFill>
              <a:srgbClr val="B49171"/>
            </a:solidFill>
          </p:spPr>
        </p:sp>
        <p:sp>
          <p:nvSpPr>
            <p:cNvPr id="8" name="TextBox 8"/>
            <p:cNvSpPr txBox="1"/>
            <p:nvPr/>
          </p:nvSpPr>
          <p:spPr>
            <a:xfrm>
              <a:off x="0" y="-38100"/>
              <a:ext cx="2819739" cy="195385"/>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660459" y="9556896"/>
            <a:ext cx="18998655" cy="3538850"/>
            <a:chOff x="0" y="0"/>
            <a:chExt cx="5003761" cy="932043"/>
          </a:xfrm>
        </p:grpSpPr>
        <p:sp>
          <p:nvSpPr>
            <p:cNvPr id="10" name="Freeform 10"/>
            <p:cNvSpPr/>
            <p:nvPr/>
          </p:nvSpPr>
          <p:spPr>
            <a:xfrm>
              <a:off x="0" y="0"/>
              <a:ext cx="5003761" cy="932043"/>
            </a:xfrm>
            <a:custGeom>
              <a:avLst/>
              <a:gdLst/>
              <a:ahLst/>
              <a:cxnLst/>
              <a:rect l="l" t="t" r="r" b="b"/>
              <a:pathLst>
                <a:path w="5003761" h="932043">
                  <a:moveTo>
                    <a:pt x="0" y="0"/>
                  </a:moveTo>
                  <a:lnTo>
                    <a:pt x="5003761" y="0"/>
                  </a:lnTo>
                  <a:lnTo>
                    <a:pt x="5003761" y="932043"/>
                  </a:lnTo>
                  <a:lnTo>
                    <a:pt x="0" y="932043"/>
                  </a:lnTo>
                  <a:close/>
                </a:path>
              </a:pathLst>
            </a:custGeom>
            <a:solidFill>
              <a:srgbClr val="EBEAE8"/>
            </a:solidFill>
          </p:spPr>
        </p:sp>
        <p:sp>
          <p:nvSpPr>
            <p:cNvPr id="11" name="TextBox 11"/>
            <p:cNvSpPr txBox="1"/>
            <p:nvPr/>
          </p:nvSpPr>
          <p:spPr>
            <a:xfrm>
              <a:off x="0" y="-38100"/>
              <a:ext cx="5003761" cy="970143"/>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2389412" y="9258300"/>
            <a:ext cx="21979458" cy="395483"/>
            <a:chOff x="0" y="0"/>
            <a:chExt cx="5788828" cy="104160"/>
          </a:xfrm>
        </p:grpSpPr>
        <p:sp>
          <p:nvSpPr>
            <p:cNvPr id="13" name="Freeform 13"/>
            <p:cNvSpPr/>
            <p:nvPr/>
          </p:nvSpPr>
          <p:spPr>
            <a:xfrm>
              <a:off x="0" y="0"/>
              <a:ext cx="5788828" cy="104160"/>
            </a:xfrm>
            <a:custGeom>
              <a:avLst/>
              <a:gdLst/>
              <a:ahLst/>
              <a:cxnLst/>
              <a:rect l="l" t="t" r="r" b="b"/>
              <a:pathLst>
                <a:path w="5788828" h="104160">
                  <a:moveTo>
                    <a:pt x="6692" y="0"/>
                  </a:moveTo>
                  <a:lnTo>
                    <a:pt x="5782136" y="0"/>
                  </a:lnTo>
                  <a:cubicBezTo>
                    <a:pt x="5783911" y="0"/>
                    <a:pt x="5785613" y="705"/>
                    <a:pt x="5786868" y="1960"/>
                  </a:cubicBezTo>
                  <a:cubicBezTo>
                    <a:pt x="5788123" y="3215"/>
                    <a:pt x="5788828" y="4918"/>
                    <a:pt x="5788828" y="6692"/>
                  </a:cubicBezTo>
                  <a:lnTo>
                    <a:pt x="5788828" y="97468"/>
                  </a:lnTo>
                  <a:cubicBezTo>
                    <a:pt x="5788828" y="101164"/>
                    <a:pt x="5785832" y="104160"/>
                    <a:pt x="5782136" y="104160"/>
                  </a:cubicBezTo>
                  <a:lnTo>
                    <a:pt x="6692" y="104160"/>
                  </a:lnTo>
                  <a:cubicBezTo>
                    <a:pt x="4918" y="104160"/>
                    <a:pt x="3215" y="103455"/>
                    <a:pt x="1960" y="102200"/>
                  </a:cubicBezTo>
                  <a:cubicBezTo>
                    <a:pt x="705" y="100945"/>
                    <a:pt x="0" y="99243"/>
                    <a:pt x="0" y="97468"/>
                  </a:cubicBezTo>
                  <a:lnTo>
                    <a:pt x="0" y="6692"/>
                  </a:lnTo>
                  <a:cubicBezTo>
                    <a:pt x="0" y="4918"/>
                    <a:pt x="705" y="3215"/>
                    <a:pt x="1960" y="1960"/>
                  </a:cubicBezTo>
                  <a:cubicBezTo>
                    <a:pt x="3215" y="705"/>
                    <a:pt x="4918" y="0"/>
                    <a:pt x="6692" y="0"/>
                  </a:cubicBezTo>
                  <a:close/>
                </a:path>
              </a:pathLst>
            </a:custGeom>
            <a:solidFill>
              <a:srgbClr val="737373"/>
            </a:solidFill>
          </p:spPr>
        </p:sp>
        <p:sp>
          <p:nvSpPr>
            <p:cNvPr id="14" name="TextBox 14"/>
            <p:cNvSpPr txBox="1"/>
            <p:nvPr/>
          </p:nvSpPr>
          <p:spPr>
            <a:xfrm>
              <a:off x="0" y="-38100"/>
              <a:ext cx="5788828" cy="142260"/>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2824360" y="2075178"/>
            <a:ext cx="5648720" cy="5161518"/>
          </a:xfrm>
          <a:custGeom>
            <a:avLst/>
            <a:gdLst/>
            <a:ahLst/>
            <a:cxnLst/>
            <a:rect l="l" t="t" r="r" b="b"/>
            <a:pathLst>
              <a:path w="5648720" h="5161518">
                <a:moveTo>
                  <a:pt x="0" y="0"/>
                </a:moveTo>
                <a:lnTo>
                  <a:pt x="5648720" y="0"/>
                </a:lnTo>
                <a:lnTo>
                  <a:pt x="5648720" y="5161518"/>
                </a:lnTo>
                <a:lnTo>
                  <a:pt x="0" y="5161518"/>
                </a:lnTo>
                <a:lnTo>
                  <a:pt x="0" y="0"/>
                </a:lnTo>
                <a:close/>
              </a:path>
            </a:pathLst>
          </a:custGeom>
          <a:blipFill>
            <a:blip r:embed="rId2"/>
            <a:stretch>
              <a:fillRect/>
            </a:stretch>
          </a:blipFill>
        </p:spPr>
      </p:sp>
      <p:sp>
        <p:nvSpPr>
          <p:cNvPr id="16" name="Freeform 16"/>
          <p:cNvSpPr/>
          <p:nvPr/>
        </p:nvSpPr>
        <p:spPr>
          <a:xfrm flipH="1">
            <a:off x="15466728" y="2075178"/>
            <a:ext cx="5648720" cy="5161518"/>
          </a:xfrm>
          <a:custGeom>
            <a:avLst/>
            <a:gdLst/>
            <a:ahLst/>
            <a:cxnLst/>
            <a:rect l="l" t="t" r="r" b="b"/>
            <a:pathLst>
              <a:path w="5648720" h="5161518">
                <a:moveTo>
                  <a:pt x="5648720" y="0"/>
                </a:moveTo>
                <a:lnTo>
                  <a:pt x="0" y="0"/>
                </a:lnTo>
                <a:lnTo>
                  <a:pt x="0" y="5161518"/>
                </a:lnTo>
                <a:lnTo>
                  <a:pt x="5648720" y="5161518"/>
                </a:lnTo>
                <a:lnTo>
                  <a:pt x="5648720" y="0"/>
                </a:lnTo>
                <a:close/>
              </a:path>
            </a:pathLst>
          </a:custGeom>
          <a:blipFill>
            <a:blip r:embed="rId2"/>
            <a:stretch>
              <a:fillRect/>
            </a:stretch>
          </a:blipFill>
        </p:spPr>
      </p:sp>
      <p:sp>
        <p:nvSpPr>
          <p:cNvPr id="17" name="Freeform 17"/>
          <p:cNvSpPr/>
          <p:nvPr/>
        </p:nvSpPr>
        <p:spPr>
          <a:xfrm>
            <a:off x="15459123" y="7013397"/>
            <a:ext cx="2598001" cy="3173131"/>
          </a:xfrm>
          <a:custGeom>
            <a:avLst/>
            <a:gdLst/>
            <a:ahLst/>
            <a:cxnLst/>
            <a:rect l="l" t="t" r="r" b="b"/>
            <a:pathLst>
              <a:path w="2598001" h="3173131">
                <a:moveTo>
                  <a:pt x="0" y="0"/>
                </a:moveTo>
                <a:lnTo>
                  <a:pt x="2598002" y="0"/>
                </a:lnTo>
                <a:lnTo>
                  <a:pt x="2598002" y="3173131"/>
                </a:lnTo>
                <a:lnTo>
                  <a:pt x="0" y="3173131"/>
                </a:lnTo>
                <a:lnTo>
                  <a:pt x="0" y="0"/>
                </a:lnTo>
                <a:close/>
              </a:path>
            </a:pathLst>
          </a:custGeom>
          <a:blipFill>
            <a:blip r:embed="rId3"/>
            <a:stretch>
              <a:fillRect/>
            </a:stretch>
          </a:blipFill>
        </p:spPr>
      </p:sp>
      <p:sp>
        <p:nvSpPr>
          <p:cNvPr id="18" name="Freeform 18"/>
          <p:cNvSpPr/>
          <p:nvPr/>
        </p:nvSpPr>
        <p:spPr>
          <a:xfrm flipH="1">
            <a:off x="230875" y="7236696"/>
            <a:ext cx="2598001" cy="3173131"/>
          </a:xfrm>
          <a:custGeom>
            <a:avLst/>
            <a:gdLst/>
            <a:ahLst/>
            <a:cxnLst/>
            <a:rect l="l" t="t" r="r" b="b"/>
            <a:pathLst>
              <a:path w="2598001" h="3173131">
                <a:moveTo>
                  <a:pt x="2598002" y="0"/>
                </a:moveTo>
                <a:lnTo>
                  <a:pt x="0" y="0"/>
                </a:lnTo>
                <a:lnTo>
                  <a:pt x="0" y="3173131"/>
                </a:lnTo>
                <a:lnTo>
                  <a:pt x="2598002" y="3173131"/>
                </a:lnTo>
                <a:lnTo>
                  <a:pt x="2598002" y="0"/>
                </a:lnTo>
                <a:close/>
              </a:path>
            </a:pathLst>
          </a:custGeom>
          <a:blipFill>
            <a:blip r:embed="rId3"/>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882</Words>
  <Application>Microsoft Office PowerPoint</Application>
  <PresentationFormat>Custom</PresentationFormat>
  <Paragraphs>76</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Calibri</vt:lpstr>
      <vt:lpstr>Lilita One</vt:lpstr>
      <vt:lpstr>Montserrat</vt:lpstr>
      <vt:lpstr>Assistant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Berpose dengan senang</dc:title>
  <cp:lastModifiedBy>Yura Santanu</cp:lastModifiedBy>
  <cp:revision>2</cp:revision>
  <dcterms:created xsi:type="dcterms:W3CDTF">2006-08-16T00:00:00Z</dcterms:created>
  <dcterms:modified xsi:type="dcterms:W3CDTF">2024-10-16T07:13:40Z</dcterms:modified>
  <dc:identifier>DAGSfNLpwsA</dc:identifier>
</cp:coreProperties>
</file>