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8288000" cy="10287000"/>
  <p:notesSz cx="6858000" cy="9144000"/>
  <p:embeddedFontLst>
    <p:embeddedFont>
      <p:font typeface="Arimo" panose="020B0604020202020204" charset="0"/>
      <p:regular r:id="rId14"/>
    </p:embeddedFont>
    <p:embeddedFont>
      <p:font typeface="Bree Serif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hunk Five" panose="020B0604020202020204" charset="0"/>
      <p:regular r:id="rId20"/>
    </p:embeddedFont>
    <p:embeddedFont>
      <p:font typeface="League Spartan" panose="020B0604020202020204" charset="0"/>
      <p:regular r:id="rId21"/>
    </p:embeddedFont>
    <p:embeddedFont>
      <p:font typeface="Montserrat Semi-Bold" panose="020B0604020202020204" charset="0"/>
      <p:regular r:id="rId22"/>
    </p:embeddedFont>
    <p:embeddedFont>
      <p:font typeface="Times New Roman" panose="02020603050405020304" pitchFamily="18" charset="0"/>
      <p:regular r:id="rId23"/>
    </p:embeddedFont>
    <p:embeddedFont>
      <p:font typeface="Times New Roman Bold" panose="02020803070505020304" pitchFamily="18" charset="0"/>
      <p:regular r:id="rId24"/>
      <p:bold r:id="rId25"/>
    </p:embeddedFont>
    <p:embeddedFont>
      <p:font typeface="Times New Roman Bold Italics" panose="020B0604020202020204" charset="0"/>
      <p:regular r:id="rId26"/>
    </p:embeddedFont>
    <p:embeddedFont>
      <p:font typeface="TT Rounds Condensed" panose="020B0604020202020204" charset="0"/>
      <p:regular r:id="rId27"/>
    </p:embeddedFont>
    <p:embeddedFont>
      <p:font typeface="TT Rounds Condensed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64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8.svg"/><Relationship Id="rId7" Type="http://schemas.openxmlformats.org/officeDocument/2006/relationships/image" Target="../media/image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sv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8.svg"/><Relationship Id="rId5" Type="http://schemas.openxmlformats.org/officeDocument/2006/relationships/image" Target="../media/image40.svg"/><Relationship Id="rId10" Type="http://schemas.openxmlformats.org/officeDocument/2006/relationships/image" Target="../media/image7.png"/><Relationship Id="rId4" Type="http://schemas.openxmlformats.org/officeDocument/2006/relationships/image" Target="../media/image39.png"/><Relationship Id="rId9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8.svg"/><Relationship Id="rId18" Type="http://schemas.openxmlformats.org/officeDocument/2006/relationships/image" Target="../media/image17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12" Type="http://schemas.openxmlformats.org/officeDocument/2006/relationships/image" Target="../media/image7.png"/><Relationship Id="rId17" Type="http://schemas.openxmlformats.org/officeDocument/2006/relationships/image" Target="../media/image16.png"/><Relationship Id="rId2" Type="http://schemas.openxmlformats.org/officeDocument/2006/relationships/image" Target="../media/image49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26.svg"/><Relationship Id="rId5" Type="http://schemas.openxmlformats.org/officeDocument/2006/relationships/image" Target="../media/image52.svg"/><Relationship Id="rId15" Type="http://schemas.openxmlformats.org/officeDocument/2006/relationships/image" Target="../media/image28.svg"/><Relationship Id="rId10" Type="http://schemas.openxmlformats.org/officeDocument/2006/relationships/image" Target="../media/image25.png"/><Relationship Id="rId19" Type="http://schemas.openxmlformats.org/officeDocument/2006/relationships/image" Target="../media/image18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20.sv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8.svg"/><Relationship Id="rId1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8.svg"/><Relationship Id="rId1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34.svg"/><Relationship Id="rId15" Type="http://schemas.openxmlformats.org/officeDocument/2006/relationships/image" Target="../media/image36.svg"/><Relationship Id="rId10" Type="http://schemas.openxmlformats.org/officeDocument/2006/relationships/image" Target="../media/image27.png"/><Relationship Id="rId4" Type="http://schemas.openxmlformats.org/officeDocument/2006/relationships/image" Target="../media/image33.png"/><Relationship Id="rId9" Type="http://schemas.openxmlformats.org/officeDocument/2006/relationships/image" Target="../media/image8.sv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sv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8.svg"/><Relationship Id="rId5" Type="http://schemas.openxmlformats.org/officeDocument/2006/relationships/image" Target="../media/image40.svg"/><Relationship Id="rId10" Type="http://schemas.openxmlformats.org/officeDocument/2006/relationships/image" Target="../media/image7.png"/><Relationship Id="rId4" Type="http://schemas.openxmlformats.org/officeDocument/2006/relationships/image" Target="../media/image39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4.svg"/><Relationship Id="rId7" Type="http://schemas.openxmlformats.org/officeDocument/2006/relationships/image" Target="../media/image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6.svg"/><Relationship Id="rId10" Type="http://schemas.openxmlformats.org/officeDocument/2006/relationships/image" Target="../media/image9.png"/><Relationship Id="rId4" Type="http://schemas.openxmlformats.org/officeDocument/2006/relationships/image" Target="../media/image45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svg"/><Relationship Id="rId7" Type="http://schemas.openxmlformats.org/officeDocument/2006/relationships/image" Target="../media/image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svg"/><Relationship Id="rId7" Type="http://schemas.openxmlformats.org/officeDocument/2006/relationships/image" Target="../media/image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52605" y="1225067"/>
            <a:ext cx="7706695" cy="6984192"/>
          </a:xfrm>
          <a:custGeom>
            <a:avLst/>
            <a:gdLst/>
            <a:ahLst/>
            <a:cxnLst/>
            <a:rect l="l" t="t" r="r" b="b"/>
            <a:pathLst>
              <a:path w="7706695" h="6984192">
                <a:moveTo>
                  <a:pt x="0" y="0"/>
                </a:moveTo>
                <a:lnTo>
                  <a:pt x="7706695" y="0"/>
                </a:lnTo>
                <a:lnTo>
                  <a:pt x="7706695" y="6984192"/>
                </a:lnTo>
                <a:lnTo>
                  <a:pt x="0" y="6984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88275" y="1838657"/>
            <a:ext cx="5917549" cy="5757011"/>
          </a:xfrm>
          <a:custGeom>
            <a:avLst/>
            <a:gdLst/>
            <a:ahLst/>
            <a:cxnLst/>
            <a:rect l="l" t="t" r="r" b="b"/>
            <a:pathLst>
              <a:path w="5917549" h="5757011">
                <a:moveTo>
                  <a:pt x="0" y="0"/>
                </a:moveTo>
                <a:lnTo>
                  <a:pt x="5917549" y="0"/>
                </a:lnTo>
                <a:lnTo>
                  <a:pt x="5917549" y="5757011"/>
                </a:lnTo>
                <a:lnTo>
                  <a:pt x="0" y="57570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38975" y="9303111"/>
            <a:ext cx="4393461" cy="2459239"/>
          </a:xfrm>
          <a:custGeom>
            <a:avLst/>
            <a:gdLst/>
            <a:ahLst/>
            <a:cxnLst/>
            <a:rect l="l" t="t" r="r" b="b"/>
            <a:pathLst>
              <a:path w="4393461" h="2459239">
                <a:moveTo>
                  <a:pt x="0" y="0"/>
                </a:moveTo>
                <a:lnTo>
                  <a:pt x="4393461" y="0"/>
                </a:lnTo>
                <a:lnTo>
                  <a:pt x="4393461" y="2459239"/>
                </a:lnTo>
                <a:lnTo>
                  <a:pt x="0" y="2459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718414" y="-144661"/>
            <a:ext cx="4393461" cy="2459239"/>
          </a:xfrm>
          <a:custGeom>
            <a:avLst/>
            <a:gdLst/>
            <a:ahLst/>
            <a:cxnLst/>
            <a:rect l="l" t="t" r="r" b="b"/>
            <a:pathLst>
              <a:path w="4393461" h="2459239">
                <a:moveTo>
                  <a:pt x="0" y="0"/>
                </a:moveTo>
                <a:lnTo>
                  <a:pt x="4393461" y="0"/>
                </a:lnTo>
                <a:lnTo>
                  <a:pt x="4393461" y="2459239"/>
                </a:lnTo>
                <a:lnTo>
                  <a:pt x="0" y="2459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78202" y="9048319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35591" y="-399453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088612" y="9048319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846001" y="-399453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973151" y="2080706"/>
            <a:ext cx="6709253" cy="5845101"/>
          </a:xfrm>
          <a:custGeom>
            <a:avLst/>
            <a:gdLst/>
            <a:ahLst/>
            <a:cxnLst/>
            <a:rect l="l" t="t" r="r" b="b"/>
            <a:pathLst>
              <a:path w="6709253" h="5845101">
                <a:moveTo>
                  <a:pt x="0" y="0"/>
                </a:moveTo>
                <a:lnTo>
                  <a:pt x="6709253" y="0"/>
                </a:lnTo>
                <a:lnTo>
                  <a:pt x="6709253" y="5845101"/>
                </a:lnTo>
                <a:lnTo>
                  <a:pt x="0" y="58451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9555" y="2371088"/>
            <a:ext cx="6076446" cy="5264337"/>
          </a:xfrm>
          <a:custGeom>
            <a:avLst/>
            <a:gdLst/>
            <a:ahLst/>
            <a:cxnLst/>
            <a:rect l="l" t="t" r="r" b="b"/>
            <a:pathLst>
              <a:path w="6076446" h="5264337">
                <a:moveTo>
                  <a:pt x="0" y="0"/>
                </a:moveTo>
                <a:lnTo>
                  <a:pt x="6076446" y="0"/>
                </a:lnTo>
                <a:lnTo>
                  <a:pt x="6076446" y="5264337"/>
                </a:lnTo>
                <a:lnTo>
                  <a:pt x="0" y="52643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18304" y="2351675"/>
            <a:ext cx="9491251" cy="290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8000">
                <a:solidFill>
                  <a:srgbClr val="606060"/>
                </a:solidFill>
                <a:latin typeface="Chunk Five"/>
                <a:ea typeface="Chunk Five"/>
                <a:cs typeface="Chunk Five"/>
                <a:sym typeface="Chunk Five"/>
              </a:rPr>
              <a:t>Mendirikan Kelayakan Usaha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00779" y="7788254"/>
            <a:ext cx="6558141" cy="66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3200" spc="128">
                <a:solidFill>
                  <a:srgbClr val="60606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EKO SISWANTO, M.KOM</a:t>
            </a:r>
            <a:endParaRPr lang="en-US" sz="3200" spc="128" dirty="0">
              <a:solidFill>
                <a:srgbClr val="606060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293621" y="569465"/>
            <a:ext cx="7540616" cy="1631844"/>
            <a:chOff x="0" y="0"/>
            <a:chExt cx="10054155" cy="2175792"/>
          </a:xfrm>
        </p:grpSpPr>
        <p:sp>
          <p:nvSpPr>
            <p:cNvPr id="15" name="Freeform 15"/>
            <p:cNvSpPr/>
            <p:nvPr/>
          </p:nvSpPr>
          <p:spPr>
            <a:xfrm>
              <a:off x="0" y="131552"/>
              <a:ext cx="1787412" cy="1810545"/>
            </a:xfrm>
            <a:custGeom>
              <a:avLst/>
              <a:gdLst/>
              <a:ahLst/>
              <a:cxnLst/>
              <a:rect l="l" t="t" r="r" b="b"/>
              <a:pathLst>
                <a:path w="1787412" h="1810545">
                  <a:moveTo>
                    <a:pt x="0" y="0"/>
                  </a:moveTo>
                  <a:lnTo>
                    <a:pt x="1787412" y="0"/>
                  </a:lnTo>
                  <a:lnTo>
                    <a:pt x="1787412" y="1810545"/>
                  </a:lnTo>
                  <a:lnTo>
                    <a:pt x="0" y="1810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092212" y="131552"/>
              <a:ext cx="1971667" cy="1810545"/>
            </a:xfrm>
            <a:custGeom>
              <a:avLst/>
              <a:gdLst/>
              <a:ahLst/>
              <a:cxnLst/>
              <a:rect l="l" t="t" r="r" b="b"/>
              <a:pathLst>
                <a:path w="1971667" h="1810545">
                  <a:moveTo>
                    <a:pt x="0" y="0"/>
                  </a:moveTo>
                  <a:lnTo>
                    <a:pt x="1971667" y="0"/>
                  </a:lnTo>
                  <a:lnTo>
                    <a:pt x="1971667" y="1810545"/>
                  </a:lnTo>
                  <a:lnTo>
                    <a:pt x="0" y="1810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4228979" y="0"/>
              <a:ext cx="2259992" cy="2175792"/>
            </a:xfrm>
            <a:custGeom>
              <a:avLst/>
              <a:gdLst/>
              <a:ahLst/>
              <a:cxnLst/>
              <a:rect l="l" t="t" r="r" b="b"/>
              <a:pathLst>
                <a:path w="2259992" h="2175792">
                  <a:moveTo>
                    <a:pt x="0" y="0"/>
                  </a:moveTo>
                  <a:lnTo>
                    <a:pt x="2259992" y="0"/>
                  </a:lnTo>
                  <a:lnTo>
                    <a:pt x="2259992" y="2175792"/>
                  </a:lnTo>
                  <a:lnTo>
                    <a:pt x="0" y="2175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6654071" y="131552"/>
              <a:ext cx="3400084" cy="1810545"/>
            </a:xfrm>
            <a:custGeom>
              <a:avLst/>
              <a:gdLst/>
              <a:ahLst/>
              <a:cxnLst/>
              <a:rect l="l" t="t" r="r" b="b"/>
              <a:pathLst>
                <a:path w="3400084" h="1810545">
                  <a:moveTo>
                    <a:pt x="0" y="0"/>
                  </a:moveTo>
                  <a:lnTo>
                    <a:pt x="3400084" y="0"/>
                  </a:lnTo>
                  <a:lnTo>
                    <a:pt x="3400084" y="1810545"/>
                  </a:lnTo>
                  <a:lnTo>
                    <a:pt x="0" y="1810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337768" y="6054602"/>
            <a:ext cx="8200513" cy="1317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6"/>
              </a:lnSpc>
            </a:pPr>
            <a:r>
              <a:rPr lang="en-US" sz="4663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Technopreneurship</a:t>
            </a:r>
          </a:p>
          <a:p>
            <a:pPr algn="ctr">
              <a:lnSpc>
                <a:spcPts val="5176"/>
              </a:lnSpc>
            </a:pPr>
            <a:r>
              <a:rPr lang="en-US" sz="4663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- Pertemuan 7 -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4180" y="0"/>
            <a:ext cx="18542180" cy="11444650"/>
          </a:xfrm>
          <a:custGeom>
            <a:avLst/>
            <a:gdLst/>
            <a:ahLst/>
            <a:cxnLst/>
            <a:rect l="l" t="t" r="r" b="b"/>
            <a:pathLst>
              <a:path w="18542180" h="11444650">
                <a:moveTo>
                  <a:pt x="0" y="0"/>
                </a:moveTo>
                <a:lnTo>
                  <a:pt x="18542180" y="0"/>
                </a:lnTo>
                <a:lnTo>
                  <a:pt x="18542180" y="11444650"/>
                </a:lnTo>
                <a:lnTo>
                  <a:pt x="0" y="114446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3606691">
            <a:off x="3628533" y="2292343"/>
            <a:ext cx="6459110" cy="161925"/>
            <a:chOff x="0" y="0"/>
            <a:chExt cx="8612147" cy="215900"/>
          </a:xfrm>
        </p:grpSpPr>
        <p:sp>
          <p:nvSpPr>
            <p:cNvPr id="4" name="Freeform 4"/>
            <p:cNvSpPr/>
            <p:nvPr/>
          </p:nvSpPr>
          <p:spPr>
            <a:xfrm>
              <a:off x="107950" y="0"/>
              <a:ext cx="8396224" cy="215900"/>
            </a:xfrm>
            <a:custGeom>
              <a:avLst/>
              <a:gdLst/>
              <a:ahLst/>
              <a:cxnLst/>
              <a:rect l="l" t="t" r="r" b="b"/>
              <a:pathLst>
                <a:path w="8396224" h="215900">
                  <a:moveTo>
                    <a:pt x="0" y="0"/>
                  </a:moveTo>
                  <a:lnTo>
                    <a:pt x="8396224" y="0"/>
                  </a:lnTo>
                  <a:lnTo>
                    <a:pt x="8396224" y="215900"/>
                  </a:lnTo>
                  <a:lnTo>
                    <a:pt x="0" y="2159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 rot="7201140">
            <a:off x="3609100" y="7650379"/>
            <a:ext cx="6484081" cy="178257"/>
            <a:chOff x="0" y="0"/>
            <a:chExt cx="8645441" cy="237676"/>
          </a:xfrm>
        </p:grpSpPr>
        <p:sp>
          <p:nvSpPr>
            <p:cNvPr id="6" name="Freeform 6"/>
            <p:cNvSpPr/>
            <p:nvPr/>
          </p:nvSpPr>
          <p:spPr>
            <a:xfrm>
              <a:off x="107696" y="0"/>
              <a:ext cx="8430005" cy="237617"/>
            </a:xfrm>
            <a:custGeom>
              <a:avLst/>
              <a:gdLst/>
              <a:ahLst/>
              <a:cxnLst/>
              <a:rect l="l" t="t" r="r" b="b"/>
              <a:pathLst>
                <a:path w="8430005" h="237617">
                  <a:moveTo>
                    <a:pt x="0" y="21717"/>
                  </a:moveTo>
                  <a:lnTo>
                    <a:pt x="8429498" y="0"/>
                  </a:lnTo>
                  <a:lnTo>
                    <a:pt x="8430005" y="215900"/>
                  </a:lnTo>
                  <a:lnTo>
                    <a:pt x="508" y="2376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974911" y="818258"/>
            <a:ext cx="6185777" cy="930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4400">
                <a:solidFill>
                  <a:srgbClr val="60606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KELAYAKAN USAHA</a:t>
            </a:r>
          </a:p>
        </p:txBody>
      </p:sp>
      <p:sp>
        <p:nvSpPr>
          <p:cNvPr id="8" name="Freeform 8"/>
          <p:cNvSpPr/>
          <p:nvPr/>
        </p:nvSpPr>
        <p:spPr>
          <a:xfrm>
            <a:off x="11718414" y="-144661"/>
            <a:ext cx="4393461" cy="2459239"/>
          </a:xfrm>
          <a:custGeom>
            <a:avLst/>
            <a:gdLst/>
            <a:ahLst/>
            <a:cxnLst/>
            <a:rect l="l" t="t" r="r" b="b"/>
            <a:pathLst>
              <a:path w="4393461" h="2459239">
                <a:moveTo>
                  <a:pt x="0" y="0"/>
                </a:moveTo>
                <a:lnTo>
                  <a:pt x="4393461" y="0"/>
                </a:lnTo>
                <a:lnTo>
                  <a:pt x="4393461" y="2459239"/>
                </a:lnTo>
                <a:lnTo>
                  <a:pt x="0" y="24592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718414" y="9303111"/>
            <a:ext cx="4393461" cy="2459239"/>
          </a:xfrm>
          <a:custGeom>
            <a:avLst/>
            <a:gdLst/>
            <a:ahLst/>
            <a:cxnLst/>
            <a:rect l="l" t="t" r="r" b="b"/>
            <a:pathLst>
              <a:path w="4393461" h="2459239">
                <a:moveTo>
                  <a:pt x="0" y="0"/>
                </a:moveTo>
                <a:lnTo>
                  <a:pt x="4393461" y="0"/>
                </a:lnTo>
                <a:lnTo>
                  <a:pt x="4393461" y="2459239"/>
                </a:lnTo>
                <a:lnTo>
                  <a:pt x="0" y="24592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235591" y="-399453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235591" y="9048319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846001" y="-399453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846001" y="9048319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593005" y="2043748"/>
            <a:ext cx="12949591" cy="735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6080" lvl="1" indent="-193040" algn="just">
              <a:lnSpc>
                <a:spcPts val="3840"/>
              </a:lnSpc>
              <a:buAutoNum type="arabicPeriod"/>
            </a:pPr>
            <a:r>
              <a:rPr lang="en-US" sz="3200">
                <a:solidFill>
                  <a:srgbClr val="00B0F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Kelayakan Teknis</a:t>
            </a:r>
          </a:p>
          <a:p>
            <a:pPr marL="386080" lvl="1" indent="-193040" algn="just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Produk/ jasa dapat memuaskan calon konsumen meliputi design produk,flexible dalam pemenuhan kebutuhan konsumen, ketahanan bahan2 baku,kemanan produk,tingkat kerusakan yg wajar,biaya perawatan mudah &amp; murah, kemudahan dalam produksi, pengoperasian &amp; penggunaan</a:t>
            </a:r>
          </a:p>
          <a:p>
            <a:pPr marL="386080" lvl="1" indent="-193040" algn="just">
              <a:lnSpc>
                <a:spcPts val="3840"/>
              </a:lnSpc>
              <a:buAutoNum type="arabicPeriod"/>
            </a:pPr>
            <a:r>
              <a:rPr lang="en-US" sz="3200">
                <a:solidFill>
                  <a:srgbClr val="00B0F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Kelayakan Pasar</a:t>
            </a:r>
          </a:p>
          <a:p>
            <a:pPr marL="386080" lvl="1" indent="-193040" algn="just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Menggabungkan &amp; menganalisis </a:t>
            </a:r>
            <a:r>
              <a:rPr lang="en-US" sz="3200">
                <a:solidFill>
                  <a:srgbClr val="000000"/>
                </a:solidFill>
                <a:latin typeface="Times New Roman Bold Italics"/>
                <a:ea typeface="Times New Roman Bold Italics"/>
                <a:cs typeface="Times New Roman Bold Italics"/>
                <a:sym typeface="Times New Roman Bold Italics"/>
              </a:rPr>
              <a:t>marketability </a:t>
            </a:r>
            <a:r>
              <a:rPr lang="en-US" sz="32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sangat penting &amp; krusial dalam penentuan keberhasilan suatu usaha. Tujuannya untuk menjawab 3 pertanyaan mendasar :</a:t>
            </a:r>
          </a:p>
          <a:p>
            <a:pPr marL="386080" lvl="1" indent="-193040" algn="just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Manakah pasar potensial kita &amp; siapkah konsumen kita?</a:t>
            </a:r>
          </a:p>
          <a:p>
            <a:pPr marL="386080" lvl="1" indent="-193040" algn="just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Sampai seberapa jauh kita bisa mengeksplorasi potensi pasar ?</a:t>
            </a:r>
          </a:p>
          <a:p>
            <a:pPr marL="386080" lvl="1" indent="-193040" algn="just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Bagaimanakah peluang dan resikonya jika kita menyerbu potensi pasar?</a:t>
            </a:r>
          </a:p>
          <a:p>
            <a:pPr marL="386080" lvl="1" indent="-193040" algn="just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Dalam menganalisis kita memerlukan data2 seperti kondisi ekonomi, pasar, harga, pesaing dll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72732" y="2104313"/>
            <a:ext cx="2442515" cy="1700242"/>
          </a:xfrm>
          <a:custGeom>
            <a:avLst/>
            <a:gdLst/>
            <a:ahLst/>
            <a:cxnLst/>
            <a:rect l="l" t="t" r="r" b="b"/>
            <a:pathLst>
              <a:path w="2442515" h="1700242">
                <a:moveTo>
                  <a:pt x="0" y="0"/>
                </a:moveTo>
                <a:lnTo>
                  <a:pt x="2442515" y="0"/>
                </a:lnTo>
                <a:lnTo>
                  <a:pt x="2442515" y="1700242"/>
                </a:lnTo>
                <a:lnTo>
                  <a:pt x="0" y="1700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72732" y="5008180"/>
            <a:ext cx="2442515" cy="1700242"/>
          </a:xfrm>
          <a:custGeom>
            <a:avLst/>
            <a:gdLst/>
            <a:ahLst/>
            <a:cxnLst/>
            <a:rect l="l" t="t" r="r" b="b"/>
            <a:pathLst>
              <a:path w="2442515" h="1700242">
                <a:moveTo>
                  <a:pt x="0" y="0"/>
                </a:moveTo>
                <a:lnTo>
                  <a:pt x="2442515" y="0"/>
                </a:lnTo>
                <a:lnTo>
                  <a:pt x="2442515" y="1700242"/>
                </a:lnTo>
                <a:lnTo>
                  <a:pt x="0" y="1700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944" y="3556246"/>
            <a:ext cx="2442515" cy="1700242"/>
          </a:xfrm>
          <a:custGeom>
            <a:avLst/>
            <a:gdLst/>
            <a:ahLst/>
            <a:cxnLst/>
            <a:rect l="l" t="t" r="r" b="b"/>
            <a:pathLst>
              <a:path w="2442515" h="1700242">
                <a:moveTo>
                  <a:pt x="0" y="0"/>
                </a:moveTo>
                <a:lnTo>
                  <a:pt x="2442515" y="0"/>
                </a:lnTo>
                <a:lnTo>
                  <a:pt x="2442515" y="1700242"/>
                </a:lnTo>
                <a:lnTo>
                  <a:pt x="0" y="1700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69689" y="3693553"/>
            <a:ext cx="2023636" cy="1408659"/>
          </a:xfrm>
          <a:custGeom>
            <a:avLst/>
            <a:gdLst/>
            <a:ahLst/>
            <a:cxnLst/>
            <a:rect l="l" t="t" r="r" b="b"/>
            <a:pathLst>
              <a:path w="2023636" h="1408659">
                <a:moveTo>
                  <a:pt x="0" y="0"/>
                </a:moveTo>
                <a:lnTo>
                  <a:pt x="2023636" y="0"/>
                </a:lnTo>
                <a:lnTo>
                  <a:pt x="2023636" y="1408659"/>
                </a:lnTo>
                <a:lnTo>
                  <a:pt x="0" y="14086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862477" y="2241619"/>
            <a:ext cx="2023636" cy="1408659"/>
          </a:xfrm>
          <a:custGeom>
            <a:avLst/>
            <a:gdLst/>
            <a:ahLst/>
            <a:cxnLst/>
            <a:rect l="l" t="t" r="r" b="b"/>
            <a:pathLst>
              <a:path w="2023636" h="1408659">
                <a:moveTo>
                  <a:pt x="0" y="0"/>
                </a:moveTo>
                <a:lnTo>
                  <a:pt x="2023636" y="0"/>
                </a:lnTo>
                <a:lnTo>
                  <a:pt x="2023636" y="1408659"/>
                </a:lnTo>
                <a:lnTo>
                  <a:pt x="0" y="14086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862477" y="5145487"/>
            <a:ext cx="2023636" cy="1408659"/>
          </a:xfrm>
          <a:custGeom>
            <a:avLst/>
            <a:gdLst/>
            <a:ahLst/>
            <a:cxnLst/>
            <a:rect l="l" t="t" r="r" b="b"/>
            <a:pathLst>
              <a:path w="2023636" h="1408659">
                <a:moveTo>
                  <a:pt x="0" y="0"/>
                </a:moveTo>
                <a:lnTo>
                  <a:pt x="2023636" y="0"/>
                </a:lnTo>
                <a:lnTo>
                  <a:pt x="2023636" y="1408659"/>
                </a:lnTo>
                <a:lnTo>
                  <a:pt x="0" y="14086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107415" y="3556246"/>
            <a:ext cx="2442515" cy="1700242"/>
          </a:xfrm>
          <a:custGeom>
            <a:avLst/>
            <a:gdLst/>
            <a:ahLst/>
            <a:cxnLst/>
            <a:rect l="l" t="t" r="r" b="b"/>
            <a:pathLst>
              <a:path w="2442515" h="1700242">
                <a:moveTo>
                  <a:pt x="0" y="0"/>
                </a:moveTo>
                <a:lnTo>
                  <a:pt x="2442515" y="0"/>
                </a:lnTo>
                <a:lnTo>
                  <a:pt x="2442515" y="1700242"/>
                </a:lnTo>
                <a:lnTo>
                  <a:pt x="0" y="1700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97160" y="3693553"/>
            <a:ext cx="2023636" cy="1408659"/>
          </a:xfrm>
          <a:custGeom>
            <a:avLst/>
            <a:gdLst/>
            <a:ahLst/>
            <a:cxnLst/>
            <a:rect l="l" t="t" r="r" b="b"/>
            <a:pathLst>
              <a:path w="2023636" h="1408659">
                <a:moveTo>
                  <a:pt x="0" y="0"/>
                </a:moveTo>
                <a:lnTo>
                  <a:pt x="2023636" y="0"/>
                </a:lnTo>
                <a:lnTo>
                  <a:pt x="2023636" y="1408659"/>
                </a:lnTo>
                <a:lnTo>
                  <a:pt x="0" y="14086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536756" y="-682734"/>
            <a:ext cx="12397887" cy="11381829"/>
          </a:xfrm>
          <a:custGeom>
            <a:avLst/>
            <a:gdLst/>
            <a:ahLst/>
            <a:cxnLst/>
            <a:rect l="l" t="t" r="r" b="b"/>
            <a:pathLst>
              <a:path w="12397887" h="11381829">
                <a:moveTo>
                  <a:pt x="0" y="0"/>
                </a:moveTo>
                <a:lnTo>
                  <a:pt x="12397887" y="0"/>
                </a:lnTo>
                <a:lnTo>
                  <a:pt x="12397887" y="11381829"/>
                </a:lnTo>
                <a:lnTo>
                  <a:pt x="0" y="113818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 rot="-7193308">
            <a:off x="8209404" y="7670018"/>
            <a:ext cx="6459110" cy="161925"/>
            <a:chOff x="0" y="0"/>
            <a:chExt cx="8612147" cy="215900"/>
          </a:xfrm>
        </p:grpSpPr>
        <p:sp>
          <p:nvSpPr>
            <p:cNvPr id="12" name="Freeform 12"/>
            <p:cNvSpPr/>
            <p:nvPr/>
          </p:nvSpPr>
          <p:spPr>
            <a:xfrm>
              <a:off x="107950" y="0"/>
              <a:ext cx="8396224" cy="215900"/>
            </a:xfrm>
            <a:custGeom>
              <a:avLst/>
              <a:gdLst/>
              <a:ahLst/>
              <a:cxnLst/>
              <a:rect l="l" t="t" r="r" b="b"/>
              <a:pathLst>
                <a:path w="8396224" h="215900">
                  <a:moveTo>
                    <a:pt x="0" y="0"/>
                  </a:moveTo>
                  <a:lnTo>
                    <a:pt x="8396224" y="0"/>
                  </a:lnTo>
                  <a:lnTo>
                    <a:pt x="8396224" y="215900"/>
                  </a:lnTo>
                  <a:lnTo>
                    <a:pt x="0" y="2159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3598859">
            <a:off x="8215528" y="2288923"/>
            <a:ext cx="6459110" cy="161925"/>
            <a:chOff x="0" y="0"/>
            <a:chExt cx="8612147" cy="215900"/>
          </a:xfrm>
        </p:grpSpPr>
        <p:sp>
          <p:nvSpPr>
            <p:cNvPr id="14" name="Freeform 14"/>
            <p:cNvSpPr/>
            <p:nvPr/>
          </p:nvSpPr>
          <p:spPr>
            <a:xfrm>
              <a:off x="107950" y="0"/>
              <a:ext cx="8396224" cy="215900"/>
            </a:xfrm>
            <a:custGeom>
              <a:avLst/>
              <a:gdLst/>
              <a:ahLst/>
              <a:cxnLst/>
              <a:rect l="l" t="t" r="r" b="b"/>
              <a:pathLst>
                <a:path w="8396224" h="215900">
                  <a:moveTo>
                    <a:pt x="0" y="0"/>
                  </a:moveTo>
                  <a:lnTo>
                    <a:pt x="8396224" y="0"/>
                  </a:lnTo>
                  <a:lnTo>
                    <a:pt x="8396224" y="215900"/>
                  </a:lnTo>
                  <a:lnTo>
                    <a:pt x="0" y="2159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-37291" y="-69349"/>
            <a:ext cx="4393461" cy="2459239"/>
          </a:xfrm>
          <a:custGeom>
            <a:avLst/>
            <a:gdLst/>
            <a:ahLst/>
            <a:cxnLst/>
            <a:rect l="l" t="t" r="r" b="b"/>
            <a:pathLst>
              <a:path w="4393461" h="2459239">
                <a:moveTo>
                  <a:pt x="0" y="0"/>
                </a:moveTo>
                <a:lnTo>
                  <a:pt x="4393461" y="0"/>
                </a:lnTo>
                <a:lnTo>
                  <a:pt x="4393461" y="2459239"/>
                </a:lnTo>
                <a:lnTo>
                  <a:pt x="0" y="2459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-891476" y="9301853"/>
            <a:ext cx="4393461" cy="2459239"/>
          </a:xfrm>
          <a:custGeom>
            <a:avLst/>
            <a:gdLst/>
            <a:ahLst/>
            <a:cxnLst/>
            <a:rect l="l" t="t" r="r" b="b"/>
            <a:pathLst>
              <a:path w="4393461" h="2459239">
                <a:moveTo>
                  <a:pt x="0" y="0"/>
                </a:moveTo>
                <a:lnTo>
                  <a:pt x="4393461" y="0"/>
                </a:lnTo>
                <a:lnTo>
                  <a:pt x="4393461" y="2459239"/>
                </a:lnTo>
                <a:lnTo>
                  <a:pt x="0" y="2459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479025" y="-399453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625702" y="9047061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089434" y="-399453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236111" y="9047061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0842808" y="1118687"/>
            <a:ext cx="6416492" cy="938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League Spartan"/>
                <a:ea typeface="League Spartan"/>
                <a:cs typeface="League Spartan"/>
                <a:sym typeface="League Spartan"/>
              </a:rPr>
              <a:t>TUGAS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64555" y="3575296"/>
            <a:ext cx="770385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Pilihlah</a:t>
            </a:r>
            <a:r>
              <a:rPr kumimoji="0" lang="en-US" sz="3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 salah </a:t>
            </a:r>
            <a:r>
              <a:rPr kumimoji="0" lang="en-US" sz="30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satu</a:t>
            </a:r>
            <a:r>
              <a:rPr kumimoji="0" lang="en-US" sz="3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 </a:t>
            </a:r>
            <a:r>
              <a:rPr kumimoji="0" lang="en-US" sz="30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bidang</a:t>
            </a:r>
            <a:r>
              <a:rPr kumimoji="0" lang="en-US" sz="3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 </a:t>
            </a:r>
            <a:r>
              <a:rPr kumimoji="0" lang="en-US" sz="30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bisnis</a:t>
            </a:r>
            <a:r>
              <a:rPr kumimoji="0" lang="en-US" sz="3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 </a:t>
            </a:r>
            <a:r>
              <a:rPr kumimoji="0" lang="en-US" sz="30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sesuai</a:t>
            </a:r>
            <a:r>
              <a:rPr kumimoji="0" lang="en-US" sz="3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 hobby </a:t>
            </a:r>
            <a:r>
              <a:rPr kumimoji="0" lang="en-US" sz="30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anda</a:t>
            </a:r>
            <a:r>
              <a:rPr kumimoji="0" lang="en-US" sz="3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3000" spc="-1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</a:t>
            </a:r>
            <a:r>
              <a:rPr kumimoji="0" lang="en-US" sz="3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emudian</a:t>
            </a:r>
            <a:r>
              <a:rPr kumimoji="0" lang="en-US" sz="3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 </a:t>
            </a:r>
            <a:r>
              <a:rPr kumimoji="0" lang="en-US" sz="30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buatlah</a:t>
            </a:r>
            <a:r>
              <a:rPr kumimoji="0" lang="en-US" sz="3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 </a:t>
            </a:r>
            <a:r>
              <a:rPr kumimoji="0" lang="en-US" sz="30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kelayakan</a:t>
            </a:r>
            <a:r>
              <a:rPr kumimoji="0" lang="en-US" sz="3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 </a:t>
            </a:r>
            <a:r>
              <a:rPr kumimoji="0" lang="en-US" sz="30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dari</a:t>
            </a:r>
            <a:r>
              <a:rPr kumimoji="0" lang="en-US" sz="3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 </a:t>
            </a:r>
            <a:r>
              <a:rPr kumimoji="0" lang="en-US" sz="30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aspek</a:t>
            </a:r>
            <a:r>
              <a:rPr kumimoji="0" lang="en-US" sz="3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 </a:t>
            </a:r>
            <a:r>
              <a:rPr kumimoji="0" lang="en-US" sz="30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tehnis</a:t>
            </a:r>
            <a:r>
              <a:rPr kumimoji="0" lang="en-US" sz="3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 dan pasar</a:t>
            </a:r>
          </a:p>
        </p:txBody>
      </p:sp>
    </p:spTree>
    <p:extLst>
      <p:ext uri="{BB962C8B-B14F-4D97-AF65-F5344CB8AC3E}">
        <p14:creationId xmlns:p14="http://schemas.microsoft.com/office/powerpoint/2010/main" val="2956496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60520" y="334603"/>
            <a:ext cx="8716126" cy="9617795"/>
          </a:xfrm>
          <a:custGeom>
            <a:avLst/>
            <a:gdLst/>
            <a:ahLst/>
            <a:cxnLst/>
            <a:rect l="l" t="t" r="r" b="b"/>
            <a:pathLst>
              <a:path w="8716126" h="9617795">
                <a:moveTo>
                  <a:pt x="0" y="0"/>
                </a:moveTo>
                <a:lnTo>
                  <a:pt x="8716126" y="0"/>
                </a:lnTo>
                <a:lnTo>
                  <a:pt x="8716126" y="9617795"/>
                </a:lnTo>
                <a:lnTo>
                  <a:pt x="0" y="9617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243668" y="7202448"/>
            <a:ext cx="5656003" cy="3442903"/>
          </a:xfrm>
          <a:custGeom>
            <a:avLst/>
            <a:gdLst/>
            <a:ahLst/>
            <a:cxnLst/>
            <a:rect l="l" t="t" r="r" b="b"/>
            <a:pathLst>
              <a:path w="5656003" h="3442903">
                <a:moveTo>
                  <a:pt x="0" y="0"/>
                </a:moveTo>
                <a:lnTo>
                  <a:pt x="5656002" y="0"/>
                </a:lnTo>
                <a:lnTo>
                  <a:pt x="5656002" y="3442904"/>
                </a:lnTo>
                <a:lnTo>
                  <a:pt x="0" y="3442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400640" y="-358351"/>
            <a:ext cx="5656003" cy="3442903"/>
          </a:xfrm>
          <a:custGeom>
            <a:avLst/>
            <a:gdLst/>
            <a:ahLst/>
            <a:cxnLst/>
            <a:rect l="l" t="t" r="r" b="b"/>
            <a:pathLst>
              <a:path w="5656003" h="3442903">
                <a:moveTo>
                  <a:pt x="0" y="0"/>
                </a:moveTo>
                <a:lnTo>
                  <a:pt x="5656002" y="0"/>
                </a:lnTo>
                <a:lnTo>
                  <a:pt x="5656002" y="3442902"/>
                </a:lnTo>
                <a:lnTo>
                  <a:pt x="0" y="3442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96718" y="956996"/>
            <a:ext cx="7294564" cy="8373008"/>
          </a:xfrm>
          <a:custGeom>
            <a:avLst/>
            <a:gdLst/>
            <a:ahLst/>
            <a:cxnLst/>
            <a:rect l="l" t="t" r="r" b="b"/>
            <a:pathLst>
              <a:path w="7294564" h="8373008">
                <a:moveTo>
                  <a:pt x="0" y="0"/>
                </a:moveTo>
                <a:lnTo>
                  <a:pt x="7294564" y="0"/>
                </a:lnTo>
                <a:lnTo>
                  <a:pt x="7294564" y="8373008"/>
                </a:lnTo>
                <a:lnTo>
                  <a:pt x="0" y="83730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1715946">
            <a:off x="8851581" y="9284527"/>
            <a:ext cx="3403388" cy="85725"/>
            <a:chOff x="0" y="0"/>
            <a:chExt cx="4537851" cy="114300"/>
          </a:xfrm>
        </p:grpSpPr>
        <p:sp>
          <p:nvSpPr>
            <p:cNvPr id="7" name="Freeform 7"/>
            <p:cNvSpPr/>
            <p:nvPr/>
          </p:nvSpPr>
          <p:spPr>
            <a:xfrm>
              <a:off x="57150" y="0"/>
              <a:ext cx="4423537" cy="114300"/>
            </a:xfrm>
            <a:custGeom>
              <a:avLst/>
              <a:gdLst/>
              <a:ahLst/>
              <a:cxnLst/>
              <a:rect l="l" t="t" r="r" b="b"/>
              <a:pathLst>
                <a:path w="4423537" h="114300">
                  <a:moveTo>
                    <a:pt x="0" y="0"/>
                  </a:moveTo>
                  <a:lnTo>
                    <a:pt x="4423537" y="0"/>
                  </a:lnTo>
                  <a:lnTo>
                    <a:pt x="4423537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0D7377"/>
            </a:solidFill>
          </p:spPr>
        </p:sp>
      </p:grpSp>
      <p:grpSp>
        <p:nvGrpSpPr>
          <p:cNvPr id="8" name="Group 8"/>
          <p:cNvGrpSpPr/>
          <p:nvPr/>
        </p:nvGrpSpPr>
        <p:grpSpPr>
          <a:xfrm rot="9084053">
            <a:off x="6045342" y="831022"/>
            <a:ext cx="3403388" cy="85725"/>
            <a:chOff x="0" y="0"/>
            <a:chExt cx="4537851" cy="114300"/>
          </a:xfrm>
        </p:grpSpPr>
        <p:sp>
          <p:nvSpPr>
            <p:cNvPr id="9" name="Freeform 9"/>
            <p:cNvSpPr/>
            <p:nvPr/>
          </p:nvSpPr>
          <p:spPr>
            <a:xfrm>
              <a:off x="57150" y="0"/>
              <a:ext cx="4423537" cy="114300"/>
            </a:xfrm>
            <a:custGeom>
              <a:avLst/>
              <a:gdLst/>
              <a:ahLst/>
              <a:cxnLst/>
              <a:rect l="l" t="t" r="r" b="b"/>
              <a:pathLst>
                <a:path w="4423537" h="114300">
                  <a:moveTo>
                    <a:pt x="0" y="0"/>
                  </a:moveTo>
                  <a:lnTo>
                    <a:pt x="4423537" y="0"/>
                  </a:lnTo>
                  <a:lnTo>
                    <a:pt x="4423537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0D7377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8950593">
            <a:off x="6014872" y="9229423"/>
            <a:ext cx="3403388" cy="85725"/>
            <a:chOff x="0" y="0"/>
            <a:chExt cx="4537851" cy="114300"/>
          </a:xfrm>
        </p:grpSpPr>
        <p:sp>
          <p:nvSpPr>
            <p:cNvPr id="11" name="Freeform 11"/>
            <p:cNvSpPr/>
            <p:nvPr/>
          </p:nvSpPr>
          <p:spPr>
            <a:xfrm>
              <a:off x="57150" y="0"/>
              <a:ext cx="4423537" cy="114300"/>
            </a:xfrm>
            <a:custGeom>
              <a:avLst/>
              <a:gdLst/>
              <a:ahLst/>
              <a:cxnLst/>
              <a:rect l="l" t="t" r="r" b="b"/>
              <a:pathLst>
                <a:path w="4423537" h="114300">
                  <a:moveTo>
                    <a:pt x="0" y="0"/>
                  </a:moveTo>
                  <a:lnTo>
                    <a:pt x="4423537" y="0"/>
                  </a:lnTo>
                  <a:lnTo>
                    <a:pt x="4423537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0D7377"/>
            </a:solidFill>
          </p:spPr>
        </p:sp>
      </p:grpSp>
      <p:grpSp>
        <p:nvGrpSpPr>
          <p:cNvPr id="12" name="Group 12"/>
          <p:cNvGrpSpPr/>
          <p:nvPr/>
        </p:nvGrpSpPr>
        <p:grpSpPr>
          <a:xfrm rot="1849406">
            <a:off x="8882051" y="886127"/>
            <a:ext cx="3403388" cy="85725"/>
            <a:chOff x="0" y="0"/>
            <a:chExt cx="4537851" cy="114300"/>
          </a:xfrm>
        </p:grpSpPr>
        <p:sp>
          <p:nvSpPr>
            <p:cNvPr id="13" name="Freeform 13"/>
            <p:cNvSpPr/>
            <p:nvPr/>
          </p:nvSpPr>
          <p:spPr>
            <a:xfrm>
              <a:off x="57150" y="0"/>
              <a:ext cx="4423537" cy="114300"/>
            </a:xfrm>
            <a:custGeom>
              <a:avLst/>
              <a:gdLst/>
              <a:ahLst/>
              <a:cxnLst/>
              <a:rect l="l" t="t" r="r" b="b"/>
              <a:pathLst>
                <a:path w="4423537" h="114300">
                  <a:moveTo>
                    <a:pt x="0" y="0"/>
                  </a:moveTo>
                  <a:lnTo>
                    <a:pt x="4423537" y="0"/>
                  </a:lnTo>
                  <a:lnTo>
                    <a:pt x="4423537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0D7377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5682422" y="4836160"/>
            <a:ext cx="6887368" cy="286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11000">
                <a:solidFill>
                  <a:srgbClr val="60606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</a:t>
            </a:r>
          </a:p>
        </p:txBody>
      </p:sp>
      <p:sp>
        <p:nvSpPr>
          <p:cNvPr id="15" name="Freeform 15"/>
          <p:cNvSpPr/>
          <p:nvPr/>
        </p:nvSpPr>
        <p:spPr>
          <a:xfrm>
            <a:off x="-1805930" y="9303111"/>
            <a:ext cx="4393461" cy="2459239"/>
          </a:xfrm>
          <a:custGeom>
            <a:avLst/>
            <a:gdLst/>
            <a:ahLst/>
            <a:cxnLst/>
            <a:rect l="l" t="t" r="r" b="b"/>
            <a:pathLst>
              <a:path w="4393461" h="2459239">
                <a:moveTo>
                  <a:pt x="0" y="0"/>
                </a:moveTo>
                <a:lnTo>
                  <a:pt x="4393461" y="0"/>
                </a:lnTo>
                <a:lnTo>
                  <a:pt x="4393461" y="2459239"/>
                </a:lnTo>
                <a:lnTo>
                  <a:pt x="0" y="24592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11247" y="9048319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321657" y="9048319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311849" y="-144661"/>
            <a:ext cx="4393461" cy="2459239"/>
          </a:xfrm>
          <a:custGeom>
            <a:avLst/>
            <a:gdLst/>
            <a:ahLst/>
            <a:cxnLst/>
            <a:rect l="l" t="t" r="r" b="b"/>
            <a:pathLst>
              <a:path w="4393461" h="2459239">
                <a:moveTo>
                  <a:pt x="0" y="0"/>
                </a:moveTo>
                <a:lnTo>
                  <a:pt x="4393461" y="0"/>
                </a:lnTo>
                <a:lnTo>
                  <a:pt x="4393461" y="2459239"/>
                </a:lnTo>
                <a:lnTo>
                  <a:pt x="0" y="24592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829027" y="-399453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7439436" y="-399453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6009611" y="2927330"/>
            <a:ext cx="6268778" cy="1356609"/>
            <a:chOff x="0" y="0"/>
            <a:chExt cx="8358371" cy="1808812"/>
          </a:xfrm>
        </p:grpSpPr>
        <p:sp>
          <p:nvSpPr>
            <p:cNvPr id="22" name="Freeform 22"/>
            <p:cNvSpPr/>
            <p:nvPr/>
          </p:nvSpPr>
          <p:spPr>
            <a:xfrm>
              <a:off x="0" y="109364"/>
              <a:ext cx="1485938" cy="1505169"/>
            </a:xfrm>
            <a:custGeom>
              <a:avLst/>
              <a:gdLst/>
              <a:ahLst/>
              <a:cxnLst/>
              <a:rect l="l" t="t" r="r" b="b"/>
              <a:pathLst>
                <a:path w="1485938" h="1505169">
                  <a:moveTo>
                    <a:pt x="0" y="0"/>
                  </a:moveTo>
                  <a:lnTo>
                    <a:pt x="1485938" y="0"/>
                  </a:lnTo>
                  <a:lnTo>
                    <a:pt x="1485938" y="1505169"/>
                  </a:lnTo>
                  <a:lnTo>
                    <a:pt x="0" y="1505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739329" y="109364"/>
              <a:ext cx="1639116" cy="1505169"/>
            </a:xfrm>
            <a:custGeom>
              <a:avLst/>
              <a:gdLst/>
              <a:ahLst/>
              <a:cxnLst/>
              <a:rect l="l" t="t" r="r" b="b"/>
              <a:pathLst>
                <a:path w="1639116" h="1505169">
                  <a:moveTo>
                    <a:pt x="0" y="0"/>
                  </a:moveTo>
                  <a:lnTo>
                    <a:pt x="1639116" y="0"/>
                  </a:lnTo>
                  <a:lnTo>
                    <a:pt x="1639116" y="1505169"/>
                  </a:lnTo>
                  <a:lnTo>
                    <a:pt x="0" y="1505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3515698" y="0"/>
              <a:ext cx="1878810" cy="1808812"/>
            </a:xfrm>
            <a:custGeom>
              <a:avLst/>
              <a:gdLst/>
              <a:ahLst/>
              <a:cxnLst/>
              <a:rect l="l" t="t" r="r" b="b"/>
              <a:pathLst>
                <a:path w="1878810" h="1808812">
                  <a:moveTo>
                    <a:pt x="0" y="0"/>
                  </a:moveTo>
                  <a:lnTo>
                    <a:pt x="1878810" y="0"/>
                  </a:lnTo>
                  <a:lnTo>
                    <a:pt x="1878810" y="1808812"/>
                  </a:lnTo>
                  <a:lnTo>
                    <a:pt x="0" y="1808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5531762" y="109364"/>
              <a:ext cx="2826609" cy="1505169"/>
            </a:xfrm>
            <a:custGeom>
              <a:avLst/>
              <a:gdLst/>
              <a:ahLst/>
              <a:cxnLst/>
              <a:rect l="l" t="t" r="r" b="b"/>
              <a:pathLst>
                <a:path w="2826609" h="1505169">
                  <a:moveTo>
                    <a:pt x="0" y="0"/>
                  </a:moveTo>
                  <a:lnTo>
                    <a:pt x="2826609" y="0"/>
                  </a:lnTo>
                  <a:lnTo>
                    <a:pt x="2826609" y="1505169"/>
                  </a:lnTo>
                  <a:lnTo>
                    <a:pt x="0" y="1505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3950" y="1470778"/>
            <a:ext cx="7706695" cy="6984192"/>
          </a:xfrm>
          <a:custGeom>
            <a:avLst/>
            <a:gdLst/>
            <a:ahLst/>
            <a:cxnLst/>
            <a:rect l="l" t="t" r="r" b="b"/>
            <a:pathLst>
              <a:path w="7706695" h="6984192">
                <a:moveTo>
                  <a:pt x="0" y="0"/>
                </a:moveTo>
                <a:lnTo>
                  <a:pt x="7706695" y="0"/>
                </a:lnTo>
                <a:lnTo>
                  <a:pt x="7706695" y="6984192"/>
                </a:lnTo>
                <a:lnTo>
                  <a:pt x="0" y="6984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37928" y="2243168"/>
            <a:ext cx="6534491" cy="5656003"/>
          </a:xfrm>
          <a:custGeom>
            <a:avLst/>
            <a:gdLst/>
            <a:ahLst/>
            <a:cxnLst/>
            <a:rect l="l" t="t" r="r" b="b"/>
            <a:pathLst>
              <a:path w="6534491" h="5656003">
                <a:moveTo>
                  <a:pt x="0" y="0"/>
                </a:moveTo>
                <a:lnTo>
                  <a:pt x="6534491" y="0"/>
                </a:lnTo>
                <a:lnTo>
                  <a:pt x="6534491" y="5656003"/>
                </a:lnTo>
                <a:lnTo>
                  <a:pt x="0" y="5656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38153" y="-144661"/>
            <a:ext cx="4393461" cy="2459239"/>
          </a:xfrm>
          <a:custGeom>
            <a:avLst/>
            <a:gdLst/>
            <a:ahLst/>
            <a:cxnLst/>
            <a:rect l="l" t="t" r="r" b="b"/>
            <a:pathLst>
              <a:path w="4393461" h="2459239">
                <a:moveTo>
                  <a:pt x="0" y="0"/>
                </a:moveTo>
                <a:lnTo>
                  <a:pt x="4393461" y="0"/>
                </a:lnTo>
                <a:lnTo>
                  <a:pt x="4393461" y="2459239"/>
                </a:lnTo>
                <a:lnTo>
                  <a:pt x="0" y="2459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727014" y="9303111"/>
            <a:ext cx="4393461" cy="2459239"/>
          </a:xfrm>
          <a:custGeom>
            <a:avLst/>
            <a:gdLst/>
            <a:ahLst/>
            <a:cxnLst/>
            <a:rect l="l" t="t" r="r" b="b"/>
            <a:pathLst>
              <a:path w="4393461" h="2459239">
                <a:moveTo>
                  <a:pt x="0" y="0"/>
                </a:moveTo>
                <a:lnTo>
                  <a:pt x="4393461" y="0"/>
                </a:lnTo>
                <a:lnTo>
                  <a:pt x="4393461" y="2459239"/>
                </a:lnTo>
                <a:lnTo>
                  <a:pt x="0" y="2459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79025" y="-399453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44191" y="9048319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089434" y="-399453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854601" y="9048319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22671" y="2220949"/>
            <a:ext cx="6709253" cy="5845101"/>
          </a:xfrm>
          <a:custGeom>
            <a:avLst/>
            <a:gdLst/>
            <a:ahLst/>
            <a:cxnLst/>
            <a:rect l="l" t="t" r="r" b="b"/>
            <a:pathLst>
              <a:path w="6709253" h="5845101">
                <a:moveTo>
                  <a:pt x="0" y="0"/>
                </a:moveTo>
                <a:lnTo>
                  <a:pt x="6709253" y="0"/>
                </a:lnTo>
                <a:lnTo>
                  <a:pt x="6709253" y="5845101"/>
                </a:lnTo>
                <a:lnTo>
                  <a:pt x="0" y="58451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 rot="-7193308">
            <a:off x="-540714" y="6473140"/>
            <a:ext cx="3403388" cy="85725"/>
            <a:chOff x="0" y="0"/>
            <a:chExt cx="4537851" cy="114300"/>
          </a:xfrm>
        </p:grpSpPr>
        <p:sp>
          <p:nvSpPr>
            <p:cNvPr id="12" name="Freeform 12"/>
            <p:cNvSpPr/>
            <p:nvPr/>
          </p:nvSpPr>
          <p:spPr>
            <a:xfrm>
              <a:off x="57150" y="0"/>
              <a:ext cx="4423537" cy="114300"/>
            </a:xfrm>
            <a:custGeom>
              <a:avLst/>
              <a:gdLst/>
              <a:ahLst/>
              <a:cxnLst/>
              <a:rect l="l" t="t" r="r" b="b"/>
              <a:pathLst>
                <a:path w="4423537" h="114300">
                  <a:moveTo>
                    <a:pt x="0" y="0"/>
                  </a:moveTo>
                  <a:lnTo>
                    <a:pt x="4423537" y="0"/>
                  </a:lnTo>
                  <a:lnTo>
                    <a:pt x="4423537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3598859">
            <a:off x="-543941" y="3638116"/>
            <a:ext cx="3403388" cy="85725"/>
            <a:chOff x="0" y="0"/>
            <a:chExt cx="4537851" cy="114300"/>
          </a:xfrm>
        </p:grpSpPr>
        <p:sp>
          <p:nvSpPr>
            <p:cNvPr id="14" name="Freeform 14"/>
            <p:cNvSpPr/>
            <p:nvPr/>
          </p:nvSpPr>
          <p:spPr>
            <a:xfrm>
              <a:off x="57150" y="0"/>
              <a:ext cx="4423537" cy="114300"/>
            </a:xfrm>
            <a:custGeom>
              <a:avLst/>
              <a:gdLst/>
              <a:ahLst/>
              <a:cxnLst/>
              <a:rect l="l" t="t" r="r" b="b"/>
              <a:pathLst>
                <a:path w="4423537" h="114300">
                  <a:moveTo>
                    <a:pt x="0" y="0"/>
                  </a:moveTo>
                  <a:lnTo>
                    <a:pt x="4423537" y="0"/>
                  </a:lnTo>
                  <a:lnTo>
                    <a:pt x="4423537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903014" y="3997528"/>
            <a:ext cx="6148566" cy="2003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54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Tujuan</a:t>
            </a:r>
            <a:r>
              <a:rPr lang="en-US" sz="54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Pembelajaran</a:t>
            </a:r>
            <a:endParaRPr lang="en-US" sz="5400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144000" y="3056538"/>
            <a:ext cx="8678932" cy="55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600" lvl="1" indent="-241300" algn="just">
              <a:lnSpc>
                <a:spcPts val="4800"/>
              </a:lnSpc>
              <a:buFont typeface="Arial"/>
              <a:buChar char="•"/>
            </a:pP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Memahami</a:t>
            </a:r>
            <a:r>
              <a:rPr lang="en-US" sz="4000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 </a:t>
            </a: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dari</a:t>
            </a:r>
            <a:r>
              <a:rPr lang="en-US" sz="4000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 mana  </a:t>
            </a: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memulai</a:t>
            </a:r>
            <a:r>
              <a:rPr lang="en-US" sz="4000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 </a:t>
            </a: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usaha</a:t>
            </a:r>
            <a:r>
              <a:rPr lang="en-US" sz="4000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</a:t>
            </a:r>
          </a:p>
          <a:p>
            <a:pPr marL="482600" lvl="1" indent="-241300" algn="just">
              <a:lnSpc>
                <a:spcPts val="4800"/>
              </a:lnSpc>
              <a:buFont typeface="Arial"/>
              <a:buChar char="•"/>
            </a:pP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Memahami</a:t>
            </a:r>
            <a:r>
              <a:rPr lang="en-US" sz="4000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bagaimana</a:t>
            </a:r>
            <a:r>
              <a:rPr lang="en-US" sz="4000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menentukan</a:t>
            </a:r>
            <a:r>
              <a:rPr lang="en-US" sz="4000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 </a:t>
            </a: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peluang</a:t>
            </a:r>
            <a:r>
              <a:rPr lang="en-US" sz="4000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 </a:t>
            </a: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usaha</a:t>
            </a:r>
            <a:r>
              <a:rPr lang="en-US" sz="4000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</a:t>
            </a:r>
          </a:p>
          <a:p>
            <a:pPr marL="482600" lvl="1" indent="-241300" algn="just">
              <a:lnSpc>
                <a:spcPts val="4800"/>
              </a:lnSpc>
              <a:buFont typeface="Arial"/>
              <a:buChar char="•"/>
            </a:pP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Memahami</a:t>
            </a:r>
            <a:r>
              <a:rPr lang="en-US" sz="4000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bagaimana</a:t>
            </a:r>
            <a:r>
              <a:rPr lang="en-US" sz="4000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memilih</a:t>
            </a:r>
            <a:r>
              <a:rPr lang="en-US" sz="4000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 </a:t>
            </a: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bidang</a:t>
            </a:r>
            <a:r>
              <a:rPr lang="en-US" sz="4000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 </a:t>
            </a: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bisnis</a:t>
            </a:r>
            <a:r>
              <a:rPr lang="en-US" sz="4000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</a:t>
            </a:r>
          </a:p>
          <a:p>
            <a:pPr marL="482600" lvl="1" indent="-241300" algn="just">
              <a:lnSpc>
                <a:spcPts val="4800"/>
              </a:lnSpc>
              <a:buFont typeface="Arial"/>
              <a:buChar char="•"/>
            </a:pP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Memahami</a:t>
            </a:r>
            <a:r>
              <a:rPr lang="en-US" sz="4000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 </a:t>
            </a: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apa</a:t>
            </a:r>
            <a:r>
              <a:rPr lang="en-US" sz="4000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saja</a:t>
            </a:r>
            <a:r>
              <a:rPr lang="en-US" sz="4000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 yang  </a:t>
            </a: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harus</a:t>
            </a:r>
            <a:r>
              <a:rPr lang="en-US" sz="4000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 </a:t>
            </a: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dikuasai</a:t>
            </a:r>
            <a:r>
              <a:rPr lang="en-US" sz="4000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dalam</a:t>
            </a:r>
            <a:r>
              <a:rPr lang="en-US" sz="4000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 </a:t>
            </a: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usaha</a:t>
            </a:r>
            <a:endParaRPr lang="en-US" sz="4000" spc="37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482092" lvl="1" indent="-241046" algn="just">
              <a:lnSpc>
                <a:spcPts val="4800"/>
              </a:lnSpc>
              <a:buFont typeface="Arial"/>
              <a:buChar char="•"/>
            </a:pP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Memahami</a:t>
            </a:r>
            <a:r>
              <a:rPr lang="en-US" sz="4000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Aspek</a:t>
            </a:r>
            <a:r>
              <a:rPr lang="en-US" sz="4000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Kelayakan</a:t>
            </a:r>
            <a:r>
              <a:rPr lang="en-US" sz="4000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000" spc="3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usaha</a:t>
            </a:r>
            <a:endParaRPr lang="en-US" sz="4000" spc="37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75108" y="1028700"/>
            <a:ext cx="6984192" cy="7706695"/>
          </a:xfrm>
          <a:custGeom>
            <a:avLst/>
            <a:gdLst/>
            <a:ahLst/>
            <a:cxnLst/>
            <a:rect l="l" t="t" r="r" b="b"/>
            <a:pathLst>
              <a:path w="6984192" h="7706695">
                <a:moveTo>
                  <a:pt x="0" y="0"/>
                </a:moveTo>
                <a:lnTo>
                  <a:pt x="6984192" y="0"/>
                </a:lnTo>
                <a:lnTo>
                  <a:pt x="6984192" y="7706695"/>
                </a:lnTo>
                <a:lnTo>
                  <a:pt x="0" y="7706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047497" y="4882048"/>
            <a:ext cx="5656003" cy="6196442"/>
          </a:xfrm>
          <a:custGeom>
            <a:avLst/>
            <a:gdLst/>
            <a:ahLst/>
            <a:cxnLst/>
            <a:rect l="l" t="t" r="r" b="b"/>
            <a:pathLst>
              <a:path w="5656003" h="6196442">
                <a:moveTo>
                  <a:pt x="0" y="0"/>
                </a:moveTo>
                <a:lnTo>
                  <a:pt x="5656003" y="0"/>
                </a:lnTo>
                <a:lnTo>
                  <a:pt x="5656003" y="6196442"/>
                </a:lnTo>
                <a:lnTo>
                  <a:pt x="0" y="6196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36508" y="9303111"/>
            <a:ext cx="4393461" cy="2459239"/>
          </a:xfrm>
          <a:custGeom>
            <a:avLst/>
            <a:gdLst/>
            <a:ahLst/>
            <a:cxnLst/>
            <a:rect l="l" t="t" r="r" b="b"/>
            <a:pathLst>
              <a:path w="4393461" h="2459239">
                <a:moveTo>
                  <a:pt x="0" y="0"/>
                </a:moveTo>
                <a:lnTo>
                  <a:pt x="4393461" y="0"/>
                </a:lnTo>
                <a:lnTo>
                  <a:pt x="4393461" y="2459239"/>
                </a:lnTo>
                <a:lnTo>
                  <a:pt x="0" y="2459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80669" y="9048319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091079" y="9048319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025279" y="1527421"/>
            <a:ext cx="5845101" cy="6709253"/>
          </a:xfrm>
          <a:custGeom>
            <a:avLst/>
            <a:gdLst/>
            <a:ahLst/>
            <a:cxnLst/>
            <a:rect l="l" t="t" r="r" b="b"/>
            <a:pathLst>
              <a:path w="5845101" h="6709253">
                <a:moveTo>
                  <a:pt x="0" y="0"/>
                </a:moveTo>
                <a:lnTo>
                  <a:pt x="5845101" y="0"/>
                </a:lnTo>
                <a:lnTo>
                  <a:pt x="5845101" y="6709253"/>
                </a:lnTo>
                <a:lnTo>
                  <a:pt x="0" y="67092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-1715946">
            <a:off x="13655410" y="8340896"/>
            <a:ext cx="3403388" cy="85725"/>
            <a:chOff x="0" y="0"/>
            <a:chExt cx="4537851" cy="114300"/>
          </a:xfrm>
        </p:grpSpPr>
        <p:sp>
          <p:nvSpPr>
            <p:cNvPr id="9" name="Freeform 9"/>
            <p:cNvSpPr/>
            <p:nvPr/>
          </p:nvSpPr>
          <p:spPr>
            <a:xfrm>
              <a:off x="57150" y="0"/>
              <a:ext cx="4423537" cy="114300"/>
            </a:xfrm>
            <a:custGeom>
              <a:avLst/>
              <a:gdLst/>
              <a:ahLst/>
              <a:cxnLst/>
              <a:rect l="l" t="t" r="r" b="b"/>
              <a:pathLst>
                <a:path w="4423537" h="114300">
                  <a:moveTo>
                    <a:pt x="0" y="0"/>
                  </a:moveTo>
                  <a:lnTo>
                    <a:pt x="4423537" y="0"/>
                  </a:lnTo>
                  <a:lnTo>
                    <a:pt x="4423537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0D7377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8950593">
            <a:off x="10818700" y="8285790"/>
            <a:ext cx="3403388" cy="85725"/>
            <a:chOff x="0" y="0"/>
            <a:chExt cx="4537851" cy="114300"/>
          </a:xfrm>
        </p:grpSpPr>
        <p:sp>
          <p:nvSpPr>
            <p:cNvPr id="11" name="Freeform 11"/>
            <p:cNvSpPr/>
            <p:nvPr/>
          </p:nvSpPr>
          <p:spPr>
            <a:xfrm>
              <a:off x="57150" y="0"/>
              <a:ext cx="4423537" cy="114300"/>
            </a:xfrm>
            <a:custGeom>
              <a:avLst/>
              <a:gdLst/>
              <a:ahLst/>
              <a:cxnLst/>
              <a:rect l="l" t="t" r="r" b="b"/>
              <a:pathLst>
                <a:path w="4423537" h="114300">
                  <a:moveTo>
                    <a:pt x="0" y="0"/>
                  </a:moveTo>
                  <a:lnTo>
                    <a:pt x="4423537" y="0"/>
                  </a:lnTo>
                  <a:lnTo>
                    <a:pt x="4423537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0D7377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369337" y="1904574"/>
            <a:ext cx="5156985" cy="5954948"/>
            <a:chOff x="0" y="0"/>
            <a:chExt cx="6875980" cy="79399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876034" cy="7939913"/>
            </a:xfrm>
            <a:custGeom>
              <a:avLst/>
              <a:gdLst/>
              <a:ahLst/>
              <a:cxnLst/>
              <a:rect l="l" t="t" r="r" b="b"/>
              <a:pathLst>
                <a:path w="6876034" h="7939913">
                  <a:moveTo>
                    <a:pt x="3438017" y="7939913"/>
                  </a:moveTo>
                  <a:lnTo>
                    <a:pt x="0" y="5954903"/>
                  </a:lnTo>
                  <a:lnTo>
                    <a:pt x="0" y="1985010"/>
                  </a:lnTo>
                  <a:lnTo>
                    <a:pt x="3438017" y="0"/>
                  </a:lnTo>
                  <a:lnTo>
                    <a:pt x="6876034" y="1985010"/>
                  </a:lnTo>
                  <a:lnTo>
                    <a:pt x="6876034" y="5955030"/>
                  </a:lnTo>
                  <a:lnTo>
                    <a:pt x="3438017" y="7939913"/>
                  </a:lnTo>
                  <a:close/>
                </a:path>
              </a:pathLst>
            </a:custGeom>
            <a:blipFill>
              <a:blip r:embed="rId14"/>
              <a:stretch>
                <a:fillRect l="-21302" r="-83981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891469" y="1603621"/>
            <a:ext cx="10318866" cy="156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98"/>
              </a:lnSpc>
            </a:pPr>
            <a:r>
              <a:rPr lang="en-US" sz="56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Bagaimana cara </a:t>
            </a:r>
          </a:p>
          <a:p>
            <a:pPr algn="l">
              <a:lnSpc>
                <a:spcPts val="6098"/>
              </a:lnSpc>
            </a:pPr>
            <a:r>
              <a:rPr lang="en-US" sz="56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memulai usaha 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236" y="3632351"/>
            <a:ext cx="8725364" cy="340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 spc="87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5 Sebab/cara seseorang mulai merintis usahanya;</a:t>
            </a:r>
          </a:p>
          <a:p>
            <a:pPr marL="386080" lvl="1" indent="-193040" algn="just">
              <a:lnSpc>
                <a:spcPts val="3840"/>
              </a:lnSpc>
              <a:buFont typeface="Arial"/>
              <a:buChar char="•"/>
            </a:pPr>
            <a:r>
              <a:rPr lang="en-US" sz="3200" spc="87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faktor keluarga pengusaha;</a:t>
            </a:r>
          </a:p>
          <a:p>
            <a:pPr marL="386080" lvl="1" indent="-193040" algn="just">
              <a:lnSpc>
                <a:spcPts val="3840"/>
              </a:lnSpc>
              <a:buFont typeface="Arial"/>
              <a:buChar char="•"/>
            </a:pPr>
            <a:r>
              <a:rPr lang="en-US" sz="3200" spc="87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sengaja terjun menjadi pengusaha;</a:t>
            </a:r>
          </a:p>
          <a:p>
            <a:pPr marL="386080" lvl="1" indent="-193040" algn="just">
              <a:lnSpc>
                <a:spcPts val="3840"/>
              </a:lnSpc>
              <a:buFont typeface="Arial"/>
              <a:buChar char="•"/>
            </a:pPr>
            <a:r>
              <a:rPr lang="en-US" sz="3200" spc="87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kerja sampingan (iseng);</a:t>
            </a:r>
          </a:p>
          <a:p>
            <a:pPr marL="386080" lvl="1" indent="-193040" algn="just">
              <a:lnSpc>
                <a:spcPts val="3840"/>
              </a:lnSpc>
              <a:buFont typeface="Arial"/>
              <a:buChar char="•"/>
            </a:pPr>
            <a:r>
              <a:rPr lang="en-US" sz="3200" spc="87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coba-coba;</a:t>
            </a:r>
          </a:p>
          <a:p>
            <a:pPr marL="386080" lvl="1" indent="-193040" algn="just">
              <a:lnSpc>
                <a:spcPts val="3840"/>
              </a:lnSpc>
              <a:buFont typeface="Arial"/>
              <a:buChar char="•"/>
            </a:pPr>
            <a:r>
              <a:rPr lang="en-US" sz="3200" spc="87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terpaksa;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75108" y="1551605"/>
            <a:ext cx="6984192" cy="7706695"/>
          </a:xfrm>
          <a:custGeom>
            <a:avLst/>
            <a:gdLst/>
            <a:ahLst/>
            <a:cxnLst/>
            <a:rect l="l" t="t" r="r" b="b"/>
            <a:pathLst>
              <a:path w="6984192" h="7706695">
                <a:moveTo>
                  <a:pt x="0" y="0"/>
                </a:moveTo>
                <a:lnTo>
                  <a:pt x="6984192" y="0"/>
                </a:lnTo>
                <a:lnTo>
                  <a:pt x="6984192" y="7706695"/>
                </a:lnTo>
                <a:lnTo>
                  <a:pt x="0" y="7706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047497" y="-249613"/>
            <a:ext cx="5656003" cy="6196442"/>
          </a:xfrm>
          <a:custGeom>
            <a:avLst/>
            <a:gdLst/>
            <a:ahLst/>
            <a:cxnLst/>
            <a:rect l="l" t="t" r="r" b="b"/>
            <a:pathLst>
              <a:path w="5656003" h="6196442">
                <a:moveTo>
                  <a:pt x="0" y="0"/>
                </a:moveTo>
                <a:lnTo>
                  <a:pt x="5656003" y="0"/>
                </a:lnTo>
                <a:lnTo>
                  <a:pt x="5656003" y="6196442"/>
                </a:lnTo>
                <a:lnTo>
                  <a:pt x="0" y="6196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36508" y="9303111"/>
            <a:ext cx="4393461" cy="2459239"/>
          </a:xfrm>
          <a:custGeom>
            <a:avLst/>
            <a:gdLst/>
            <a:ahLst/>
            <a:cxnLst/>
            <a:rect l="l" t="t" r="r" b="b"/>
            <a:pathLst>
              <a:path w="4393461" h="2459239">
                <a:moveTo>
                  <a:pt x="0" y="0"/>
                </a:moveTo>
                <a:lnTo>
                  <a:pt x="4393461" y="0"/>
                </a:lnTo>
                <a:lnTo>
                  <a:pt x="4393461" y="2459239"/>
                </a:lnTo>
                <a:lnTo>
                  <a:pt x="0" y="2459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80669" y="9048319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091079" y="9048319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025279" y="2050326"/>
            <a:ext cx="5845101" cy="6709253"/>
          </a:xfrm>
          <a:custGeom>
            <a:avLst/>
            <a:gdLst/>
            <a:ahLst/>
            <a:cxnLst/>
            <a:rect l="l" t="t" r="r" b="b"/>
            <a:pathLst>
              <a:path w="5845101" h="6709253">
                <a:moveTo>
                  <a:pt x="0" y="0"/>
                </a:moveTo>
                <a:lnTo>
                  <a:pt x="5845101" y="0"/>
                </a:lnTo>
                <a:lnTo>
                  <a:pt x="5845101" y="6709253"/>
                </a:lnTo>
                <a:lnTo>
                  <a:pt x="0" y="67092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1788959">
            <a:off x="13660503" y="1766954"/>
            <a:ext cx="3403388" cy="85725"/>
            <a:chOff x="0" y="0"/>
            <a:chExt cx="4537851" cy="114300"/>
          </a:xfrm>
        </p:grpSpPr>
        <p:sp>
          <p:nvSpPr>
            <p:cNvPr id="9" name="Freeform 9"/>
            <p:cNvSpPr/>
            <p:nvPr/>
          </p:nvSpPr>
          <p:spPr>
            <a:xfrm>
              <a:off x="57150" y="0"/>
              <a:ext cx="4423537" cy="114300"/>
            </a:xfrm>
            <a:custGeom>
              <a:avLst/>
              <a:gdLst/>
              <a:ahLst/>
              <a:cxnLst/>
              <a:rect l="l" t="t" r="r" b="b"/>
              <a:pathLst>
                <a:path w="4423537" h="114300">
                  <a:moveTo>
                    <a:pt x="0" y="0"/>
                  </a:moveTo>
                  <a:lnTo>
                    <a:pt x="4423537" y="0"/>
                  </a:lnTo>
                  <a:lnTo>
                    <a:pt x="4423537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0D7377"/>
            </a:solidFill>
          </p:spPr>
        </p:sp>
      </p:grpSp>
      <p:grpSp>
        <p:nvGrpSpPr>
          <p:cNvPr id="10" name="Group 10"/>
          <p:cNvGrpSpPr/>
          <p:nvPr/>
        </p:nvGrpSpPr>
        <p:grpSpPr>
          <a:xfrm rot="9045464">
            <a:off x="10835011" y="1752712"/>
            <a:ext cx="3403388" cy="85725"/>
            <a:chOff x="0" y="0"/>
            <a:chExt cx="4537851" cy="114300"/>
          </a:xfrm>
        </p:grpSpPr>
        <p:sp>
          <p:nvSpPr>
            <p:cNvPr id="11" name="Freeform 11"/>
            <p:cNvSpPr/>
            <p:nvPr/>
          </p:nvSpPr>
          <p:spPr>
            <a:xfrm>
              <a:off x="57150" y="0"/>
              <a:ext cx="4423537" cy="114300"/>
            </a:xfrm>
            <a:custGeom>
              <a:avLst/>
              <a:gdLst/>
              <a:ahLst/>
              <a:cxnLst/>
              <a:rect l="l" t="t" r="r" b="b"/>
              <a:pathLst>
                <a:path w="4423537" h="114300">
                  <a:moveTo>
                    <a:pt x="0" y="0"/>
                  </a:moveTo>
                  <a:lnTo>
                    <a:pt x="4423537" y="0"/>
                  </a:lnTo>
                  <a:lnTo>
                    <a:pt x="4423537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0D7377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369337" y="2427478"/>
            <a:ext cx="5156985" cy="5954948"/>
            <a:chOff x="0" y="0"/>
            <a:chExt cx="6875980" cy="79399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876034" cy="7939913"/>
            </a:xfrm>
            <a:custGeom>
              <a:avLst/>
              <a:gdLst/>
              <a:ahLst/>
              <a:cxnLst/>
              <a:rect l="l" t="t" r="r" b="b"/>
              <a:pathLst>
                <a:path w="6876034" h="7939913">
                  <a:moveTo>
                    <a:pt x="3438017" y="7939913"/>
                  </a:moveTo>
                  <a:lnTo>
                    <a:pt x="0" y="5954903"/>
                  </a:lnTo>
                  <a:lnTo>
                    <a:pt x="0" y="1985010"/>
                  </a:lnTo>
                  <a:lnTo>
                    <a:pt x="3438017" y="0"/>
                  </a:lnTo>
                  <a:lnTo>
                    <a:pt x="6876034" y="1985010"/>
                  </a:lnTo>
                  <a:lnTo>
                    <a:pt x="6876034" y="5955030"/>
                  </a:lnTo>
                  <a:lnTo>
                    <a:pt x="3438017" y="7939913"/>
                  </a:lnTo>
                  <a:close/>
                </a:path>
              </a:pathLst>
            </a:custGeom>
            <a:blipFill>
              <a:blip r:embed="rId14"/>
              <a:stretch>
                <a:fillRect t="-14841" b="-14842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160222" y="666750"/>
            <a:ext cx="8478916" cy="266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15"/>
              </a:lnSpc>
            </a:pPr>
            <a:r>
              <a:rPr lang="en-US" sz="605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Cara Memulai Usaha </a:t>
            </a:r>
          </a:p>
          <a:p>
            <a:pPr algn="l">
              <a:lnSpc>
                <a:spcPts val="11016"/>
              </a:lnSpc>
            </a:pPr>
            <a:r>
              <a:rPr lang="en-US" sz="605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yang Lazim Terjadi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4047640"/>
            <a:ext cx="8555116" cy="271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l">
              <a:lnSpc>
                <a:spcPts val="4320"/>
              </a:lnSpc>
              <a:buFont typeface="Arial"/>
              <a:buChar char="•"/>
            </a:pPr>
            <a:r>
              <a:rPr lang="en-US" sz="3600" spc="87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Mendirikan usaha baru</a:t>
            </a:r>
          </a:p>
          <a:p>
            <a:pPr marL="434340" lvl="1" indent="-217170" algn="l">
              <a:lnSpc>
                <a:spcPts val="4320"/>
              </a:lnSpc>
              <a:buFont typeface="Arial"/>
              <a:buChar char="•"/>
            </a:pPr>
            <a:r>
              <a:rPr lang="en-US" sz="3600" spc="87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Membeli perusahaan</a:t>
            </a:r>
          </a:p>
          <a:p>
            <a:pPr marL="434340" lvl="1" indent="-217170" algn="l">
              <a:lnSpc>
                <a:spcPts val="4320"/>
              </a:lnSpc>
              <a:buFont typeface="Arial"/>
              <a:buChar char="•"/>
            </a:pPr>
            <a:r>
              <a:rPr lang="en-US" sz="3600" spc="87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Franchising</a:t>
            </a:r>
          </a:p>
          <a:p>
            <a:pPr marL="433883" lvl="1" indent="-216941" algn="l">
              <a:lnSpc>
                <a:spcPts val="4320"/>
              </a:lnSpc>
              <a:buFont typeface="Arial"/>
              <a:buChar char="•"/>
            </a:pPr>
            <a:r>
              <a:rPr lang="en-US" sz="3600" spc="87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Mengembangkan usaha yang sudah ada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23048" y="2111061"/>
            <a:ext cx="6984192" cy="7706695"/>
          </a:xfrm>
          <a:custGeom>
            <a:avLst/>
            <a:gdLst/>
            <a:ahLst/>
            <a:cxnLst/>
            <a:rect l="l" t="t" r="r" b="b"/>
            <a:pathLst>
              <a:path w="6984192" h="7706695">
                <a:moveTo>
                  <a:pt x="0" y="0"/>
                </a:moveTo>
                <a:lnTo>
                  <a:pt x="6984193" y="0"/>
                </a:lnTo>
                <a:lnTo>
                  <a:pt x="6984193" y="7706695"/>
                </a:lnTo>
                <a:lnTo>
                  <a:pt x="0" y="7706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896" y="3497643"/>
            <a:ext cx="8820186" cy="5665920"/>
          </a:xfrm>
          <a:custGeom>
            <a:avLst/>
            <a:gdLst/>
            <a:ahLst/>
            <a:cxnLst/>
            <a:rect l="l" t="t" r="r" b="b"/>
            <a:pathLst>
              <a:path w="8820186" h="5665920">
                <a:moveTo>
                  <a:pt x="0" y="0"/>
                </a:moveTo>
                <a:lnTo>
                  <a:pt x="8820186" y="0"/>
                </a:lnTo>
                <a:lnTo>
                  <a:pt x="8820186" y="5665921"/>
                </a:lnTo>
                <a:lnTo>
                  <a:pt x="0" y="5665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36508" y="9303111"/>
            <a:ext cx="4393461" cy="2459239"/>
          </a:xfrm>
          <a:custGeom>
            <a:avLst/>
            <a:gdLst/>
            <a:ahLst/>
            <a:cxnLst/>
            <a:rect l="l" t="t" r="r" b="b"/>
            <a:pathLst>
              <a:path w="4393461" h="2459239">
                <a:moveTo>
                  <a:pt x="0" y="0"/>
                </a:moveTo>
                <a:lnTo>
                  <a:pt x="4393461" y="0"/>
                </a:lnTo>
                <a:lnTo>
                  <a:pt x="4393461" y="2459239"/>
                </a:lnTo>
                <a:lnTo>
                  <a:pt x="0" y="2459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80669" y="9048319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091079" y="9048319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173220" y="2609782"/>
            <a:ext cx="5845101" cy="6709253"/>
          </a:xfrm>
          <a:custGeom>
            <a:avLst/>
            <a:gdLst/>
            <a:ahLst/>
            <a:cxnLst/>
            <a:rect l="l" t="t" r="r" b="b"/>
            <a:pathLst>
              <a:path w="5845101" h="6709253">
                <a:moveTo>
                  <a:pt x="0" y="0"/>
                </a:moveTo>
                <a:lnTo>
                  <a:pt x="5845101" y="0"/>
                </a:lnTo>
                <a:lnTo>
                  <a:pt x="5845101" y="6709253"/>
                </a:lnTo>
                <a:lnTo>
                  <a:pt x="0" y="67092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511323" y="2980980"/>
            <a:ext cx="5168895" cy="5966858"/>
          </a:xfrm>
          <a:custGeom>
            <a:avLst/>
            <a:gdLst/>
            <a:ahLst/>
            <a:cxnLst/>
            <a:rect l="l" t="t" r="r" b="b"/>
            <a:pathLst>
              <a:path w="5168895" h="5966858">
                <a:moveTo>
                  <a:pt x="0" y="0"/>
                </a:moveTo>
                <a:lnTo>
                  <a:pt x="5168895" y="0"/>
                </a:lnTo>
                <a:lnTo>
                  <a:pt x="5168895" y="5966858"/>
                </a:lnTo>
                <a:lnTo>
                  <a:pt x="0" y="59668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63810" y="771525"/>
            <a:ext cx="13068300" cy="193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99"/>
              </a:lnSpc>
            </a:pPr>
            <a:r>
              <a:rPr lang="en-US" sz="44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FAKTOR-FAKTOR MENENTUKAN </a:t>
            </a:r>
          </a:p>
          <a:p>
            <a:pPr algn="l">
              <a:lnSpc>
                <a:spcPts val="8000"/>
              </a:lnSpc>
            </a:pPr>
            <a:r>
              <a:rPr lang="en-US" sz="44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BIDANG USAHA YANG AKAN DIGELUTI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2475" y="4183013"/>
            <a:ext cx="7316033" cy="4285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4181" lvl="1" indent="-342091" algn="just">
              <a:lnSpc>
                <a:spcPts val="6804"/>
              </a:lnSpc>
              <a:buFont typeface="Arial"/>
              <a:buChar char="•"/>
            </a:pPr>
            <a:r>
              <a:rPr lang="en-US" sz="5670" spc="137">
                <a:solidFill>
                  <a:srgbClr val="60606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Minat dan Bakat </a:t>
            </a:r>
          </a:p>
          <a:p>
            <a:pPr marL="684181" lvl="1" indent="-342091" algn="just">
              <a:lnSpc>
                <a:spcPts val="6804"/>
              </a:lnSpc>
              <a:buFont typeface="Arial"/>
              <a:buChar char="•"/>
            </a:pPr>
            <a:r>
              <a:rPr lang="en-US" sz="5670" spc="137">
                <a:solidFill>
                  <a:srgbClr val="60606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Modal</a:t>
            </a:r>
          </a:p>
          <a:p>
            <a:pPr marL="684181" lvl="1" indent="-342091" algn="just">
              <a:lnSpc>
                <a:spcPts val="6804"/>
              </a:lnSpc>
              <a:buFont typeface="Arial"/>
              <a:buChar char="•"/>
            </a:pPr>
            <a:r>
              <a:rPr lang="en-US" sz="5670" spc="137">
                <a:solidFill>
                  <a:srgbClr val="60606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Waktu</a:t>
            </a:r>
          </a:p>
          <a:p>
            <a:pPr marL="684181" lvl="1" indent="-342091" algn="just">
              <a:lnSpc>
                <a:spcPts val="6804"/>
              </a:lnSpc>
              <a:buFont typeface="Arial"/>
              <a:buChar char="•"/>
            </a:pPr>
            <a:r>
              <a:rPr lang="en-US" sz="5670" spc="137">
                <a:solidFill>
                  <a:srgbClr val="60606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Laba</a:t>
            </a:r>
          </a:p>
          <a:p>
            <a:pPr marL="684181" lvl="1" indent="-342091" algn="just">
              <a:lnSpc>
                <a:spcPts val="6804"/>
              </a:lnSpc>
              <a:buFont typeface="Arial"/>
              <a:buChar char="•"/>
            </a:pPr>
            <a:r>
              <a:rPr lang="en-US" sz="5670" spc="137">
                <a:solidFill>
                  <a:srgbClr val="60606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Pengalaman</a:t>
            </a:r>
          </a:p>
        </p:txBody>
      </p:sp>
      <p:sp>
        <p:nvSpPr>
          <p:cNvPr id="11" name="Freeform 11"/>
          <p:cNvSpPr/>
          <p:nvPr/>
        </p:nvSpPr>
        <p:spPr>
          <a:xfrm>
            <a:off x="11718414" y="-144661"/>
            <a:ext cx="4393461" cy="2459239"/>
          </a:xfrm>
          <a:custGeom>
            <a:avLst/>
            <a:gdLst/>
            <a:ahLst/>
            <a:cxnLst/>
            <a:rect l="l" t="t" r="r" b="b"/>
            <a:pathLst>
              <a:path w="4393461" h="2459239">
                <a:moveTo>
                  <a:pt x="0" y="0"/>
                </a:moveTo>
                <a:lnTo>
                  <a:pt x="4393461" y="0"/>
                </a:lnTo>
                <a:lnTo>
                  <a:pt x="4393461" y="2459239"/>
                </a:lnTo>
                <a:lnTo>
                  <a:pt x="0" y="2459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235591" y="-399453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846001" y="-399453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72732" y="2104313"/>
            <a:ext cx="2442515" cy="1700242"/>
          </a:xfrm>
          <a:custGeom>
            <a:avLst/>
            <a:gdLst/>
            <a:ahLst/>
            <a:cxnLst/>
            <a:rect l="l" t="t" r="r" b="b"/>
            <a:pathLst>
              <a:path w="2442515" h="1700242">
                <a:moveTo>
                  <a:pt x="0" y="0"/>
                </a:moveTo>
                <a:lnTo>
                  <a:pt x="2442515" y="0"/>
                </a:lnTo>
                <a:lnTo>
                  <a:pt x="2442515" y="1700242"/>
                </a:lnTo>
                <a:lnTo>
                  <a:pt x="0" y="1700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72732" y="5008180"/>
            <a:ext cx="2442515" cy="1700242"/>
          </a:xfrm>
          <a:custGeom>
            <a:avLst/>
            <a:gdLst/>
            <a:ahLst/>
            <a:cxnLst/>
            <a:rect l="l" t="t" r="r" b="b"/>
            <a:pathLst>
              <a:path w="2442515" h="1700242">
                <a:moveTo>
                  <a:pt x="0" y="0"/>
                </a:moveTo>
                <a:lnTo>
                  <a:pt x="2442515" y="0"/>
                </a:lnTo>
                <a:lnTo>
                  <a:pt x="2442515" y="1700242"/>
                </a:lnTo>
                <a:lnTo>
                  <a:pt x="0" y="1700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944" y="3556246"/>
            <a:ext cx="2442515" cy="1700242"/>
          </a:xfrm>
          <a:custGeom>
            <a:avLst/>
            <a:gdLst/>
            <a:ahLst/>
            <a:cxnLst/>
            <a:rect l="l" t="t" r="r" b="b"/>
            <a:pathLst>
              <a:path w="2442515" h="1700242">
                <a:moveTo>
                  <a:pt x="0" y="0"/>
                </a:moveTo>
                <a:lnTo>
                  <a:pt x="2442515" y="0"/>
                </a:lnTo>
                <a:lnTo>
                  <a:pt x="2442515" y="1700242"/>
                </a:lnTo>
                <a:lnTo>
                  <a:pt x="0" y="1700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69689" y="3693553"/>
            <a:ext cx="2023636" cy="1408659"/>
          </a:xfrm>
          <a:custGeom>
            <a:avLst/>
            <a:gdLst/>
            <a:ahLst/>
            <a:cxnLst/>
            <a:rect l="l" t="t" r="r" b="b"/>
            <a:pathLst>
              <a:path w="2023636" h="1408659">
                <a:moveTo>
                  <a:pt x="0" y="0"/>
                </a:moveTo>
                <a:lnTo>
                  <a:pt x="2023636" y="0"/>
                </a:lnTo>
                <a:lnTo>
                  <a:pt x="2023636" y="1408659"/>
                </a:lnTo>
                <a:lnTo>
                  <a:pt x="0" y="14086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862477" y="2241619"/>
            <a:ext cx="2023636" cy="1408659"/>
          </a:xfrm>
          <a:custGeom>
            <a:avLst/>
            <a:gdLst/>
            <a:ahLst/>
            <a:cxnLst/>
            <a:rect l="l" t="t" r="r" b="b"/>
            <a:pathLst>
              <a:path w="2023636" h="1408659">
                <a:moveTo>
                  <a:pt x="0" y="0"/>
                </a:moveTo>
                <a:lnTo>
                  <a:pt x="2023636" y="0"/>
                </a:lnTo>
                <a:lnTo>
                  <a:pt x="2023636" y="1408659"/>
                </a:lnTo>
                <a:lnTo>
                  <a:pt x="0" y="14086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862477" y="5145487"/>
            <a:ext cx="2023636" cy="1408659"/>
          </a:xfrm>
          <a:custGeom>
            <a:avLst/>
            <a:gdLst/>
            <a:ahLst/>
            <a:cxnLst/>
            <a:rect l="l" t="t" r="r" b="b"/>
            <a:pathLst>
              <a:path w="2023636" h="1408659">
                <a:moveTo>
                  <a:pt x="0" y="0"/>
                </a:moveTo>
                <a:lnTo>
                  <a:pt x="2023636" y="0"/>
                </a:lnTo>
                <a:lnTo>
                  <a:pt x="2023636" y="1408659"/>
                </a:lnTo>
                <a:lnTo>
                  <a:pt x="0" y="14086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107415" y="3556246"/>
            <a:ext cx="2442515" cy="1700242"/>
          </a:xfrm>
          <a:custGeom>
            <a:avLst/>
            <a:gdLst/>
            <a:ahLst/>
            <a:cxnLst/>
            <a:rect l="l" t="t" r="r" b="b"/>
            <a:pathLst>
              <a:path w="2442515" h="1700242">
                <a:moveTo>
                  <a:pt x="0" y="0"/>
                </a:moveTo>
                <a:lnTo>
                  <a:pt x="2442515" y="0"/>
                </a:lnTo>
                <a:lnTo>
                  <a:pt x="2442515" y="1700242"/>
                </a:lnTo>
                <a:lnTo>
                  <a:pt x="0" y="1700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97160" y="3693553"/>
            <a:ext cx="2023636" cy="1408659"/>
          </a:xfrm>
          <a:custGeom>
            <a:avLst/>
            <a:gdLst/>
            <a:ahLst/>
            <a:cxnLst/>
            <a:rect l="l" t="t" r="r" b="b"/>
            <a:pathLst>
              <a:path w="2023636" h="1408659">
                <a:moveTo>
                  <a:pt x="0" y="0"/>
                </a:moveTo>
                <a:lnTo>
                  <a:pt x="2023636" y="0"/>
                </a:lnTo>
                <a:lnTo>
                  <a:pt x="2023636" y="1408659"/>
                </a:lnTo>
                <a:lnTo>
                  <a:pt x="0" y="14086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536756" y="-682734"/>
            <a:ext cx="12397887" cy="11381829"/>
          </a:xfrm>
          <a:custGeom>
            <a:avLst/>
            <a:gdLst/>
            <a:ahLst/>
            <a:cxnLst/>
            <a:rect l="l" t="t" r="r" b="b"/>
            <a:pathLst>
              <a:path w="12397887" h="11381829">
                <a:moveTo>
                  <a:pt x="0" y="0"/>
                </a:moveTo>
                <a:lnTo>
                  <a:pt x="12397887" y="0"/>
                </a:lnTo>
                <a:lnTo>
                  <a:pt x="12397887" y="11381829"/>
                </a:lnTo>
                <a:lnTo>
                  <a:pt x="0" y="113818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 rot="-7193308">
            <a:off x="8209404" y="7670018"/>
            <a:ext cx="6459110" cy="161925"/>
            <a:chOff x="0" y="0"/>
            <a:chExt cx="8612147" cy="215900"/>
          </a:xfrm>
        </p:grpSpPr>
        <p:sp>
          <p:nvSpPr>
            <p:cNvPr id="12" name="Freeform 12"/>
            <p:cNvSpPr/>
            <p:nvPr/>
          </p:nvSpPr>
          <p:spPr>
            <a:xfrm>
              <a:off x="107950" y="0"/>
              <a:ext cx="8396224" cy="215900"/>
            </a:xfrm>
            <a:custGeom>
              <a:avLst/>
              <a:gdLst/>
              <a:ahLst/>
              <a:cxnLst/>
              <a:rect l="l" t="t" r="r" b="b"/>
              <a:pathLst>
                <a:path w="8396224" h="215900">
                  <a:moveTo>
                    <a:pt x="0" y="0"/>
                  </a:moveTo>
                  <a:lnTo>
                    <a:pt x="8396224" y="0"/>
                  </a:lnTo>
                  <a:lnTo>
                    <a:pt x="8396224" y="215900"/>
                  </a:lnTo>
                  <a:lnTo>
                    <a:pt x="0" y="2159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3598859">
            <a:off x="8215528" y="2288923"/>
            <a:ext cx="6459110" cy="161925"/>
            <a:chOff x="0" y="0"/>
            <a:chExt cx="8612147" cy="215900"/>
          </a:xfrm>
        </p:grpSpPr>
        <p:sp>
          <p:nvSpPr>
            <p:cNvPr id="14" name="Freeform 14"/>
            <p:cNvSpPr/>
            <p:nvPr/>
          </p:nvSpPr>
          <p:spPr>
            <a:xfrm>
              <a:off x="107950" y="0"/>
              <a:ext cx="8396224" cy="215900"/>
            </a:xfrm>
            <a:custGeom>
              <a:avLst/>
              <a:gdLst/>
              <a:ahLst/>
              <a:cxnLst/>
              <a:rect l="l" t="t" r="r" b="b"/>
              <a:pathLst>
                <a:path w="8396224" h="215900">
                  <a:moveTo>
                    <a:pt x="0" y="0"/>
                  </a:moveTo>
                  <a:lnTo>
                    <a:pt x="8396224" y="0"/>
                  </a:lnTo>
                  <a:lnTo>
                    <a:pt x="8396224" y="215900"/>
                  </a:lnTo>
                  <a:lnTo>
                    <a:pt x="0" y="2159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-37291" y="-69349"/>
            <a:ext cx="4393461" cy="2459239"/>
          </a:xfrm>
          <a:custGeom>
            <a:avLst/>
            <a:gdLst/>
            <a:ahLst/>
            <a:cxnLst/>
            <a:rect l="l" t="t" r="r" b="b"/>
            <a:pathLst>
              <a:path w="4393461" h="2459239">
                <a:moveTo>
                  <a:pt x="0" y="0"/>
                </a:moveTo>
                <a:lnTo>
                  <a:pt x="4393461" y="0"/>
                </a:lnTo>
                <a:lnTo>
                  <a:pt x="4393461" y="2459239"/>
                </a:lnTo>
                <a:lnTo>
                  <a:pt x="0" y="2459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-891476" y="9301853"/>
            <a:ext cx="4393461" cy="2459239"/>
          </a:xfrm>
          <a:custGeom>
            <a:avLst/>
            <a:gdLst/>
            <a:ahLst/>
            <a:cxnLst/>
            <a:rect l="l" t="t" r="r" b="b"/>
            <a:pathLst>
              <a:path w="4393461" h="2459239">
                <a:moveTo>
                  <a:pt x="0" y="0"/>
                </a:moveTo>
                <a:lnTo>
                  <a:pt x="4393461" y="0"/>
                </a:lnTo>
                <a:lnTo>
                  <a:pt x="4393461" y="2459239"/>
                </a:lnTo>
                <a:lnTo>
                  <a:pt x="0" y="2459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479025" y="-399453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625702" y="9047061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089434" y="-399453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236111" y="9047061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0842808" y="1118687"/>
            <a:ext cx="6416492" cy="194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400">
                <a:solidFill>
                  <a:srgbClr val="60606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Dokumen Mendirikan Usaha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64555" y="3575296"/>
            <a:ext cx="7703850" cy="453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spc="-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Dokumen yg diperlukan oleh suatu usaha :</a:t>
            </a:r>
          </a:p>
          <a:p>
            <a:pPr algn="l">
              <a:lnSpc>
                <a:spcPts val="3240"/>
              </a:lnSpc>
            </a:pPr>
            <a:r>
              <a:rPr lang="en-US" sz="3000" spc="-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	1.Tanda Daftar Perusahaan</a:t>
            </a:r>
          </a:p>
          <a:p>
            <a:pPr algn="l">
              <a:lnSpc>
                <a:spcPts val="3240"/>
              </a:lnSpc>
            </a:pPr>
            <a:r>
              <a:rPr lang="en-US" sz="3000" spc="-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	2.Nomor Pokok Wajib Pajak ( NPWP )</a:t>
            </a:r>
          </a:p>
          <a:p>
            <a:pPr algn="l">
              <a:lnSpc>
                <a:spcPts val="3240"/>
              </a:lnSpc>
            </a:pPr>
            <a:r>
              <a:rPr lang="en-US" sz="3000" spc="-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	3.Bukti Diri</a:t>
            </a:r>
          </a:p>
          <a:p>
            <a:pPr algn="l">
              <a:lnSpc>
                <a:spcPts val="3240"/>
              </a:lnSpc>
            </a:pPr>
            <a:r>
              <a:rPr lang="en-US" sz="3000" spc="-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Jenis Ijin Usaha</a:t>
            </a:r>
          </a:p>
          <a:p>
            <a:pPr algn="l">
              <a:lnSpc>
                <a:spcPts val="3240"/>
              </a:lnSpc>
            </a:pPr>
            <a:r>
              <a:rPr lang="en-US" sz="3000" spc="-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1.Surat izin usaha perdagangan</a:t>
            </a:r>
          </a:p>
          <a:p>
            <a:pPr algn="l">
              <a:lnSpc>
                <a:spcPts val="3240"/>
              </a:lnSpc>
            </a:pPr>
            <a:r>
              <a:rPr lang="en-US" sz="3000" spc="-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2.Surat izin usaha industri</a:t>
            </a:r>
          </a:p>
          <a:p>
            <a:pPr algn="l">
              <a:lnSpc>
                <a:spcPts val="3240"/>
              </a:lnSpc>
            </a:pPr>
            <a:r>
              <a:rPr lang="en-US" sz="3000" spc="-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3.izin domisili</a:t>
            </a:r>
          </a:p>
          <a:p>
            <a:pPr algn="l">
              <a:lnSpc>
                <a:spcPts val="3240"/>
              </a:lnSpc>
            </a:pPr>
            <a:r>
              <a:rPr lang="en-US" sz="3000" spc="-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4.Izin mendirikan bangunan ( IMB )</a:t>
            </a:r>
          </a:p>
          <a:p>
            <a:pPr algn="l">
              <a:lnSpc>
                <a:spcPts val="3240"/>
              </a:lnSpc>
            </a:pPr>
            <a:r>
              <a:rPr lang="en-US" sz="3000" spc="-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5.Izin dari Departemen teknis sesuai dng  bidang usaha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6999" y="341515"/>
            <a:ext cx="7848601" cy="7392785"/>
          </a:xfrm>
          <a:custGeom>
            <a:avLst/>
            <a:gdLst/>
            <a:ahLst/>
            <a:cxnLst/>
            <a:rect l="l" t="t" r="r" b="b"/>
            <a:pathLst>
              <a:path w="7848601" h="7392785">
                <a:moveTo>
                  <a:pt x="0" y="0"/>
                </a:moveTo>
                <a:lnTo>
                  <a:pt x="7848601" y="0"/>
                </a:lnTo>
                <a:lnTo>
                  <a:pt x="7848601" y="7392785"/>
                </a:lnTo>
                <a:lnTo>
                  <a:pt x="0" y="73927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502" y="-296527"/>
            <a:ext cx="18440400" cy="9676677"/>
          </a:xfrm>
          <a:custGeom>
            <a:avLst/>
            <a:gdLst/>
            <a:ahLst/>
            <a:cxnLst/>
            <a:rect l="l" t="t" r="r" b="b"/>
            <a:pathLst>
              <a:path w="18440400" h="9676677">
                <a:moveTo>
                  <a:pt x="0" y="0"/>
                </a:moveTo>
                <a:lnTo>
                  <a:pt x="18440400" y="0"/>
                </a:lnTo>
                <a:lnTo>
                  <a:pt x="18440400" y="9676677"/>
                </a:lnTo>
                <a:lnTo>
                  <a:pt x="0" y="96766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06909" y="273427"/>
            <a:ext cx="11181876" cy="1717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40"/>
              </a:lnSpc>
            </a:pPr>
            <a:r>
              <a:rPr lang="en-US" sz="44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Memilih</a:t>
            </a:r>
            <a:r>
              <a:rPr lang="en-US" sz="44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 </a:t>
            </a:r>
            <a:r>
              <a:rPr lang="en-US" sz="44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bidang</a:t>
            </a:r>
            <a:r>
              <a:rPr lang="en-US" sz="44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 </a:t>
            </a:r>
            <a:r>
              <a:rPr lang="en-US" sz="44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usaha</a:t>
            </a:r>
            <a:endParaRPr lang="en-US" sz="4400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985157" y="9195001"/>
            <a:ext cx="4393461" cy="2459239"/>
          </a:xfrm>
          <a:custGeom>
            <a:avLst/>
            <a:gdLst/>
            <a:ahLst/>
            <a:cxnLst/>
            <a:rect l="l" t="t" r="r" b="b"/>
            <a:pathLst>
              <a:path w="4393461" h="2459239">
                <a:moveTo>
                  <a:pt x="0" y="0"/>
                </a:moveTo>
                <a:lnTo>
                  <a:pt x="4393461" y="0"/>
                </a:lnTo>
                <a:lnTo>
                  <a:pt x="4393461" y="2459239"/>
                </a:lnTo>
                <a:lnTo>
                  <a:pt x="0" y="2459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78202" y="9048319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088612" y="9048319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88189" y="1584720"/>
            <a:ext cx="17383221" cy="728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6080" lvl="1" indent="-193040" algn="just">
              <a:lnSpc>
                <a:spcPts val="3840"/>
              </a:lnSpc>
              <a:buFont typeface="Arial"/>
              <a:buChar char="•"/>
            </a:pP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Perhatikan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karakter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usaha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&amp;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sesuaikan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dg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karakter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pribadi</a:t>
            </a:r>
            <a:endParaRPr lang="en-US" sz="3200" spc="29" dirty="0">
              <a:solidFill>
                <a:srgbClr val="FCFBFA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marL="386080" lvl="1" indent="-193040" algn="just">
              <a:lnSpc>
                <a:spcPts val="3840"/>
              </a:lnSpc>
            </a:pP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Tujuan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mengenali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karakter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bidang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usaha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utk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menyesuaikan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dg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karakter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pribadi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utk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memotivasi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usaha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&amp;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daya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tahan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dalam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menekuni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usaha</a:t>
            </a:r>
            <a:endParaRPr lang="en-US" sz="3200" spc="29" dirty="0">
              <a:solidFill>
                <a:srgbClr val="FCFBFA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386080" lvl="1" indent="-193040" algn="just">
              <a:lnSpc>
                <a:spcPts val="3840"/>
              </a:lnSpc>
              <a:buFont typeface="Arial"/>
              <a:buChar char="•"/>
            </a:pP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Menyukai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usaha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yang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dijalankan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</a:p>
          <a:p>
            <a:pPr marL="386080" lvl="1" indent="-193040" algn="just">
              <a:lnSpc>
                <a:spcPts val="3840"/>
              </a:lnSpc>
            </a:pP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Rasa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suka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pada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usaha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membuat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seseorang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lebih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giat,tekun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&amp;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pantang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menyerah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dalam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menjalankan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sehingga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akan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membuahkan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hasil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marL="386080" lvl="1" indent="-193040" algn="just">
              <a:lnSpc>
                <a:spcPts val="3840"/>
              </a:lnSpc>
              <a:buFont typeface="Arial"/>
              <a:buChar char="•"/>
            </a:pP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Ukurlah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apakah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mampu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menjalankan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usaha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tsb</a:t>
            </a:r>
            <a:endParaRPr lang="en-US" sz="3200" spc="29" dirty="0">
              <a:solidFill>
                <a:srgbClr val="FCFBFA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marL="386080" lvl="1" indent="-193040" algn="just">
              <a:lnSpc>
                <a:spcPts val="3840"/>
              </a:lnSpc>
            </a:pP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Analisis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kemampuan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modal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usaha,keahlian,pengetahuan,time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management &amp;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antisipasi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persaingan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ketat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marL="386080" lvl="1" indent="-193040" algn="just">
              <a:lnSpc>
                <a:spcPts val="3840"/>
              </a:lnSpc>
              <a:buFont typeface="Arial"/>
              <a:buChar char="•"/>
            </a:pP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Pelajari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resiko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,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hasil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serta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potensi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pengembangan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usaha</a:t>
            </a:r>
            <a:endParaRPr lang="en-US" sz="3200" spc="29" dirty="0">
              <a:solidFill>
                <a:srgbClr val="FCFBFA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marL="386080" lvl="1" indent="-193040" algn="just">
              <a:lnSpc>
                <a:spcPts val="3840"/>
              </a:lnSpc>
            </a:pP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Hasil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pengembalian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modal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harus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dibandingkan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dg resiko2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yg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mungkin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terjadi,jika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dari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perhitungan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awal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sudah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tidak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layak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dijalankan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buat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apa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dipaksakan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?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Analisis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kemungkinan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bidang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tersebut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apakah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akan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terus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berkembang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?</a:t>
            </a:r>
          </a:p>
          <a:p>
            <a:pPr marL="386080" lvl="1" indent="-193040" algn="just">
              <a:lnSpc>
                <a:spcPts val="3840"/>
              </a:lnSpc>
              <a:buFont typeface="Arial"/>
              <a:buChar char="•"/>
            </a:pP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Pahami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sudah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pada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tahapan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mana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usaha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tsb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(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masih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prospek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atau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sudah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jenuh</a:t>
            </a:r>
            <a:r>
              <a:rPr lang="en-US" sz="3200" spc="29" dirty="0">
                <a:solidFill>
                  <a:srgbClr val="FCFBF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?)</a:t>
            </a:r>
          </a:p>
          <a:p>
            <a:pPr marL="386080" lvl="1" indent="-193040" algn="just">
              <a:lnSpc>
                <a:spcPts val="3840"/>
              </a:lnSpc>
            </a:pP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Wirausaha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tidak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menyadari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dan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mengenali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arti “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siklus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hidup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9" dirty="0" err="1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produk</a:t>
            </a:r>
            <a:r>
              <a:rPr lang="en-US" sz="3200" spc="29" dirty="0">
                <a:solidFill>
                  <a:srgbClr val="FCFBFA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7928" y="2243168"/>
            <a:ext cx="6534491" cy="5656003"/>
          </a:xfrm>
          <a:custGeom>
            <a:avLst/>
            <a:gdLst/>
            <a:ahLst/>
            <a:cxnLst/>
            <a:rect l="l" t="t" r="r" b="b"/>
            <a:pathLst>
              <a:path w="6534491" h="5656003">
                <a:moveTo>
                  <a:pt x="0" y="0"/>
                </a:moveTo>
                <a:lnTo>
                  <a:pt x="6534491" y="0"/>
                </a:lnTo>
                <a:lnTo>
                  <a:pt x="6534491" y="5656003"/>
                </a:lnTo>
                <a:lnTo>
                  <a:pt x="0" y="5656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38153" y="-144661"/>
            <a:ext cx="4393461" cy="2459239"/>
          </a:xfrm>
          <a:custGeom>
            <a:avLst/>
            <a:gdLst/>
            <a:ahLst/>
            <a:cxnLst/>
            <a:rect l="l" t="t" r="r" b="b"/>
            <a:pathLst>
              <a:path w="4393461" h="2459239">
                <a:moveTo>
                  <a:pt x="0" y="0"/>
                </a:moveTo>
                <a:lnTo>
                  <a:pt x="4393461" y="0"/>
                </a:lnTo>
                <a:lnTo>
                  <a:pt x="4393461" y="2459239"/>
                </a:lnTo>
                <a:lnTo>
                  <a:pt x="0" y="24592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27014" y="9303111"/>
            <a:ext cx="4393461" cy="2459239"/>
          </a:xfrm>
          <a:custGeom>
            <a:avLst/>
            <a:gdLst/>
            <a:ahLst/>
            <a:cxnLst/>
            <a:rect l="l" t="t" r="r" b="b"/>
            <a:pathLst>
              <a:path w="4393461" h="2459239">
                <a:moveTo>
                  <a:pt x="0" y="0"/>
                </a:moveTo>
                <a:lnTo>
                  <a:pt x="4393461" y="0"/>
                </a:lnTo>
                <a:lnTo>
                  <a:pt x="4393461" y="2459239"/>
                </a:lnTo>
                <a:lnTo>
                  <a:pt x="0" y="24592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79025" y="-399453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244191" y="9048319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089434" y="-399453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854601" y="9048319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22671" y="2220949"/>
            <a:ext cx="6709253" cy="5845101"/>
          </a:xfrm>
          <a:custGeom>
            <a:avLst/>
            <a:gdLst/>
            <a:ahLst/>
            <a:cxnLst/>
            <a:rect l="l" t="t" r="r" b="b"/>
            <a:pathLst>
              <a:path w="6709253" h="5845101">
                <a:moveTo>
                  <a:pt x="0" y="0"/>
                </a:moveTo>
                <a:lnTo>
                  <a:pt x="6709253" y="0"/>
                </a:lnTo>
                <a:lnTo>
                  <a:pt x="6709253" y="5845101"/>
                </a:lnTo>
                <a:lnTo>
                  <a:pt x="0" y="58451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-7193308">
            <a:off x="-540714" y="6473140"/>
            <a:ext cx="3403388" cy="85725"/>
            <a:chOff x="0" y="0"/>
            <a:chExt cx="4537851" cy="114300"/>
          </a:xfrm>
        </p:grpSpPr>
        <p:sp>
          <p:nvSpPr>
            <p:cNvPr id="11" name="Freeform 11"/>
            <p:cNvSpPr/>
            <p:nvPr/>
          </p:nvSpPr>
          <p:spPr>
            <a:xfrm>
              <a:off x="57150" y="0"/>
              <a:ext cx="4423537" cy="114300"/>
            </a:xfrm>
            <a:custGeom>
              <a:avLst/>
              <a:gdLst/>
              <a:ahLst/>
              <a:cxnLst/>
              <a:rect l="l" t="t" r="r" b="b"/>
              <a:pathLst>
                <a:path w="4423537" h="114300">
                  <a:moveTo>
                    <a:pt x="0" y="0"/>
                  </a:moveTo>
                  <a:lnTo>
                    <a:pt x="4423537" y="0"/>
                  </a:lnTo>
                  <a:lnTo>
                    <a:pt x="4423537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3598859">
            <a:off x="-543941" y="3638116"/>
            <a:ext cx="3403388" cy="85725"/>
            <a:chOff x="0" y="0"/>
            <a:chExt cx="4537851" cy="114300"/>
          </a:xfrm>
        </p:grpSpPr>
        <p:sp>
          <p:nvSpPr>
            <p:cNvPr id="13" name="Freeform 13"/>
            <p:cNvSpPr/>
            <p:nvPr/>
          </p:nvSpPr>
          <p:spPr>
            <a:xfrm>
              <a:off x="57150" y="0"/>
              <a:ext cx="4423537" cy="114300"/>
            </a:xfrm>
            <a:custGeom>
              <a:avLst/>
              <a:gdLst/>
              <a:ahLst/>
              <a:cxnLst/>
              <a:rect l="l" t="t" r="r" b="b"/>
              <a:pathLst>
                <a:path w="4423537" h="114300">
                  <a:moveTo>
                    <a:pt x="0" y="0"/>
                  </a:moveTo>
                  <a:lnTo>
                    <a:pt x="4423537" y="0"/>
                  </a:lnTo>
                  <a:lnTo>
                    <a:pt x="4423537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8973259" y="236035"/>
            <a:ext cx="7342237" cy="1149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5499">
                <a:solidFill>
                  <a:srgbClr val="31859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PENYEBAB GAGAL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398670" y="1385387"/>
            <a:ext cx="10805343" cy="7991307"/>
            <a:chOff x="0" y="0"/>
            <a:chExt cx="14407124" cy="1065507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407169" cy="10655072"/>
            </a:xfrm>
            <a:custGeom>
              <a:avLst/>
              <a:gdLst/>
              <a:ahLst/>
              <a:cxnLst/>
              <a:rect l="l" t="t" r="r" b="b"/>
              <a:pathLst>
                <a:path w="14407169" h="10655072">
                  <a:moveTo>
                    <a:pt x="0" y="0"/>
                  </a:moveTo>
                  <a:lnTo>
                    <a:pt x="14407169" y="0"/>
                  </a:lnTo>
                  <a:lnTo>
                    <a:pt x="14407169" y="10655072"/>
                  </a:lnTo>
                  <a:lnTo>
                    <a:pt x="0" y="106550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14407124" cy="10721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386080" lvl="1" indent="-193040" algn="l">
                <a:lnSpc>
                  <a:spcPts val="3840"/>
                </a:lnSpc>
                <a:buAutoNum type="arabicPeriod"/>
              </a:pPr>
              <a:r>
                <a:rPr lang="en-US" sz="3200">
                  <a:solidFill>
                    <a:srgbClr val="31859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Berkaitan dengan Produk dan Pangsa Pasar Kita</a:t>
              </a:r>
            </a:p>
            <a:p>
              <a:pPr marL="386080" lvl="1" indent="-193040" algn="just">
                <a:lnSpc>
                  <a:spcPts val="3840"/>
                </a:lnSpc>
                <a:buFont typeface="Arial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Timing peluncuran produk kurang tepat </a:t>
              </a:r>
            </a:p>
            <a:p>
              <a:pPr marL="386080" lvl="1" indent="-193040" algn="just">
                <a:lnSpc>
                  <a:spcPts val="3840"/>
                </a:lnSpc>
                <a:buFont typeface="Arial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Design produk yg tidak flexible dg kebutuhan konsumen sehingga sulit dimodifikasi</a:t>
              </a:r>
            </a:p>
            <a:p>
              <a:pPr marL="386080" lvl="1" indent="-193040" algn="just">
                <a:lnSpc>
                  <a:spcPts val="3840"/>
                </a:lnSpc>
                <a:buFont typeface="Arial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Strategi distribusi yg tidak tepat</a:t>
              </a:r>
            </a:p>
            <a:p>
              <a:pPr marL="386080" lvl="1" indent="-193040" algn="just">
                <a:lnSpc>
                  <a:spcPts val="3840"/>
                </a:lnSpc>
                <a:buFont typeface="Arial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Tidak mampu mendefinisikan usaha yg sedang dijalankan misal kesulitan mengkategorikan kerajian tangan merupakan barang seni atau fungsional?</a:t>
              </a:r>
            </a:p>
            <a:p>
              <a:pPr marL="386080" lvl="1" indent="-193040" algn="just">
                <a:lnSpc>
                  <a:spcPts val="3840"/>
                </a:lnSpc>
                <a:buFont typeface="Arial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Masalah kondisi pasar yg tidak sesuai dg prediksi di awal usaha, </a:t>
              </a:r>
            </a:p>
            <a:p>
              <a:pPr marL="386080" lvl="1" indent="-193040" algn="just">
                <a:lnSpc>
                  <a:spcPts val="3840"/>
                </a:lnSpc>
                <a:buFont typeface="Arial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Lingkungan ekonomi yg tidak ramah</a:t>
              </a:r>
            </a:p>
            <a:p>
              <a:pPr marL="386080" lvl="1" indent="-193040" algn="just">
                <a:lnSpc>
                  <a:spcPts val="3840"/>
                </a:lnSpc>
              </a:pPr>
              <a:r>
                <a:rPr lang="en-US" sz="3200">
                  <a:solidFill>
                    <a:srgbClr val="31859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2. Berkaitan dengan masalah finansial </a:t>
              </a:r>
            </a:p>
            <a:p>
              <a:pPr marL="386080" lvl="1" indent="-193040" algn="just">
                <a:lnSpc>
                  <a:spcPts val="3840"/>
                </a:lnSpc>
                <a:buFont typeface="Arial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Terlalu rendah /tinggi memperhitungkan kebutuhan dana. </a:t>
              </a:r>
            </a:p>
            <a:p>
              <a:pPr marL="386080" lvl="1" indent="-193040" algn="just">
                <a:lnSpc>
                  <a:spcPts val="3840"/>
                </a:lnSpc>
                <a:buFont typeface="Arial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Terlalu dini berutang dalam jumlah yg besar. Utang yg besar tanpa ditutup dg penghasilan yg memadai maka akan menjerumuskan pada kehancuran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7928" y="2243168"/>
            <a:ext cx="6534491" cy="5656003"/>
          </a:xfrm>
          <a:custGeom>
            <a:avLst/>
            <a:gdLst/>
            <a:ahLst/>
            <a:cxnLst/>
            <a:rect l="l" t="t" r="r" b="b"/>
            <a:pathLst>
              <a:path w="6534491" h="5656003">
                <a:moveTo>
                  <a:pt x="0" y="0"/>
                </a:moveTo>
                <a:lnTo>
                  <a:pt x="6534491" y="0"/>
                </a:lnTo>
                <a:lnTo>
                  <a:pt x="6534491" y="5656003"/>
                </a:lnTo>
                <a:lnTo>
                  <a:pt x="0" y="5656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38153" y="-144661"/>
            <a:ext cx="4393461" cy="2459239"/>
          </a:xfrm>
          <a:custGeom>
            <a:avLst/>
            <a:gdLst/>
            <a:ahLst/>
            <a:cxnLst/>
            <a:rect l="l" t="t" r="r" b="b"/>
            <a:pathLst>
              <a:path w="4393461" h="2459239">
                <a:moveTo>
                  <a:pt x="0" y="0"/>
                </a:moveTo>
                <a:lnTo>
                  <a:pt x="4393461" y="0"/>
                </a:lnTo>
                <a:lnTo>
                  <a:pt x="4393461" y="2459239"/>
                </a:lnTo>
                <a:lnTo>
                  <a:pt x="0" y="24592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27014" y="9303111"/>
            <a:ext cx="4393461" cy="2459239"/>
          </a:xfrm>
          <a:custGeom>
            <a:avLst/>
            <a:gdLst/>
            <a:ahLst/>
            <a:cxnLst/>
            <a:rect l="l" t="t" r="r" b="b"/>
            <a:pathLst>
              <a:path w="4393461" h="2459239">
                <a:moveTo>
                  <a:pt x="0" y="0"/>
                </a:moveTo>
                <a:lnTo>
                  <a:pt x="4393461" y="0"/>
                </a:lnTo>
                <a:lnTo>
                  <a:pt x="4393461" y="2459239"/>
                </a:lnTo>
                <a:lnTo>
                  <a:pt x="0" y="24592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79025" y="-399453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244191" y="9048319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089434" y="-399453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854601" y="9048319"/>
            <a:ext cx="3919645" cy="3569680"/>
          </a:xfrm>
          <a:custGeom>
            <a:avLst/>
            <a:gdLst/>
            <a:ahLst/>
            <a:cxnLst/>
            <a:rect l="l" t="t" r="r" b="b"/>
            <a:pathLst>
              <a:path w="3919645" h="3569680">
                <a:moveTo>
                  <a:pt x="0" y="0"/>
                </a:moveTo>
                <a:lnTo>
                  <a:pt x="3919645" y="0"/>
                </a:lnTo>
                <a:lnTo>
                  <a:pt x="3919645" y="3569680"/>
                </a:lnTo>
                <a:lnTo>
                  <a:pt x="0" y="3569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22671" y="2220949"/>
            <a:ext cx="6709253" cy="5845101"/>
          </a:xfrm>
          <a:custGeom>
            <a:avLst/>
            <a:gdLst/>
            <a:ahLst/>
            <a:cxnLst/>
            <a:rect l="l" t="t" r="r" b="b"/>
            <a:pathLst>
              <a:path w="6709253" h="5845101">
                <a:moveTo>
                  <a:pt x="0" y="0"/>
                </a:moveTo>
                <a:lnTo>
                  <a:pt x="6709253" y="0"/>
                </a:lnTo>
                <a:lnTo>
                  <a:pt x="6709253" y="5845101"/>
                </a:lnTo>
                <a:lnTo>
                  <a:pt x="0" y="58451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-7193308">
            <a:off x="-540714" y="6473140"/>
            <a:ext cx="3403388" cy="85725"/>
            <a:chOff x="0" y="0"/>
            <a:chExt cx="4537851" cy="114300"/>
          </a:xfrm>
        </p:grpSpPr>
        <p:sp>
          <p:nvSpPr>
            <p:cNvPr id="11" name="Freeform 11"/>
            <p:cNvSpPr/>
            <p:nvPr/>
          </p:nvSpPr>
          <p:spPr>
            <a:xfrm>
              <a:off x="57150" y="0"/>
              <a:ext cx="4423537" cy="114300"/>
            </a:xfrm>
            <a:custGeom>
              <a:avLst/>
              <a:gdLst/>
              <a:ahLst/>
              <a:cxnLst/>
              <a:rect l="l" t="t" r="r" b="b"/>
              <a:pathLst>
                <a:path w="4423537" h="114300">
                  <a:moveTo>
                    <a:pt x="0" y="0"/>
                  </a:moveTo>
                  <a:lnTo>
                    <a:pt x="4423537" y="0"/>
                  </a:lnTo>
                  <a:lnTo>
                    <a:pt x="4423537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3598859">
            <a:off x="-543941" y="3638116"/>
            <a:ext cx="3403388" cy="85725"/>
            <a:chOff x="0" y="0"/>
            <a:chExt cx="4537851" cy="114300"/>
          </a:xfrm>
        </p:grpSpPr>
        <p:sp>
          <p:nvSpPr>
            <p:cNvPr id="13" name="Freeform 13"/>
            <p:cNvSpPr/>
            <p:nvPr/>
          </p:nvSpPr>
          <p:spPr>
            <a:xfrm>
              <a:off x="57150" y="0"/>
              <a:ext cx="4423537" cy="114300"/>
            </a:xfrm>
            <a:custGeom>
              <a:avLst/>
              <a:gdLst/>
              <a:ahLst/>
              <a:cxnLst/>
              <a:rect l="l" t="t" r="r" b="b"/>
              <a:pathLst>
                <a:path w="4423537" h="114300">
                  <a:moveTo>
                    <a:pt x="0" y="0"/>
                  </a:moveTo>
                  <a:lnTo>
                    <a:pt x="4423537" y="0"/>
                  </a:lnTo>
                  <a:lnTo>
                    <a:pt x="4423537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6827295" y="962025"/>
            <a:ext cx="10849809" cy="783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6080" lvl="1" indent="-193040" algn="just">
              <a:lnSpc>
                <a:spcPts val="3840"/>
              </a:lnSpc>
              <a:buAutoNum type="arabicPeriod"/>
            </a:pPr>
            <a:r>
              <a:rPr lang="en-US" sz="3200">
                <a:solidFill>
                  <a:srgbClr val="31859C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Berkaitan dengan masalah manajemen </a:t>
            </a:r>
          </a:p>
          <a:p>
            <a:pPr marL="386080" lvl="1" indent="-193040" algn="just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Terlalu bersikap nepotisme/KKN</a:t>
            </a:r>
          </a:p>
          <a:p>
            <a:pPr marL="386080" lvl="1" indent="-193040" algn="just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Pegawai yg berasal dari anggota keluarga/saudara, akibatnya mereka sering melakukan kesalahan, tidak jujur, malas, boros dll. </a:t>
            </a:r>
          </a:p>
          <a:p>
            <a:pPr marL="386080" lvl="1" indent="-193040" algn="just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Sumber Daya Manusia yang lemah </a:t>
            </a:r>
          </a:p>
          <a:p>
            <a:pPr marL="386080" lvl="1" indent="-193040" algn="just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SDM yg direkrutpun dengan kualitas yg seadanya, harus meluang waktu utk mendidik &amp; membinanya.</a:t>
            </a:r>
          </a:p>
          <a:p>
            <a:pPr marL="386080" lvl="1" indent="-193040" algn="just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Tidak menggunakan konsep team</a:t>
            </a:r>
          </a:p>
          <a:p>
            <a:pPr marL="386080" lvl="1" indent="-193040" algn="just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Wirausaha merasa hanya dia yg mampu mengelola usahanya &amp; tidak melibatkan team</a:t>
            </a:r>
          </a:p>
          <a:p>
            <a:pPr marL="386080" lvl="1" indent="-193040" algn="just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Tidak ada usaha untuk mengembangkan produk </a:t>
            </a:r>
          </a:p>
          <a:p>
            <a:pPr marL="386080" lvl="1" indent="-193040" algn="just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Pentingnya R&amp;D fungsinya membuat produk menjadi lebih unik &amp; mempunyai nilai lebih </a:t>
            </a:r>
          </a:p>
          <a:p>
            <a:pPr marL="386080" lvl="1" indent="-193040" algn="just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Manajemen produksi/operasi yg masih kacau</a:t>
            </a:r>
          </a:p>
          <a:p>
            <a:pPr marL="386080" lvl="1" indent="-193040" algn="just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Permasalahan penyediaan bahan baku dll.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655</Words>
  <Application>Microsoft Office PowerPoint</Application>
  <PresentationFormat>Custom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TT Rounds Condensed Bold</vt:lpstr>
      <vt:lpstr>Arimo</vt:lpstr>
      <vt:lpstr>League Spartan</vt:lpstr>
      <vt:lpstr>TT Rounds Condensed</vt:lpstr>
      <vt:lpstr>Calibri</vt:lpstr>
      <vt:lpstr>Chunk Five</vt:lpstr>
      <vt:lpstr>Times New Roman</vt:lpstr>
      <vt:lpstr>Times New Roman Bold Italics</vt:lpstr>
      <vt:lpstr>Arial</vt:lpstr>
      <vt:lpstr>Montserrat Semi-Bold</vt:lpstr>
      <vt:lpstr>Bree Serif</vt:lpstr>
      <vt:lpstr>Times New Roman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P7 - Mendirikan Usaha</dc:title>
  <cp:lastModifiedBy>Ey_Coss</cp:lastModifiedBy>
  <cp:revision>3</cp:revision>
  <dcterms:created xsi:type="dcterms:W3CDTF">2006-08-16T00:00:00Z</dcterms:created>
  <dcterms:modified xsi:type="dcterms:W3CDTF">2024-10-01T12:12:43Z</dcterms:modified>
  <dc:identifier>DAGNpbSiWPk</dc:identifier>
</cp:coreProperties>
</file>