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35"/>
  </p:notesMasterIdLst>
  <p:handoutMasterIdLst>
    <p:handoutMasterId r:id="rId36"/>
  </p:handoutMasterIdLst>
  <p:sldIdLst>
    <p:sldId id="261" r:id="rId5"/>
    <p:sldId id="314" r:id="rId6"/>
    <p:sldId id="332" r:id="rId7"/>
    <p:sldId id="340" r:id="rId8"/>
    <p:sldId id="358" r:id="rId9"/>
    <p:sldId id="405" r:id="rId10"/>
    <p:sldId id="378" r:id="rId11"/>
    <p:sldId id="406" r:id="rId12"/>
    <p:sldId id="407" r:id="rId13"/>
    <p:sldId id="408" r:id="rId14"/>
    <p:sldId id="409" r:id="rId15"/>
    <p:sldId id="419" r:id="rId16"/>
    <p:sldId id="420" r:id="rId17"/>
    <p:sldId id="421" r:id="rId18"/>
    <p:sldId id="422" r:id="rId19"/>
    <p:sldId id="417" r:id="rId20"/>
    <p:sldId id="418" r:id="rId21"/>
    <p:sldId id="399" r:id="rId22"/>
    <p:sldId id="411" r:id="rId23"/>
    <p:sldId id="384" r:id="rId24"/>
    <p:sldId id="413" r:id="rId25"/>
    <p:sldId id="414" r:id="rId26"/>
    <p:sldId id="412" r:id="rId27"/>
    <p:sldId id="415" r:id="rId28"/>
    <p:sldId id="416" r:id="rId29"/>
    <p:sldId id="306" r:id="rId30"/>
    <p:sldId id="280" r:id="rId31"/>
    <p:sldId id="302" r:id="rId32"/>
    <p:sldId id="308" r:id="rId33"/>
    <p:sldId id="313" r:id="rId34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8" autoAdjust="0"/>
    <p:restoredTop sz="95034" autoAdjust="0"/>
  </p:normalViewPr>
  <p:slideViewPr>
    <p:cSldViewPr>
      <p:cViewPr varScale="1">
        <p:scale>
          <a:sx n="83" d="100"/>
          <a:sy n="83" d="100"/>
        </p:scale>
        <p:origin x="518" y="77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41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3-483B-8984-67AD3F1595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33-483B-8984-67AD3F1595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3-483B-8984-67AD3F1595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33-483B-8984-67AD3F15958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3-483B-8984-67AD3F159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58F2BD-11CB-41D7-ACE1-CB931506CAE3}" type="datetime1">
              <a:rPr lang="en-GB" smtClean="0">
                <a:latin typeface="Tw Cen MT" panose="020B0602020104020603" pitchFamily="34" charset="0"/>
              </a:rPr>
              <a:t>08/08/2024</a:t>
            </a:fld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en-GB" smtClean="0">
                <a:latin typeface="Tw Cen MT" panose="020B0602020104020603" pitchFamily="34" charset="0"/>
              </a:rPr>
              <a:t>‹#›</a:t>
            </a:fld>
            <a:endParaRPr lang="en-GB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7B1D4F73-BBEC-4515-9637-2C90D336509A}" type="datetime1">
              <a:rPr lang="en-GB" noProof="0" smtClean="0"/>
              <a:t>08/08/2024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6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03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9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1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9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3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07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29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5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57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51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9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1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8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2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8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4" Type="http://schemas.openxmlformats.org/officeDocument/2006/relationships/hyperlink" Target="mailto:w.suganda@unpar.ac.i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sz="5300" dirty="0"/>
              <a:t>Scalability Challenges in Social Entrepreneurship</a:t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Building Sustainable Enterprises for Social Change</a:t>
            </a:r>
          </a:p>
          <a:p>
            <a:pPr rtl="0"/>
            <a:r>
              <a:rPr lang="en-GB" dirty="0">
                <a:solidFill>
                  <a:schemeClr val="accent2"/>
                </a:solidFill>
              </a:rPr>
              <a:t>Wendy Suganda, PhD &amp; </a:t>
            </a:r>
            <a:r>
              <a:rPr lang="en-GB" dirty="0" err="1">
                <a:solidFill>
                  <a:schemeClr val="accent2"/>
                </a:solidFill>
              </a:rPr>
              <a:t>Shelvi</a:t>
            </a:r>
            <a:r>
              <a:rPr lang="en-GB" dirty="0">
                <a:solidFill>
                  <a:schemeClr val="accent2"/>
                </a:solidFill>
              </a:rPr>
              <a:t>, M.M.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Case example: </a:t>
            </a:r>
            <a:r>
              <a:rPr lang="en-GB" dirty="0" err="1"/>
              <a:t>D’cost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3713" y="2667000"/>
            <a:ext cx="5606823" cy="366064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D'Cost</a:t>
            </a:r>
            <a:r>
              <a:rPr lang="en-GB" dirty="0"/>
              <a:t> Seafood adalah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restoran</a:t>
            </a:r>
            <a:r>
              <a:rPr lang="en-GB" dirty="0"/>
              <a:t> seafood </a:t>
            </a:r>
            <a:r>
              <a:rPr lang="en-GB" dirty="0" err="1"/>
              <a:t>terbesar</a:t>
            </a:r>
            <a:r>
              <a:rPr lang="en-GB" dirty="0"/>
              <a:t> di Indonesia yang </a:t>
            </a:r>
            <a:r>
              <a:rPr lang="en-GB" dirty="0" err="1"/>
              <a:t>dikenal</a:t>
            </a:r>
            <a:r>
              <a:rPr lang="en-GB" dirty="0"/>
              <a:t> dengan </a:t>
            </a:r>
            <a:r>
              <a:rPr lang="en-GB" dirty="0" err="1"/>
              <a:t>konsep</a:t>
            </a:r>
            <a:r>
              <a:rPr lang="en-GB" dirty="0"/>
              <a:t> "</a:t>
            </a:r>
            <a:r>
              <a:rPr lang="en-GB" dirty="0" err="1"/>
              <a:t>mutu</a:t>
            </a:r>
            <a:r>
              <a:rPr lang="en-GB" dirty="0"/>
              <a:t> </a:t>
            </a:r>
            <a:r>
              <a:rPr lang="en-GB" dirty="0" err="1"/>
              <a:t>bintang</a:t>
            </a:r>
            <a:r>
              <a:rPr lang="en-GB" dirty="0"/>
              <a:t> lima, </a:t>
            </a:r>
            <a:r>
              <a:rPr lang="en-GB" dirty="0" err="1"/>
              <a:t>harga</a:t>
            </a:r>
            <a:r>
              <a:rPr lang="en-GB" dirty="0"/>
              <a:t> kaki lima." </a:t>
            </a:r>
            <a:r>
              <a:rPr lang="en-GB" dirty="0" err="1"/>
              <a:t>Restoran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didirikan</a:t>
            </a:r>
            <a:r>
              <a:rPr lang="en-GB" dirty="0"/>
              <a:t> pada 9 September 2006 oleh PT </a:t>
            </a:r>
            <a:r>
              <a:rPr lang="en-GB" dirty="0" err="1"/>
              <a:t>Pendekar</a:t>
            </a:r>
            <a:r>
              <a:rPr lang="en-GB" dirty="0"/>
              <a:t> </a:t>
            </a:r>
            <a:r>
              <a:rPr lang="en-GB" dirty="0" err="1"/>
              <a:t>Bodoh</a:t>
            </a:r>
            <a:r>
              <a:rPr lang="en-GB" dirty="0"/>
              <a:t> dan outlet </a:t>
            </a:r>
            <a:r>
              <a:rPr lang="en-GB" dirty="0" err="1"/>
              <a:t>pertama</a:t>
            </a:r>
            <a:r>
              <a:rPr lang="en-GB" dirty="0"/>
              <a:t> mereka </a:t>
            </a:r>
            <a:r>
              <a:rPr lang="en-GB" dirty="0" err="1"/>
              <a:t>berlokasi</a:t>
            </a:r>
            <a:r>
              <a:rPr lang="en-GB" dirty="0"/>
              <a:t> di Jalan Kemang Raya, Jakarta Selatan. Ide Bisnis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dimulai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topik</a:t>
            </a:r>
            <a:r>
              <a:rPr lang="en-GB" dirty="0"/>
              <a:t> </a:t>
            </a:r>
            <a:r>
              <a:rPr lang="en-GB" dirty="0" err="1"/>
              <a:t>skripsi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mahasiswa S1 di salah </a:t>
            </a:r>
            <a:r>
              <a:rPr lang="en-GB" dirty="0" err="1"/>
              <a:t>satu</a:t>
            </a:r>
            <a:r>
              <a:rPr lang="en-GB" dirty="0"/>
              <a:t> universitas </a:t>
            </a:r>
            <a:r>
              <a:rPr lang="en-GB" dirty="0" err="1"/>
              <a:t>ternama</a:t>
            </a:r>
            <a:r>
              <a:rPr lang="en-GB" dirty="0"/>
              <a:t> di Indonesia.</a:t>
            </a:r>
          </a:p>
          <a:p>
            <a:r>
              <a:rPr lang="en-GB" dirty="0" err="1"/>
              <a:t>D'Cost</a:t>
            </a:r>
            <a:r>
              <a:rPr lang="en-GB" dirty="0"/>
              <a:t> </a:t>
            </a:r>
            <a:r>
              <a:rPr lang="en-GB" dirty="0" err="1"/>
              <a:t>menawarkan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hidangan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 dengan </a:t>
            </a:r>
            <a:r>
              <a:rPr lang="en-GB" dirty="0" err="1"/>
              <a:t>harga</a:t>
            </a:r>
            <a:r>
              <a:rPr lang="en-GB" dirty="0"/>
              <a:t> yang </a:t>
            </a:r>
            <a:r>
              <a:rPr lang="en-GB" dirty="0" err="1"/>
              <a:t>terjangkau</a:t>
            </a:r>
            <a:r>
              <a:rPr lang="en-GB" dirty="0"/>
              <a:t>, </a:t>
            </a:r>
            <a:r>
              <a:rPr lang="en-GB" dirty="0" err="1"/>
              <a:t>menjadikannya</a:t>
            </a:r>
            <a:r>
              <a:rPr lang="en-GB" dirty="0"/>
              <a:t> </a:t>
            </a:r>
            <a:r>
              <a:rPr lang="en-GB" dirty="0" err="1"/>
              <a:t>populer</a:t>
            </a:r>
            <a:r>
              <a:rPr lang="en-GB" dirty="0"/>
              <a:t> di </a:t>
            </a:r>
            <a:r>
              <a:rPr lang="en-GB" dirty="0" err="1"/>
              <a:t>kalangan</a:t>
            </a:r>
            <a:r>
              <a:rPr lang="en-GB" dirty="0"/>
              <a:t> </a:t>
            </a:r>
            <a:r>
              <a:rPr lang="en-GB" dirty="0" err="1"/>
              <a:t>konsumen</a:t>
            </a:r>
            <a:r>
              <a:rPr lang="en-GB" dirty="0"/>
              <a:t> yang </a:t>
            </a:r>
            <a:r>
              <a:rPr lang="en-GB" dirty="0" err="1"/>
              <a:t>mencari</a:t>
            </a:r>
            <a:r>
              <a:rPr lang="en-GB" dirty="0"/>
              <a:t> makanan </a:t>
            </a:r>
            <a:r>
              <a:rPr lang="en-GB" dirty="0" err="1"/>
              <a:t>berkualitas</a:t>
            </a:r>
            <a:r>
              <a:rPr lang="en-GB" dirty="0"/>
              <a:t> dengan </a:t>
            </a:r>
            <a:r>
              <a:rPr lang="en-GB" dirty="0" err="1"/>
              <a:t>harga</a:t>
            </a:r>
            <a:r>
              <a:rPr lang="en-GB" dirty="0"/>
              <a:t> yang </a:t>
            </a:r>
            <a:r>
              <a:rPr lang="en-GB" dirty="0" err="1"/>
              <a:t>bersahabat</a:t>
            </a:r>
            <a:r>
              <a:rPr lang="en-GB" dirty="0"/>
              <a:t>. </a:t>
            </a:r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berhasil</a:t>
            </a:r>
            <a:r>
              <a:rPr lang="en-GB" dirty="0"/>
              <a:t> </a:t>
            </a:r>
            <a:r>
              <a:rPr lang="en-GB" dirty="0" err="1"/>
              <a:t>menarik</a:t>
            </a:r>
            <a:r>
              <a:rPr lang="en-GB" dirty="0"/>
              <a:t> </a:t>
            </a:r>
            <a:r>
              <a:rPr lang="en-GB" dirty="0" err="1"/>
              <a:t>perhatian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D'Cost</a:t>
            </a:r>
            <a:r>
              <a:rPr lang="en-GB" dirty="0"/>
              <a:t> dapat </a:t>
            </a:r>
            <a:r>
              <a:rPr lang="en-GB" dirty="0" err="1"/>
              <a:t>berkembang</a:t>
            </a:r>
            <a:r>
              <a:rPr lang="en-GB" dirty="0"/>
              <a:t> </a:t>
            </a:r>
            <a:r>
              <a:rPr lang="en-GB" dirty="0" err="1"/>
              <a:t>pesat</a:t>
            </a:r>
            <a:r>
              <a:rPr lang="en-GB" dirty="0"/>
              <a:t> dan </a:t>
            </a:r>
            <a:r>
              <a:rPr lang="en-GB" dirty="0" err="1"/>
              <a:t>membuka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cabang</a:t>
            </a:r>
            <a:r>
              <a:rPr lang="en-GB" dirty="0"/>
              <a:t> di </a:t>
            </a:r>
            <a:r>
              <a:rPr lang="en-GB" dirty="0" err="1"/>
              <a:t>seluruh</a:t>
            </a:r>
            <a:r>
              <a:rPr lang="en-GB" dirty="0"/>
              <a:t> Indonesia.</a:t>
            </a:r>
          </a:p>
        </p:txBody>
      </p:sp>
      <p:pic>
        <p:nvPicPr>
          <p:cNvPr id="4098" name="Picture 2" descr="D'COST | Logopedia | Fandom">
            <a:extLst>
              <a:ext uri="{FF2B5EF4-FFF2-40B4-BE49-F238E27FC236}">
                <a16:creationId xmlns:a16="http://schemas.microsoft.com/office/drawing/2014/main" id="{20F872DC-7163-182D-00F8-1948D74A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5" y="2867057"/>
            <a:ext cx="4752528" cy="26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2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Case example: </a:t>
            </a:r>
            <a:r>
              <a:rPr lang="en-GB" dirty="0" err="1"/>
              <a:t>D’cost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3713" y="2667000"/>
            <a:ext cx="5606823" cy="3660648"/>
          </a:xfrm>
        </p:spPr>
        <p:txBody>
          <a:bodyPr>
            <a:normAutofit/>
          </a:bodyPr>
          <a:lstStyle/>
          <a:p>
            <a:r>
              <a:rPr lang="en-GB" dirty="0" err="1"/>
              <a:t>D'Cost</a:t>
            </a:r>
            <a:r>
              <a:rPr lang="en-GB" dirty="0"/>
              <a:t> </a:t>
            </a:r>
            <a:r>
              <a:rPr lang="en-GB" dirty="0" err="1"/>
              <a:t>sempat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ekspansi</a:t>
            </a:r>
            <a:r>
              <a:rPr lang="en-GB" dirty="0"/>
              <a:t> </a:t>
            </a:r>
            <a:r>
              <a:rPr lang="en-GB" dirty="0" err="1"/>
              <a:t>besar-besaran</a:t>
            </a:r>
            <a:r>
              <a:rPr lang="en-GB" dirty="0"/>
              <a:t> pada </a:t>
            </a:r>
            <a:r>
              <a:rPr lang="en-GB" dirty="0" err="1"/>
              <a:t>akhir</a:t>
            </a:r>
            <a:r>
              <a:rPr lang="en-GB" dirty="0"/>
              <a:t> tahun 2000an, </a:t>
            </a:r>
            <a:r>
              <a:rPr lang="en-GB" dirty="0" err="1"/>
              <a:t>namun</a:t>
            </a:r>
            <a:r>
              <a:rPr lang="en-GB" dirty="0"/>
              <a:t> </a:t>
            </a:r>
            <a:r>
              <a:rPr lang="en-GB" dirty="0" err="1"/>
              <a:t>belakangan</a:t>
            </a:r>
            <a:r>
              <a:rPr lang="en-GB" dirty="0"/>
              <a:t> mereka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menutup</a:t>
            </a:r>
            <a:r>
              <a:rPr lang="en-GB" dirty="0"/>
              <a:t> </a:t>
            </a:r>
            <a:r>
              <a:rPr lang="en-GB" dirty="0" err="1"/>
              <a:t>outletnya</a:t>
            </a:r>
            <a:r>
              <a:rPr lang="en-GB" dirty="0"/>
              <a:t>.</a:t>
            </a:r>
          </a:p>
          <a:p>
            <a:r>
              <a:rPr lang="en-GB" dirty="0"/>
              <a:t>Pada tahun 2019 mereka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pergantian</a:t>
            </a:r>
            <a:r>
              <a:rPr lang="en-GB" dirty="0"/>
              <a:t> system </a:t>
            </a:r>
            <a:r>
              <a:rPr lang="en-GB" dirty="0" err="1"/>
              <a:t>manajemen</a:t>
            </a:r>
            <a:r>
              <a:rPr lang="en-GB" dirty="0"/>
              <a:t> dan </a:t>
            </a:r>
            <a:r>
              <a:rPr lang="en-GB" dirty="0" err="1"/>
              <a:t>tetap</a:t>
            </a:r>
            <a:r>
              <a:rPr lang="en-GB" dirty="0"/>
              <a:t> </a:t>
            </a:r>
            <a:r>
              <a:rPr lang="en-GB" dirty="0" err="1"/>
              <a:t>bertahan</a:t>
            </a:r>
            <a:r>
              <a:rPr lang="en-GB" dirty="0"/>
              <a:t>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 </a:t>
            </a:r>
          </a:p>
        </p:txBody>
      </p:sp>
      <p:pic>
        <p:nvPicPr>
          <p:cNvPr id="4098" name="Picture 2" descr="D'COST | Logopedia | Fandom">
            <a:extLst>
              <a:ext uri="{FF2B5EF4-FFF2-40B4-BE49-F238E27FC236}">
                <a16:creationId xmlns:a16="http://schemas.microsoft.com/office/drawing/2014/main" id="{20F872DC-7163-182D-00F8-1948D74A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5" y="2867057"/>
            <a:ext cx="4752528" cy="26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3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prevents startups from scaling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12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Menskala</a:t>
            </a:r>
            <a:r>
              <a:rPr lang="en-GB" dirty="0"/>
              <a:t> startup </a:t>
            </a:r>
            <a:r>
              <a:rPr lang="en-GB" dirty="0" err="1"/>
              <a:t>menghadirkan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dan </a:t>
            </a:r>
            <a:r>
              <a:rPr lang="en-GB" dirty="0" err="1"/>
              <a:t>jebakan</a:t>
            </a:r>
            <a:r>
              <a:rPr lang="en-GB" dirty="0"/>
              <a:t> yang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dan </a:t>
            </a:r>
            <a:r>
              <a:rPr lang="en-GB" dirty="0" err="1"/>
              <a:t>keberlanjutan</a:t>
            </a:r>
            <a:r>
              <a:rPr lang="en-GB" dirty="0"/>
              <a:t>. Beberapa </a:t>
            </a:r>
            <a:r>
              <a:rPr lang="en-GB" dirty="0" err="1"/>
              <a:t>penyeban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</a:t>
            </a:r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perusahan</a:t>
            </a:r>
            <a:r>
              <a:rPr lang="en-GB" dirty="0"/>
              <a:t> </a:t>
            </a:r>
            <a:r>
              <a:rPr lang="en-GB" dirty="0" err="1"/>
              <a:t>meliputi</a:t>
            </a:r>
            <a:r>
              <a:rPr lang="en-GB" dirty="0"/>
              <a:t>:</a:t>
            </a:r>
          </a:p>
          <a:p>
            <a:pPr lvl="1"/>
            <a:r>
              <a:rPr lang="en-GB" b="1" dirty="0"/>
              <a:t>Overexpansion: </a:t>
            </a:r>
            <a:r>
              <a:rPr lang="en-GB" dirty="0" err="1"/>
              <a:t>Ekspansi</a:t>
            </a:r>
            <a:r>
              <a:rPr lang="en-GB" dirty="0"/>
              <a:t> yang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 dapat </a:t>
            </a:r>
            <a:r>
              <a:rPr lang="en-GB" dirty="0" err="1"/>
              <a:t>membebani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,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, dan </a:t>
            </a:r>
            <a:r>
              <a:rPr lang="en-GB" dirty="0" err="1"/>
              <a:t>mengorbankan</a:t>
            </a:r>
            <a:r>
              <a:rPr lang="en-GB" dirty="0"/>
              <a:t> </a:t>
            </a:r>
            <a:r>
              <a:rPr lang="en-GB" dirty="0" err="1"/>
              <a:t>kualitas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atau </a:t>
            </a:r>
            <a:r>
              <a:rPr lang="en-GB" dirty="0" err="1"/>
              <a:t>layanan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Cash Flow Problems: </a:t>
            </a:r>
            <a:r>
              <a:rPr lang="en-GB" dirty="0" err="1"/>
              <a:t>Pertumbuhan</a:t>
            </a:r>
            <a:r>
              <a:rPr lang="en-GB" dirty="0"/>
              <a:t> yang </a:t>
            </a:r>
            <a:r>
              <a:rPr lang="en-GB" dirty="0" err="1"/>
              <a:t>cepat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memerlukan</a:t>
            </a:r>
            <a:r>
              <a:rPr lang="en-GB" dirty="0"/>
              <a:t> </a:t>
            </a:r>
            <a:r>
              <a:rPr lang="en-GB" dirty="0" err="1"/>
              <a:t>investasi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 yang </a:t>
            </a:r>
            <a:r>
              <a:rPr lang="en-GB" dirty="0" err="1"/>
              <a:t>signifikan</a:t>
            </a:r>
            <a:r>
              <a:rPr lang="en-GB" dirty="0"/>
              <a:t>, yang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arus</a:t>
            </a:r>
            <a:r>
              <a:rPr lang="en-GB" dirty="0"/>
              <a:t> kas </a:t>
            </a:r>
            <a:r>
              <a:rPr lang="en-GB" dirty="0" err="1"/>
              <a:t>jika</a:t>
            </a:r>
            <a:r>
              <a:rPr lang="en-GB" dirty="0"/>
              <a:t> tidak </a:t>
            </a:r>
            <a:r>
              <a:rPr lang="en-GB" dirty="0" err="1"/>
              <a:t>dikelola</a:t>
            </a:r>
            <a:r>
              <a:rPr lang="en-GB" dirty="0"/>
              <a:t> dengan baik..</a:t>
            </a:r>
          </a:p>
          <a:p>
            <a:pPr lvl="1"/>
            <a:r>
              <a:rPr lang="en-GB" b="1" dirty="0"/>
              <a:t>Lack of Scalability in Operations: </a:t>
            </a:r>
            <a:r>
              <a:rPr lang="en-GB" dirty="0"/>
              <a:t>Proses, </a:t>
            </a:r>
            <a:r>
              <a:rPr lang="en-GB" dirty="0" err="1"/>
              <a:t>sistem</a:t>
            </a:r>
            <a:r>
              <a:rPr lang="en-GB" dirty="0"/>
              <a:t>, dan </a:t>
            </a:r>
            <a:r>
              <a:rPr lang="en-GB" dirty="0" err="1"/>
              <a:t>infrastruktur</a:t>
            </a:r>
            <a:r>
              <a:rPr lang="en-GB" dirty="0"/>
              <a:t> yang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tidak </a:t>
            </a:r>
            <a:r>
              <a:rPr lang="en-GB" dirty="0" err="1"/>
              <a:t>dirancang</a:t>
            </a:r>
            <a:r>
              <a:rPr lang="en-GB" dirty="0"/>
              <a:t> untuk </a:t>
            </a:r>
            <a:r>
              <a:rPr lang="en-GB" dirty="0" err="1"/>
              <a:t>menangani</a:t>
            </a:r>
            <a:r>
              <a:rPr lang="en-GB" dirty="0"/>
              <a:t>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kemacetan</a:t>
            </a:r>
            <a:r>
              <a:rPr lang="en-GB" dirty="0"/>
              <a:t> dan </a:t>
            </a:r>
            <a:r>
              <a:rPr lang="en-GB" dirty="0" err="1"/>
              <a:t>ketidakefisienan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Talent Management: </a:t>
            </a:r>
            <a:r>
              <a:rPr lang="en-GB" dirty="0" err="1"/>
              <a:t>Kesulitan</a:t>
            </a:r>
            <a:r>
              <a:rPr lang="en-GB" dirty="0"/>
              <a:t> dalam </a:t>
            </a:r>
            <a:r>
              <a:rPr lang="en-GB" dirty="0" err="1"/>
              <a:t>merekrut</a:t>
            </a:r>
            <a:r>
              <a:rPr lang="en-GB" dirty="0"/>
              <a:t>, </a:t>
            </a:r>
            <a:r>
              <a:rPr lang="en-GB" dirty="0" err="1"/>
              <a:t>melatih</a:t>
            </a:r>
            <a:r>
              <a:rPr lang="en-GB" dirty="0"/>
              <a:t>, dan </a:t>
            </a:r>
            <a:r>
              <a:rPr lang="en-GB" dirty="0" err="1"/>
              <a:t>mempertahankan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untuk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Customer Experience: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 </a:t>
            </a:r>
            <a:r>
              <a:rPr lang="en-GB" dirty="0" err="1"/>
              <a:t>berkembang</a:t>
            </a:r>
            <a:r>
              <a:rPr lang="en-GB" dirty="0"/>
              <a:t>, </a:t>
            </a:r>
            <a:r>
              <a:rPr lang="en-GB" dirty="0" err="1"/>
              <a:t>mempertahankan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layanan</a:t>
            </a:r>
            <a:r>
              <a:rPr lang="en-GB" dirty="0"/>
              <a:t> dan </a:t>
            </a:r>
            <a:r>
              <a:rPr lang="en-GB" dirty="0" err="1"/>
              <a:t>pengalaman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 yang sama dapat menjadi </a:t>
            </a:r>
            <a:r>
              <a:rPr lang="en-GB" dirty="0" err="1"/>
              <a:t>tantangan</a:t>
            </a:r>
            <a:r>
              <a:rPr lang="en-GB" dirty="0"/>
              <a:t>, </a:t>
            </a:r>
            <a:r>
              <a:rPr lang="en-GB" dirty="0" err="1"/>
              <a:t>berisiko</a:t>
            </a:r>
            <a:r>
              <a:rPr lang="en-GB" dirty="0"/>
              <a:t>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kepuasan</a:t>
            </a:r>
            <a:r>
              <a:rPr lang="en-GB" dirty="0"/>
              <a:t> dan </a:t>
            </a:r>
            <a:r>
              <a:rPr lang="en-GB" dirty="0" err="1"/>
              <a:t>loyalitas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A11D-64A5-DFEC-448A-5E52D4D10865}"/>
              </a:ext>
            </a:extLst>
          </p:cNvPr>
          <p:cNvSpPr txBox="1"/>
          <p:nvPr/>
        </p:nvSpPr>
        <p:spPr>
          <a:xfrm>
            <a:off x="1127448" y="6290156"/>
            <a:ext cx="911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Wasserman, N. (2012). The Founder's Dilemmas: Anticipating and Avoiding the Pitfalls That Can Sink a Startup.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56767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prevents startups from scaling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13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pPr lvl="1"/>
            <a:r>
              <a:rPr lang="en-GB" b="1" dirty="0"/>
              <a:t>Market </a:t>
            </a:r>
            <a:r>
              <a:rPr lang="en-GB" b="1" dirty="0" err="1"/>
              <a:t>Misjudgment</a:t>
            </a:r>
            <a:r>
              <a:rPr lang="en-GB" b="1" dirty="0"/>
              <a:t>: </a:t>
            </a:r>
            <a:r>
              <a:rPr lang="en-GB" dirty="0" err="1"/>
              <a:t>Kesalahpahaman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 pasar atau </a:t>
            </a:r>
            <a:r>
              <a:rPr lang="en-GB" dirty="0" err="1"/>
              <a:t>memasuki</a:t>
            </a:r>
            <a:r>
              <a:rPr lang="en-GB" dirty="0"/>
              <a:t> pasar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penelitian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terbuang</a:t>
            </a:r>
            <a:r>
              <a:rPr lang="en-GB" dirty="0"/>
              <a:t> dan </a:t>
            </a:r>
            <a:r>
              <a:rPr lang="en-GB" dirty="0" err="1"/>
              <a:t>peluang</a:t>
            </a:r>
            <a:r>
              <a:rPr lang="en-GB" dirty="0"/>
              <a:t> yang </a:t>
            </a:r>
            <a:r>
              <a:rPr lang="en-GB" dirty="0" err="1"/>
              <a:t>terlewatkan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Technology Limitations: </a:t>
            </a:r>
            <a:r>
              <a:rPr lang="en-GB" dirty="0" err="1"/>
              <a:t>Infrastruktur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yang tidak </a:t>
            </a:r>
            <a:r>
              <a:rPr lang="en-GB" dirty="0" err="1"/>
              <a:t>memadai</a:t>
            </a:r>
            <a:r>
              <a:rPr lang="en-GB" dirty="0"/>
              <a:t>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atau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kinerja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Loss of Focus: </a:t>
            </a:r>
            <a:r>
              <a:rPr lang="en-GB" dirty="0" err="1"/>
              <a:t>Kehilangan</a:t>
            </a:r>
            <a:r>
              <a:rPr lang="en-GB" dirty="0"/>
              <a:t> </a:t>
            </a:r>
            <a:r>
              <a:rPr lang="en-GB" dirty="0" err="1"/>
              <a:t>fokus</a:t>
            </a:r>
            <a:r>
              <a:rPr lang="en-GB" dirty="0"/>
              <a:t> pada </a:t>
            </a:r>
            <a:r>
              <a:rPr lang="en-GB" dirty="0" err="1"/>
              <a:t>misi</a:t>
            </a:r>
            <a:r>
              <a:rPr lang="en-GB" dirty="0"/>
              <a:t> dan </a:t>
            </a:r>
            <a:r>
              <a:rPr lang="en-GB" dirty="0" err="1"/>
              <a:t>nilai</a:t>
            </a:r>
            <a:r>
              <a:rPr lang="en-GB" dirty="0"/>
              <a:t> inti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mencoba</a:t>
            </a:r>
            <a:r>
              <a:rPr lang="en-GB" dirty="0"/>
              <a:t> </a:t>
            </a:r>
            <a:r>
              <a:rPr lang="en-GB" dirty="0" err="1"/>
              <a:t>menskala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ketidakselarasan</a:t>
            </a:r>
            <a:r>
              <a:rPr lang="en-GB" dirty="0"/>
              <a:t> </a:t>
            </a:r>
            <a:r>
              <a:rPr lang="en-GB" dirty="0" err="1"/>
              <a:t>strategis</a:t>
            </a:r>
            <a:r>
              <a:rPr lang="en-GB" dirty="0"/>
              <a:t> dan </a:t>
            </a:r>
            <a:r>
              <a:rPr lang="en-GB" dirty="0" err="1"/>
              <a:t>melemahnya</a:t>
            </a:r>
            <a:r>
              <a:rPr lang="en-GB" dirty="0"/>
              <a:t> </a:t>
            </a:r>
            <a:r>
              <a:rPr lang="en-GB" dirty="0" err="1"/>
              <a:t>identitas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Regulatory Compliance: </a:t>
            </a:r>
            <a:r>
              <a:rPr lang="en-GB" dirty="0" err="1"/>
              <a:t>Menskala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navigasi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regulasi</a:t>
            </a:r>
            <a:r>
              <a:rPr lang="en-GB" dirty="0"/>
              <a:t> yang </a:t>
            </a:r>
            <a:r>
              <a:rPr lang="en-GB" dirty="0" err="1"/>
              <a:t>kompleks</a:t>
            </a:r>
            <a:r>
              <a:rPr lang="en-GB" dirty="0"/>
              <a:t>, yang bisa </a:t>
            </a:r>
            <a:r>
              <a:rPr lang="en-GB" dirty="0" err="1"/>
              <a:t>memakan</a:t>
            </a:r>
            <a:r>
              <a:rPr lang="en-GB" dirty="0"/>
              <a:t> waktu dan </a:t>
            </a:r>
            <a:r>
              <a:rPr lang="en-GB" dirty="0" err="1"/>
              <a:t>biaya</a:t>
            </a:r>
            <a:r>
              <a:rPr lang="en-GB" dirty="0"/>
              <a:t> </a:t>
            </a:r>
            <a:r>
              <a:rPr lang="en-GB" dirty="0" err="1"/>
              <a:t>jika</a:t>
            </a:r>
            <a:r>
              <a:rPr lang="en-GB" dirty="0"/>
              <a:t> tidak </a:t>
            </a:r>
            <a:r>
              <a:rPr lang="en-GB" dirty="0" err="1"/>
              <a:t>dikelola</a:t>
            </a:r>
            <a:r>
              <a:rPr lang="en-GB" dirty="0"/>
              <a:t> dengan baik.</a:t>
            </a:r>
          </a:p>
          <a:p>
            <a:pPr lvl="1"/>
            <a:r>
              <a:rPr lang="en-GB" b="1" dirty="0"/>
              <a:t>Competitive Pressure: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visibilitas</a:t>
            </a:r>
            <a:r>
              <a:rPr lang="en-GB" dirty="0"/>
              <a:t> dan </a:t>
            </a:r>
            <a:r>
              <a:rPr lang="en-GB" dirty="0" err="1"/>
              <a:t>pertumbuhan</a:t>
            </a:r>
            <a:r>
              <a:rPr lang="en-GB" dirty="0"/>
              <a:t> dapat </a:t>
            </a:r>
            <a:r>
              <a:rPr lang="en-GB" dirty="0" err="1"/>
              <a:t>menarik</a:t>
            </a:r>
            <a:r>
              <a:rPr lang="en-GB" dirty="0"/>
              <a:t> </a:t>
            </a:r>
            <a:r>
              <a:rPr lang="en-GB" dirty="0" err="1"/>
              <a:t>pesaing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persaingan</a:t>
            </a:r>
            <a:r>
              <a:rPr lang="en-GB" dirty="0"/>
              <a:t> pasar yang </a:t>
            </a:r>
            <a:r>
              <a:rPr lang="en-GB" dirty="0" err="1"/>
              <a:t>semakin</a:t>
            </a:r>
            <a:r>
              <a:rPr lang="en-GB" dirty="0"/>
              <a:t> </a:t>
            </a:r>
            <a:r>
              <a:rPr lang="en-GB" dirty="0" err="1"/>
              <a:t>intensif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Cultural Erosion: </a:t>
            </a:r>
            <a:r>
              <a:rPr lang="en-GB" dirty="0" err="1"/>
              <a:t>Pertumbuhan</a:t>
            </a:r>
            <a:r>
              <a:rPr lang="en-GB" dirty="0"/>
              <a:t> yang </a:t>
            </a:r>
            <a:r>
              <a:rPr lang="en-GB" dirty="0" err="1"/>
              <a:t>cepat</a:t>
            </a:r>
            <a:r>
              <a:rPr lang="en-GB" dirty="0"/>
              <a:t> dapat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tenaga</a:t>
            </a:r>
            <a:r>
              <a:rPr lang="en-GB" dirty="0"/>
              <a:t> kerja yang tidak </a:t>
            </a:r>
            <a:r>
              <a:rPr lang="en-GB" dirty="0" err="1"/>
              <a:t>terkoordinasi</a:t>
            </a:r>
            <a:r>
              <a:rPr lang="en-GB" dirty="0"/>
              <a:t> dan </a:t>
            </a:r>
            <a:r>
              <a:rPr lang="en-GB" dirty="0" err="1"/>
              <a:t>menurunnya</a:t>
            </a:r>
            <a:r>
              <a:rPr lang="en-GB" dirty="0"/>
              <a:t> moral </a:t>
            </a:r>
            <a:r>
              <a:rPr lang="en-GB" dirty="0" err="1"/>
              <a:t>karyawan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2048F-CDAB-D363-53FC-05CAB7FCA8E3}"/>
              </a:ext>
            </a:extLst>
          </p:cNvPr>
          <p:cNvSpPr txBox="1"/>
          <p:nvPr/>
        </p:nvSpPr>
        <p:spPr>
          <a:xfrm>
            <a:off x="1127448" y="6290156"/>
            <a:ext cx="911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Wasserman, N. (2012). The Founder's Dilemmas: Anticipating and Avoiding the Pitfalls That Can Sink a Startup.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1191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2/3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2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prevents startups from scaling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16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Menskala</a:t>
            </a:r>
            <a:r>
              <a:rPr lang="en-GB" dirty="0"/>
              <a:t> startup </a:t>
            </a:r>
            <a:r>
              <a:rPr lang="en-GB" dirty="0" err="1"/>
              <a:t>menghadirkan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dan </a:t>
            </a:r>
            <a:r>
              <a:rPr lang="en-GB" dirty="0" err="1"/>
              <a:t>jebakan</a:t>
            </a:r>
            <a:r>
              <a:rPr lang="en-GB" dirty="0"/>
              <a:t> yang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dan </a:t>
            </a:r>
            <a:r>
              <a:rPr lang="en-GB" dirty="0" err="1"/>
              <a:t>keberlanjutan</a:t>
            </a:r>
            <a:r>
              <a:rPr lang="en-GB" dirty="0"/>
              <a:t>. Beberapa </a:t>
            </a:r>
            <a:r>
              <a:rPr lang="en-GB" dirty="0" err="1"/>
              <a:t>penyeban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</a:t>
            </a:r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perusahan</a:t>
            </a:r>
            <a:r>
              <a:rPr lang="en-GB" dirty="0"/>
              <a:t> </a:t>
            </a:r>
            <a:r>
              <a:rPr lang="en-GB" dirty="0" err="1"/>
              <a:t>meliputi</a:t>
            </a:r>
            <a:r>
              <a:rPr lang="en-GB" dirty="0"/>
              <a:t>:</a:t>
            </a:r>
          </a:p>
          <a:p>
            <a:pPr lvl="1"/>
            <a:r>
              <a:rPr lang="en-GB" b="1" dirty="0"/>
              <a:t>Overexpansion: </a:t>
            </a:r>
            <a:r>
              <a:rPr lang="en-GB" dirty="0" err="1"/>
              <a:t>Ekspansi</a:t>
            </a:r>
            <a:r>
              <a:rPr lang="en-GB" dirty="0"/>
              <a:t> yang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 dapat </a:t>
            </a:r>
            <a:r>
              <a:rPr lang="en-GB" dirty="0" err="1"/>
              <a:t>membebani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,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, dan </a:t>
            </a:r>
            <a:r>
              <a:rPr lang="en-GB" dirty="0" err="1"/>
              <a:t>mengorbankan</a:t>
            </a:r>
            <a:r>
              <a:rPr lang="en-GB" dirty="0"/>
              <a:t> </a:t>
            </a:r>
            <a:r>
              <a:rPr lang="en-GB" dirty="0" err="1"/>
              <a:t>kualitas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atau </a:t>
            </a:r>
            <a:r>
              <a:rPr lang="en-GB" dirty="0" err="1"/>
              <a:t>layanan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Cash Flow Problems: </a:t>
            </a:r>
            <a:r>
              <a:rPr lang="en-GB" dirty="0" err="1"/>
              <a:t>Pertumbuhan</a:t>
            </a:r>
            <a:r>
              <a:rPr lang="en-GB" dirty="0"/>
              <a:t> yang </a:t>
            </a:r>
            <a:r>
              <a:rPr lang="en-GB" dirty="0" err="1"/>
              <a:t>cepat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memerlukan</a:t>
            </a:r>
            <a:r>
              <a:rPr lang="en-GB" dirty="0"/>
              <a:t> </a:t>
            </a:r>
            <a:r>
              <a:rPr lang="en-GB" dirty="0" err="1"/>
              <a:t>investasi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 yang </a:t>
            </a:r>
            <a:r>
              <a:rPr lang="en-GB" dirty="0" err="1"/>
              <a:t>signifikan</a:t>
            </a:r>
            <a:r>
              <a:rPr lang="en-GB" dirty="0"/>
              <a:t>, yang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arus</a:t>
            </a:r>
            <a:r>
              <a:rPr lang="en-GB" dirty="0"/>
              <a:t> kas </a:t>
            </a:r>
            <a:r>
              <a:rPr lang="en-GB" dirty="0" err="1"/>
              <a:t>jika</a:t>
            </a:r>
            <a:r>
              <a:rPr lang="en-GB" dirty="0"/>
              <a:t> tidak </a:t>
            </a:r>
            <a:r>
              <a:rPr lang="en-GB" dirty="0" err="1"/>
              <a:t>dikelola</a:t>
            </a:r>
            <a:r>
              <a:rPr lang="en-GB" dirty="0"/>
              <a:t> dengan baik..</a:t>
            </a:r>
          </a:p>
          <a:p>
            <a:pPr lvl="1"/>
            <a:r>
              <a:rPr lang="en-GB" b="1" dirty="0"/>
              <a:t>Lack of Scalability in Operations: </a:t>
            </a:r>
            <a:r>
              <a:rPr lang="en-GB" dirty="0"/>
              <a:t>Proses, </a:t>
            </a:r>
            <a:r>
              <a:rPr lang="en-GB" dirty="0" err="1"/>
              <a:t>sistem</a:t>
            </a:r>
            <a:r>
              <a:rPr lang="en-GB" dirty="0"/>
              <a:t>, dan </a:t>
            </a:r>
            <a:r>
              <a:rPr lang="en-GB" dirty="0" err="1"/>
              <a:t>infrastruktur</a:t>
            </a:r>
            <a:r>
              <a:rPr lang="en-GB" dirty="0"/>
              <a:t> yang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tidak </a:t>
            </a:r>
            <a:r>
              <a:rPr lang="en-GB" dirty="0" err="1"/>
              <a:t>dirancang</a:t>
            </a:r>
            <a:r>
              <a:rPr lang="en-GB" dirty="0"/>
              <a:t> untuk </a:t>
            </a:r>
            <a:r>
              <a:rPr lang="en-GB" dirty="0" err="1"/>
              <a:t>menangani</a:t>
            </a:r>
            <a:r>
              <a:rPr lang="en-GB" dirty="0"/>
              <a:t>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kemacetan</a:t>
            </a:r>
            <a:r>
              <a:rPr lang="en-GB" dirty="0"/>
              <a:t> dan </a:t>
            </a:r>
            <a:r>
              <a:rPr lang="en-GB" dirty="0" err="1"/>
              <a:t>ketidakefisienan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Talent Management: </a:t>
            </a:r>
            <a:r>
              <a:rPr lang="en-GB" dirty="0" err="1"/>
              <a:t>Kesulitan</a:t>
            </a:r>
            <a:r>
              <a:rPr lang="en-GB" dirty="0"/>
              <a:t> dalam </a:t>
            </a:r>
            <a:r>
              <a:rPr lang="en-GB" dirty="0" err="1"/>
              <a:t>merekrut</a:t>
            </a:r>
            <a:r>
              <a:rPr lang="en-GB" dirty="0"/>
              <a:t>, </a:t>
            </a:r>
            <a:r>
              <a:rPr lang="en-GB" dirty="0" err="1"/>
              <a:t>melatih</a:t>
            </a:r>
            <a:r>
              <a:rPr lang="en-GB" dirty="0"/>
              <a:t>, dan </a:t>
            </a:r>
            <a:r>
              <a:rPr lang="en-GB" dirty="0" err="1"/>
              <a:t>mempertahankan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untuk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Customer Experience: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 </a:t>
            </a:r>
            <a:r>
              <a:rPr lang="en-GB" dirty="0" err="1"/>
              <a:t>berkembang</a:t>
            </a:r>
            <a:r>
              <a:rPr lang="en-GB" dirty="0"/>
              <a:t>, </a:t>
            </a:r>
            <a:r>
              <a:rPr lang="en-GB" dirty="0" err="1"/>
              <a:t>mempertahankan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layanan</a:t>
            </a:r>
            <a:r>
              <a:rPr lang="en-GB" dirty="0"/>
              <a:t> dan </a:t>
            </a:r>
            <a:r>
              <a:rPr lang="en-GB" dirty="0" err="1"/>
              <a:t>pengalaman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 yang sama dapat menjadi </a:t>
            </a:r>
            <a:r>
              <a:rPr lang="en-GB" dirty="0" err="1"/>
              <a:t>tantangan</a:t>
            </a:r>
            <a:r>
              <a:rPr lang="en-GB" dirty="0"/>
              <a:t>, </a:t>
            </a:r>
            <a:r>
              <a:rPr lang="en-GB" dirty="0" err="1"/>
              <a:t>berisiko</a:t>
            </a:r>
            <a:r>
              <a:rPr lang="en-GB" dirty="0"/>
              <a:t>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kepuasan</a:t>
            </a:r>
            <a:r>
              <a:rPr lang="en-GB" dirty="0"/>
              <a:t> dan </a:t>
            </a:r>
            <a:r>
              <a:rPr lang="en-GB" dirty="0" err="1"/>
              <a:t>loyalitas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A11D-64A5-DFEC-448A-5E52D4D10865}"/>
              </a:ext>
            </a:extLst>
          </p:cNvPr>
          <p:cNvSpPr txBox="1"/>
          <p:nvPr/>
        </p:nvSpPr>
        <p:spPr>
          <a:xfrm>
            <a:off x="1127448" y="6290156"/>
            <a:ext cx="911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Wasserman, N. (2012). The Founder's Dilemmas: Anticipating and Avoiding the Pitfalls That Can Sink a Startup.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70481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prevents startups from scaling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17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pPr lvl="1"/>
            <a:r>
              <a:rPr lang="en-GB" b="1" dirty="0"/>
              <a:t>Market </a:t>
            </a:r>
            <a:r>
              <a:rPr lang="en-GB" b="1" dirty="0" err="1"/>
              <a:t>Misjudgment</a:t>
            </a:r>
            <a:r>
              <a:rPr lang="en-GB" b="1" dirty="0"/>
              <a:t>: </a:t>
            </a:r>
            <a:r>
              <a:rPr lang="en-GB" dirty="0" err="1"/>
              <a:t>Kesalahpahaman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 pasar atau </a:t>
            </a:r>
            <a:r>
              <a:rPr lang="en-GB" dirty="0" err="1"/>
              <a:t>memasuki</a:t>
            </a:r>
            <a:r>
              <a:rPr lang="en-GB" dirty="0"/>
              <a:t> pasar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penelitian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terbuang</a:t>
            </a:r>
            <a:r>
              <a:rPr lang="en-GB" dirty="0"/>
              <a:t> dan </a:t>
            </a:r>
            <a:r>
              <a:rPr lang="en-GB" dirty="0" err="1"/>
              <a:t>peluang</a:t>
            </a:r>
            <a:r>
              <a:rPr lang="en-GB" dirty="0"/>
              <a:t> yang </a:t>
            </a:r>
            <a:r>
              <a:rPr lang="en-GB" dirty="0" err="1"/>
              <a:t>terlewatkan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Technology Limitations: </a:t>
            </a:r>
            <a:r>
              <a:rPr lang="en-GB" dirty="0" err="1"/>
              <a:t>Infrastruktur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yang tidak </a:t>
            </a:r>
            <a:r>
              <a:rPr lang="en-GB" dirty="0" err="1"/>
              <a:t>memadai</a:t>
            </a:r>
            <a:r>
              <a:rPr lang="en-GB" dirty="0"/>
              <a:t>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atau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kinerja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Loss of Focus: </a:t>
            </a:r>
            <a:r>
              <a:rPr lang="en-GB" dirty="0" err="1"/>
              <a:t>Kehilangan</a:t>
            </a:r>
            <a:r>
              <a:rPr lang="en-GB" dirty="0"/>
              <a:t> </a:t>
            </a:r>
            <a:r>
              <a:rPr lang="en-GB" dirty="0" err="1"/>
              <a:t>fokus</a:t>
            </a:r>
            <a:r>
              <a:rPr lang="en-GB" dirty="0"/>
              <a:t> pada </a:t>
            </a:r>
            <a:r>
              <a:rPr lang="en-GB" dirty="0" err="1"/>
              <a:t>misi</a:t>
            </a:r>
            <a:r>
              <a:rPr lang="en-GB" dirty="0"/>
              <a:t> dan </a:t>
            </a:r>
            <a:r>
              <a:rPr lang="en-GB" dirty="0" err="1"/>
              <a:t>nilai</a:t>
            </a:r>
            <a:r>
              <a:rPr lang="en-GB" dirty="0"/>
              <a:t> inti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mencoba</a:t>
            </a:r>
            <a:r>
              <a:rPr lang="en-GB" dirty="0"/>
              <a:t> </a:t>
            </a:r>
            <a:r>
              <a:rPr lang="en-GB" dirty="0" err="1"/>
              <a:t>menskala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ketidakselarasan</a:t>
            </a:r>
            <a:r>
              <a:rPr lang="en-GB" dirty="0"/>
              <a:t> </a:t>
            </a:r>
            <a:r>
              <a:rPr lang="en-GB" dirty="0" err="1"/>
              <a:t>strategis</a:t>
            </a:r>
            <a:r>
              <a:rPr lang="en-GB" dirty="0"/>
              <a:t> dan </a:t>
            </a:r>
            <a:r>
              <a:rPr lang="en-GB" dirty="0" err="1"/>
              <a:t>melemahnya</a:t>
            </a:r>
            <a:r>
              <a:rPr lang="en-GB" dirty="0"/>
              <a:t> </a:t>
            </a:r>
            <a:r>
              <a:rPr lang="en-GB" dirty="0" err="1"/>
              <a:t>identitas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Regulatory Compliance: </a:t>
            </a:r>
            <a:r>
              <a:rPr lang="en-GB" dirty="0" err="1"/>
              <a:t>Menskala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navigasi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regulasi</a:t>
            </a:r>
            <a:r>
              <a:rPr lang="en-GB" dirty="0"/>
              <a:t> yang </a:t>
            </a:r>
            <a:r>
              <a:rPr lang="en-GB" dirty="0" err="1"/>
              <a:t>kompleks</a:t>
            </a:r>
            <a:r>
              <a:rPr lang="en-GB" dirty="0"/>
              <a:t>, yang bisa </a:t>
            </a:r>
            <a:r>
              <a:rPr lang="en-GB" dirty="0" err="1"/>
              <a:t>memakan</a:t>
            </a:r>
            <a:r>
              <a:rPr lang="en-GB" dirty="0"/>
              <a:t> waktu dan </a:t>
            </a:r>
            <a:r>
              <a:rPr lang="en-GB" dirty="0" err="1"/>
              <a:t>biaya</a:t>
            </a:r>
            <a:r>
              <a:rPr lang="en-GB" dirty="0"/>
              <a:t> </a:t>
            </a:r>
            <a:r>
              <a:rPr lang="en-GB" dirty="0" err="1"/>
              <a:t>jika</a:t>
            </a:r>
            <a:r>
              <a:rPr lang="en-GB" dirty="0"/>
              <a:t> tidak </a:t>
            </a:r>
            <a:r>
              <a:rPr lang="en-GB" dirty="0" err="1"/>
              <a:t>dikelola</a:t>
            </a:r>
            <a:r>
              <a:rPr lang="en-GB" dirty="0"/>
              <a:t> dengan baik.</a:t>
            </a:r>
          </a:p>
          <a:p>
            <a:pPr lvl="1"/>
            <a:r>
              <a:rPr lang="en-GB" b="1" dirty="0"/>
              <a:t>Competitive Pressure: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visibilitas</a:t>
            </a:r>
            <a:r>
              <a:rPr lang="en-GB" dirty="0"/>
              <a:t> dan </a:t>
            </a:r>
            <a:r>
              <a:rPr lang="en-GB" dirty="0" err="1"/>
              <a:t>pertumbuhan</a:t>
            </a:r>
            <a:r>
              <a:rPr lang="en-GB" dirty="0"/>
              <a:t> dapat </a:t>
            </a:r>
            <a:r>
              <a:rPr lang="en-GB" dirty="0" err="1"/>
              <a:t>menarik</a:t>
            </a:r>
            <a:r>
              <a:rPr lang="en-GB" dirty="0"/>
              <a:t> </a:t>
            </a:r>
            <a:r>
              <a:rPr lang="en-GB" dirty="0" err="1"/>
              <a:t>pesaing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persaingan</a:t>
            </a:r>
            <a:r>
              <a:rPr lang="en-GB" dirty="0"/>
              <a:t> pasar yang </a:t>
            </a:r>
            <a:r>
              <a:rPr lang="en-GB" dirty="0" err="1"/>
              <a:t>semakin</a:t>
            </a:r>
            <a:r>
              <a:rPr lang="en-GB" dirty="0"/>
              <a:t> </a:t>
            </a:r>
            <a:r>
              <a:rPr lang="en-GB" dirty="0" err="1"/>
              <a:t>intensif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Cultural Erosion: </a:t>
            </a:r>
            <a:r>
              <a:rPr lang="en-GB" dirty="0" err="1"/>
              <a:t>Pertumbuhan</a:t>
            </a:r>
            <a:r>
              <a:rPr lang="en-GB" dirty="0"/>
              <a:t> yang </a:t>
            </a:r>
            <a:r>
              <a:rPr lang="en-GB" dirty="0" err="1"/>
              <a:t>cepat</a:t>
            </a:r>
            <a:r>
              <a:rPr lang="en-GB" dirty="0"/>
              <a:t> dapat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tenaga</a:t>
            </a:r>
            <a:r>
              <a:rPr lang="en-GB" dirty="0"/>
              <a:t> kerja yang tidak </a:t>
            </a:r>
            <a:r>
              <a:rPr lang="en-GB" dirty="0" err="1"/>
              <a:t>terkoordinasi</a:t>
            </a:r>
            <a:r>
              <a:rPr lang="en-GB" dirty="0"/>
              <a:t> dan </a:t>
            </a:r>
            <a:r>
              <a:rPr lang="en-GB" dirty="0" err="1"/>
              <a:t>menurunnya</a:t>
            </a:r>
            <a:r>
              <a:rPr lang="en-GB" dirty="0"/>
              <a:t> moral </a:t>
            </a:r>
            <a:r>
              <a:rPr lang="en-GB" dirty="0" err="1"/>
              <a:t>karyawan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2048F-CDAB-D363-53FC-05CAB7FCA8E3}"/>
              </a:ext>
            </a:extLst>
          </p:cNvPr>
          <p:cNvSpPr txBox="1"/>
          <p:nvPr/>
        </p:nvSpPr>
        <p:spPr>
          <a:xfrm>
            <a:off x="1127448" y="6290156"/>
            <a:ext cx="911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Wasserman, N. (2012). The Founder's Dilemmas: Anticipating and Avoiding the Pitfalls That Can Sink a Startup.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05711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3/3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1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 in Social Enterprise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Learning Outcomes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Pada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sesi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: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dapat </a:t>
            </a:r>
            <a:r>
              <a:rPr lang="en-GB" dirty="0" err="1"/>
              <a:t>mengidentifkasi</a:t>
            </a:r>
            <a:r>
              <a:rPr lang="en-GB" dirty="0"/>
              <a:t> </a:t>
            </a:r>
            <a:r>
              <a:rPr lang="en-GB" dirty="0" err="1"/>
              <a:t>masalah-masalah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dihadapi</a:t>
            </a:r>
            <a:r>
              <a:rPr lang="en-GB" dirty="0"/>
              <a:t> oleh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dalam </a:t>
            </a:r>
            <a:r>
              <a:rPr lang="en-GB" dirty="0" err="1"/>
              <a:t>aspek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 rtlCol="0"/>
          <a:lstStyle/>
          <a:p>
            <a:pPr rtl="0"/>
            <a:r>
              <a:rPr lang="en-GB" dirty="0"/>
              <a:t>Design Thinking in the context of Social Entrepreneurship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149779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In social Enterprise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20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667000"/>
            <a:ext cx="9906263" cy="3660648"/>
          </a:xfrm>
        </p:spPr>
        <p:txBody>
          <a:bodyPr/>
          <a:lstStyle/>
          <a:p>
            <a:r>
              <a:rPr lang="en-GB" dirty="0"/>
              <a:t>Dari daftar di atas, Manakah </a:t>
            </a:r>
            <a:r>
              <a:rPr lang="en-GB" dirty="0" err="1"/>
              <a:t>kendala</a:t>
            </a:r>
            <a:r>
              <a:rPr lang="en-GB" dirty="0"/>
              <a:t> </a:t>
            </a:r>
            <a:r>
              <a:rPr lang="en-GB" dirty="0" err="1"/>
              <a:t>pegnembangan</a:t>
            </a:r>
            <a:r>
              <a:rPr lang="en-GB" dirty="0"/>
              <a:t> yang </a:t>
            </a:r>
            <a:r>
              <a:rPr lang="en-GB" dirty="0" err="1"/>
              <a:t>rentan</a:t>
            </a:r>
            <a:r>
              <a:rPr lang="en-GB" dirty="0"/>
              <a:t> </a:t>
            </a:r>
            <a:r>
              <a:rPr lang="en-GB" dirty="0" err="1"/>
              <a:t>dihadapi</a:t>
            </a:r>
            <a:r>
              <a:rPr lang="en-GB" dirty="0"/>
              <a:t> oleh social enterprises?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04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prevents startups from scaling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21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Menskala</a:t>
            </a:r>
            <a:r>
              <a:rPr lang="en-GB" dirty="0"/>
              <a:t> startup </a:t>
            </a:r>
            <a:r>
              <a:rPr lang="en-GB" dirty="0" err="1"/>
              <a:t>menghadirkan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dan </a:t>
            </a:r>
            <a:r>
              <a:rPr lang="en-GB" dirty="0" err="1"/>
              <a:t>jebakan</a:t>
            </a:r>
            <a:r>
              <a:rPr lang="en-GB" dirty="0"/>
              <a:t> yang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dan </a:t>
            </a:r>
            <a:r>
              <a:rPr lang="en-GB" dirty="0" err="1"/>
              <a:t>keberlanjutan</a:t>
            </a:r>
            <a:r>
              <a:rPr lang="en-GB" dirty="0"/>
              <a:t>. Beberapa </a:t>
            </a:r>
            <a:r>
              <a:rPr lang="en-GB" dirty="0" err="1"/>
              <a:t>penyeban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</a:t>
            </a:r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perusahan</a:t>
            </a:r>
            <a:r>
              <a:rPr lang="en-GB" dirty="0"/>
              <a:t> </a:t>
            </a:r>
            <a:r>
              <a:rPr lang="en-GB" dirty="0" err="1"/>
              <a:t>meliputi</a:t>
            </a:r>
            <a:r>
              <a:rPr lang="en-GB" dirty="0"/>
              <a:t>:</a:t>
            </a:r>
          </a:p>
          <a:p>
            <a:pPr lvl="1"/>
            <a:r>
              <a:rPr lang="en-GB" b="1" dirty="0"/>
              <a:t>Overexpansion: </a:t>
            </a:r>
            <a:r>
              <a:rPr lang="en-GB" dirty="0" err="1"/>
              <a:t>Ekspansi</a:t>
            </a:r>
            <a:r>
              <a:rPr lang="en-GB" dirty="0"/>
              <a:t> yang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 dapat </a:t>
            </a:r>
            <a:r>
              <a:rPr lang="en-GB" dirty="0" err="1"/>
              <a:t>membebani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,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, dan </a:t>
            </a:r>
            <a:r>
              <a:rPr lang="en-GB" dirty="0" err="1"/>
              <a:t>mengorbankan</a:t>
            </a:r>
            <a:r>
              <a:rPr lang="en-GB" dirty="0"/>
              <a:t> </a:t>
            </a:r>
            <a:r>
              <a:rPr lang="en-GB" dirty="0" err="1"/>
              <a:t>kualitas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atau </a:t>
            </a:r>
            <a:r>
              <a:rPr lang="en-GB" dirty="0" err="1"/>
              <a:t>layanan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Cash Flow Problems: </a:t>
            </a:r>
            <a:r>
              <a:rPr lang="en-GB" dirty="0" err="1"/>
              <a:t>Pertumbuhan</a:t>
            </a:r>
            <a:r>
              <a:rPr lang="en-GB" dirty="0"/>
              <a:t> yang </a:t>
            </a:r>
            <a:r>
              <a:rPr lang="en-GB" dirty="0" err="1"/>
              <a:t>cepat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memerlukan</a:t>
            </a:r>
            <a:r>
              <a:rPr lang="en-GB" dirty="0"/>
              <a:t> </a:t>
            </a:r>
            <a:r>
              <a:rPr lang="en-GB" dirty="0" err="1"/>
              <a:t>investasi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 yang </a:t>
            </a:r>
            <a:r>
              <a:rPr lang="en-GB" dirty="0" err="1"/>
              <a:t>signifikan</a:t>
            </a:r>
            <a:r>
              <a:rPr lang="en-GB" dirty="0"/>
              <a:t>, yang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arus</a:t>
            </a:r>
            <a:r>
              <a:rPr lang="en-GB" dirty="0"/>
              <a:t> kas </a:t>
            </a:r>
            <a:r>
              <a:rPr lang="en-GB" dirty="0" err="1"/>
              <a:t>jika</a:t>
            </a:r>
            <a:r>
              <a:rPr lang="en-GB" dirty="0"/>
              <a:t> tidak </a:t>
            </a:r>
            <a:r>
              <a:rPr lang="en-GB" dirty="0" err="1"/>
              <a:t>dikelola</a:t>
            </a:r>
            <a:r>
              <a:rPr lang="en-GB" dirty="0"/>
              <a:t> dengan baik..</a:t>
            </a:r>
          </a:p>
          <a:p>
            <a:pPr lvl="1"/>
            <a:r>
              <a:rPr lang="en-GB" b="1" dirty="0"/>
              <a:t>Lack of Scalability in Operations: </a:t>
            </a:r>
            <a:r>
              <a:rPr lang="en-GB" dirty="0"/>
              <a:t>Proses, </a:t>
            </a:r>
            <a:r>
              <a:rPr lang="en-GB" dirty="0" err="1"/>
              <a:t>sistem</a:t>
            </a:r>
            <a:r>
              <a:rPr lang="en-GB" dirty="0"/>
              <a:t>, dan </a:t>
            </a:r>
            <a:r>
              <a:rPr lang="en-GB" dirty="0" err="1"/>
              <a:t>infrastruktur</a:t>
            </a:r>
            <a:r>
              <a:rPr lang="en-GB" dirty="0"/>
              <a:t> yang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tidak </a:t>
            </a:r>
            <a:r>
              <a:rPr lang="en-GB" dirty="0" err="1"/>
              <a:t>dirancang</a:t>
            </a:r>
            <a:r>
              <a:rPr lang="en-GB" dirty="0"/>
              <a:t> untuk </a:t>
            </a:r>
            <a:r>
              <a:rPr lang="en-GB" dirty="0" err="1"/>
              <a:t>menangani</a:t>
            </a:r>
            <a:r>
              <a:rPr lang="en-GB" dirty="0"/>
              <a:t>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kemacetan</a:t>
            </a:r>
            <a:r>
              <a:rPr lang="en-GB" dirty="0"/>
              <a:t> dan </a:t>
            </a:r>
            <a:r>
              <a:rPr lang="en-GB" dirty="0" err="1"/>
              <a:t>ketidakefisienan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Talent Management: </a:t>
            </a:r>
            <a:r>
              <a:rPr lang="en-GB" dirty="0" err="1"/>
              <a:t>Kesulitan</a:t>
            </a:r>
            <a:r>
              <a:rPr lang="en-GB" dirty="0"/>
              <a:t> dalam </a:t>
            </a:r>
            <a:r>
              <a:rPr lang="en-GB" dirty="0" err="1"/>
              <a:t>merekrut</a:t>
            </a:r>
            <a:r>
              <a:rPr lang="en-GB" dirty="0"/>
              <a:t>, </a:t>
            </a:r>
            <a:r>
              <a:rPr lang="en-GB" dirty="0" err="1"/>
              <a:t>melatih</a:t>
            </a:r>
            <a:r>
              <a:rPr lang="en-GB" dirty="0"/>
              <a:t>, dan </a:t>
            </a:r>
            <a:r>
              <a:rPr lang="en-GB" dirty="0" err="1"/>
              <a:t>mempertahankan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untuk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Customer Experience: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 </a:t>
            </a:r>
            <a:r>
              <a:rPr lang="en-GB" dirty="0" err="1"/>
              <a:t>berkembang</a:t>
            </a:r>
            <a:r>
              <a:rPr lang="en-GB" dirty="0"/>
              <a:t>, </a:t>
            </a:r>
            <a:r>
              <a:rPr lang="en-GB" dirty="0" err="1"/>
              <a:t>mempertahankan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layanan</a:t>
            </a:r>
            <a:r>
              <a:rPr lang="en-GB" dirty="0"/>
              <a:t> dan </a:t>
            </a:r>
            <a:r>
              <a:rPr lang="en-GB" dirty="0" err="1"/>
              <a:t>pengalaman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 yang sama dapat menjadi </a:t>
            </a:r>
            <a:r>
              <a:rPr lang="en-GB" dirty="0" err="1"/>
              <a:t>tantangan</a:t>
            </a:r>
            <a:r>
              <a:rPr lang="en-GB" dirty="0"/>
              <a:t>, </a:t>
            </a:r>
            <a:r>
              <a:rPr lang="en-GB" dirty="0" err="1"/>
              <a:t>berisiko</a:t>
            </a:r>
            <a:r>
              <a:rPr lang="en-GB" dirty="0"/>
              <a:t>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kepuasan</a:t>
            </a:r>
            <a:r>
              <a:rPr lang="en-GB" dirty="0"/>
              <a:t> dan </a:t>
            </a:r>
            <a:r>
              <a:rPr lang="en-GB" dirty="0" err="1"/>
              <a:t>loyalitas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A11D-64A5-DFEC-448A-5E52D4D10865}"/>
              </a:ext>
            </a:extLst>
          </p:cNvPr>
          <p:cNvSpPr txBox="1"/>
          <p:nvPr/>
        </p:nvSpPr>
        <p:spPr>
          <a:xfrm>
            <a:off x="1127448" y="6290156"/>
            <a:ext cx="911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Wasserman, N. (2012). The Founder's Dilemmas: Anticipating and Avoiding the Pitfalls That Can Sink a Startup.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9728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prevents startups from scaling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22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pPr lvl="1"/>
            <a:r>
              <a:rPr lang="en-GB" b="1" dirty="0"/>
              <a:t>Market </a:t>
            </a:r>
            <a:r>
              <a:rPr lang="en-GB" b="1" dirty="0" err="1"/>
              <a:t>Misjudgment</a:t>
            </a:r>
            <a:r>
              <a:rPr lang="en-GB" b="1" dirty="0"/>
              <a:t>: </a:t>
            </a:r>
            <a:r>
              <a:rPr lang="en-GB" dirty="0" err="1"/>
              <a:t>Kesalahpahaman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 pasar atau </a:t>
            </a:r>
            <a:r>
              <a:rPr lang="en-GB" dirty="0" err="1"/>
              <a:t>memasuki</a:t>
            </a:r>
            <a:r>
              <a:rPr lang="en-GB" dirty="0"/>
              <a:t> pasar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penelitian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terbuang</a:t>
            </a:r>
            <a:r>
              <a:rPr lang="en-GB" dirty="0"/>
              <a:t> dan </a:t>
            </a:r>
            <a:r>
              <a:rPr lang="en-GB" dirty="0" err="1"/>
              <a:t>peluang</a:t>
            </a:r>
            <a:r>
              <a:rPr lang="en-GB" dirty="0"/>
              <a:t> yang </a:t>
            </a:r>
            <a:r>
              <a:rPr lang="en-GB" dirty="0" err="1"/>
              <a:t>terlewatkan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Technology Limitations: </a:t>
            </a:r>
            <a:r>
              <a:rPr lang="en-GB" dirty="0" err="1"/>
              <a:t>Infrastruktur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yang tidak </a:t>
            </a:r>
            <a:r>
              <a:rPr lang="en-GB" dirty="0" err="1"/>
              <a:t>memadai</a:t>
            </a:r>
            <a:r>
              <a:rPr lang="en-GB" dirty="0"/>
              <a:t> dapat 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skalabilitas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atau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kinerja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Loss of Focus: </a:t>
            </a:r>
            <a:r>
              <a:rPr lang="en-GB" dirty="0" err="1"/>
              <a:t>Kehilangan</a:t>
            </a:r>
            <a:r>
              <a:rPr lang="en-GB" dirty="0"/>
              <a:t> </a:t>
            </a:r>
            <a:r>
              <a:rPr lang="en-GB" dirty="0" err="1"/>
              <a:t>fokus</a:t>
            </a:r>
            <a:r>
              <a:rPr lang="en-GB" dirty="0"/>
              <a:t> pada </a:t>
            </a:r>
            <a:r>
              <a:rPr lang="en-GB" dirty="0" err="1"/>
              <a:t>misi</a:t>
            </a:r>
            <a:r>
              <a:rPr lang="en-GB" dirty="0"/>
              <a:t> dan </a:t>
            </a:r>
            <a:r>
              <a:rPr lang="en-GB" dirty="0" err="1"/>
              <a:t>nilai</a:t>
            </a:r>
            <a:r>
              <a:rPr lang="en-GB" dirty="0"/>
              <a:t> inti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mencoba</a:t>
            </a:r>
            <a:r>
              <a:rPr lang="en-GB" dirty="0"/>
              <a:t> </a:t>
            </a:r>
            <a:r>
              <a:rPr lang="en-GB" dirty="0" err="1"/>
              <a:t>menskala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ketidakselarasan</a:t>
            </a:r>
            <a:r>
              <a:rPr lang="en-GB" dirty="0"/>
              <a:t> </a:t>
            </a:r>
            <a:r>
              <a:rPr lang="en-GB" dirty="0" err="1"/>
              <a:t>strategis</a:t>
            </a:r>
            <a:r>
              <a:rPr lang="en-GB" dirty="0"/>
              <a:t> dan </a:t>
            </a:r>
            <a:r>
              <a:rPr lang="en-GB" dirty="0" err="1"/>
              <a:t>melemahnya</a:t>
            </a:r>
            <a:r>
              <a:rPr lang="en-GB" dirty="0"/>
              <a:t> </a:t>
            </a:r>
            <a:r>
              <a:rPr lang="en-GB" dirty="0" err="1"/>
              <a:t>identitas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Regulatory Compliance: </a:t>
            </a:r>
            <a:r>
              <a:rPr lang="en-GB" dirty="0" err="1"/>
              <a:t>Menskala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navigasi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regulasi</a:t>
            </a:r>
            <a:r>
              <a:rPr lang="en-GB" dirty="0"/>
              <a:t> yang </a:t>
            </a:r>
            <a:r>
              <a:rPr lang="en-GB" dirty="0" err="1"/>
              <a:t>kompleks</a:t>
            </a:r>
            <a:r>
              <a:rPr lang="en-GB" dirty="0"/>
              <a:t>, yang bisa </a:t>
            </a:r>
            <a:r>
              <a:rPr lang="en-GB" dirty="0" err="1"/>
              <a:t>memakan</a:t>
            </a:r>
            <a:r>
              <a:rPr lang="en-GB" dirty="0"/>
              <a:t> waktu dan </a:t>
            </a:r>
            <a:r>
              <a:rPr lang="en-GB" dirty="0" err="1"/>
              <a:t>biaya</a:t>
            </a:r>
            <a:r>
              <a:rPr lang="en-GB" dirty="0"/>
              <a:t> </a:t>
            </a:r>
            <a:r>
              <a:rPr lang="en-GB" dirty="0" err="1"/>
              <a:t>jika</a:t>
            </a:r>
            <a:r>
              <a:rPr lang="en-GB" dirty="0"/>
              <a:t> tidak </a:t>
            </a:r>
            <a:r>
              <a:rPr lang="en-GB" dirty="0" err="1"/>
              <a:t>dikelola</a:t>
            </a:r>
            <a:r>
              <a:rPr lang="en-GB" dirty="0"/>
              <a:t> dengan baik.</a:t>
            </a:r>
          </a:p>
          <a:p>
            <a:pPr lvl="1"/>
            <a:r>
              <a:rPr lang="en-GB" b="1" strike="sngStrike" dirty="0"/>
              <a:t>Competitive Pressure: </a:t>
            </a:r>
            <a:r>
              <a:rPr lang="en-GB" strike="sngStrike" dirty="0" err="1"/>
              <a:t>Peningkatan</a:t>
            </a:r>
            <a:r>
              <a:rPr lang="en-GB" strike="sngStrike" dirty="0"/>
              <a:t> </a:t>
            </a:r>
            <a:r>
              <a:rPr lang="en-GB" strike="sngStrike" dirty="0" err="1"/>
              <a:t>visibilitas</a:t>
            </a:r>
            <a:r>
              <a:rPr lang="en-GB" strike="sngStrike" dirty="0"/>
              <a:t> dan </a:t>
            </a:r>
            <a:r>
              <a:rPr lang="en-GB" strike="sngStrike" dirty="0" err="1"/>
              <a:t>pertumbuhan</a:t>
            </a:r>
            <a:r>
              <a:rPr lang="en-GB" strike="sngStrike" dirty="0"/>
              <a:t> dapat </a:t>
            </a:r>
            <a:r>
              <a:rPr lang="en-GB" strike="sngStrike" dirty="0" err="1"/>
              <a:t>menarik</a:t>
            </a:r>
            <a:r>
              <a:rPr lang="en-GB" strike="sngStrike" dirty="0"/>
              <a:t> </a:t>
            </a:r>
            <a:r>
              <a:rPr lang="en-GB" strike="sngStrike" dirty="0" err="1"/>
              <a:t>pesaing</a:t>
            </a:r>
            <a:r>
              <a:rPr lang="en-GB" strike="sngStrike" dirty="0"/>
              <a:t>, </a:t>
            </a:r>
            <a:r>
              <a:rPr lang="en-GB" strike="sngStrike" dirty="0" err="1"/>
              <a:t>menyebabkan</a:t>
            </a:r>
            <a:r>
              <a:rPr lang="en-GB" strike="sngStrike" dirty="0"/>
              <a:t> </a:t>
            </a:r>
            <a:r>
              <a:rPr lang="en-GB" strike="sngStrike" dirty="0" err="1"/>
              <a:t>persaingan</a:t>
            </a:r>
            <a:r>
              <a:rPr lang="en-GB" strike="sngStrike" dirty="0"/>
              <a:t> pasar yang </a:t>
            </a:r>
            <a:r>
              <a:rPr lang="en-GB" strike="sngStrike" dirty="0" err="1"/>
              <a:t>semakin</a:t>
            </a:r>
            <a:r>
              <a:rPr lang="en-GB" strike="sngStrike" dirty="0"/>
              <a:t> </a:t>
            </a:r>
            <a:r>
              <a:rPr lang="en-GB" strike="sngStrike" dirty="0" err="1"/>
              <a:t>intensif</a:t>
            </a:r>
            <a:r>
              <a:rPr lang="en-GB" strike="sngStrike" dirty="0"/>
              <a:t>.</a:t>
            </a:r>
          </a:p>
          <a:p>
            <a:pPr lvl="1"/>
            <a:r>
              <a:rPr lang="en-GB" b="1" dirty="0"/>
              <a:t>Cultural Erosion: </a:t>
            </a:r>
            <a:r>
              <a:rPr lang="en-GB" dirty="0" err="1"/>
              <a:t>Pertumbuhan</a:t>
            </a:r>
            <a:r>
              <a:rPr lang="en-GB" dirty="0"/>
              <a:t> yang </a:t>
            </a:r>
            <a:r>
              <a:rPr lang="en-GB" dirty="0" err="1"/>
              <a:t>cepat</a:t>
            </a:r>
            <a:r>
              <a:rPr lang="en-GB" dirty="0"/>
              <a:t> dapat </a:t>
            </a:r>
            <a:r>
              <a:rPr lang="en-GB" dirty="0" err="1"/>
              <a:t>mengurangi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tenaga</a:t>
            </a:r>
            <a:r>
              <a:rPr lang="en-GB" dirty="0"/>
              <a:t> kerja yang tidak </a:t>
            </a:r>
            <a:r>
              <a:rPr lang="en-GB" dirty="0" err="1"/>
              <a:t>terkoordinasi</a:t>
            </a:r>
            <a:r>
              <a:rPr lang="en-GB" dirty="0"/>
              <a:t> dan </a:t>
            </a:r>
            <a:r>
              <a:rPr lang="en-GB" dirty="0" err="1"/>
              <a:t>menurunnya</a:t>
            </a:r>
            <a:r>
              <a:rPr lang="en-GB" dirty="0"/>
              <a:t> moral </a:t>
            </a:r>
            <a:r>
              <a:rPr lang="en-GB" dirty="0" err="1"/>
              <a:t>karyawan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2048F-CDAB-D363-53FC-05CAB7FCA8E3}"/>
              </a:ext>
            </a:extLst>
          </p:cNvPr>
          <p:cNvSpPr txBox="1"/>
          <p:nvPr/>
        </p:nvSpPr>
        <p:spPr>
          <a:xfrm>
            <a:off x="1127448" y="6290156"/>
            <a:ext cx="911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Wasserman, N. (2012). The Founder's Dilemmas: Anticipating and Avoiding the Pitfalls That Can Sink a Startup.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306952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In social Enterprise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23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667000"/>
            <a:ext cx="9906263" cy="3660648"/>
          </a:xfrm>
        </p:spPr>
        <p:txBody>
          <a:bodyPr/>
          <a:lstStyle/>
          <a:p>
            <a:r>
              <a:rPr lang="en-GB" dirty="0"/>
              <a:t>Karena </a:t>
            </a:r>
            <a:r>
              <a:rPr lang="en-GB" dirty="0" err="1"/>
              <a:t>sifat</a:t>
            </a:r>
            <a:r>
              <a:rPr lang="en-GB" dirty="0"/>
              <a:t> Bisnis </a:t>
            </a:r>
            <a:r>
              <a:rPr lang="en-GB" dirty="0" err="1"/>
              <a:t>sosial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mengutamakan</a:t>
            </a:r>
            <a:r>
              <a:rPr lang="en-GB" dirty="0"/>
              <a:t> social impact </a:t>
            </a:r>
            <a:r>
              <a:rPr lang="en-GB" dirty="0" err="1"/>
              <a:t>daripada</a:t>
            </a:r>
            <a:r>
              <a:rPr lang="en-GB" dirty="0"/>
              <a:t> profit untuk </a:t>
            </a:r>
            <a:r>
              <a:rPr lang="en-GB" dirty="0" err="1"/>
              <a:t>pemegang</a:t>
            </a:r>
            <a:r>
              <a:rPr lang="en-GB" dirty="0"/>
              <a:t> </a:t>
            </a:r>
            <a:r>
              <a:rPr lang="en-GB" dirty="0" err="1"/>
              <a:t>saham</a:t>
            </a:r>
            <a:r>
              <a:rPr lang="en-GB" dirty="0"/>
              <a:t>, </a:t>
            </a:r>
            <a:r>
              <a:rPr lang="en-GB" dirty="0" err="1"/>
              <a:t>persaingan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competitor di Bisnis </a:t>
            </a:r>
            <a:r>
              <a:rPr lang="en-GB" dirty="0" err="1"/>
              <a:t>sosial</a:t>
            </a:r>
            <a:r>
              <a:rPr lang="en-GB" dirty="0"/>
              <a:t> tidak </a:t>
            </a:r>
            <a:r>
              <a:rPr lang="en-GB" dirty="0" err="1"/>
              <a:t>seketat</a:t>
            </a:r>
            <a:r>
              <a:rPr lang="en-GB" dirty="0"/>
              <a:t> di pasar </a:t>
            </a:r>
            <a:r>
              <a:rPr lang="en-GB" dirty="0" err="1"/>
              <a:t>komersial</a:t>
            </a:r>
            <a:r>
              <a:rPr lang="en-GB" dirty="0"/>
              <a:t>.</a:t>
            </a:r>
          </a:p>
          <a:p>
            <a:r>
              <a:rPr lang="en-GB" dirty="0" err="1"/>
              <a:t>Namun</a:t>
            </a:r>
            <a:r>
              <a:rPr lang="en-GB" dirty="0"/>
              <a:t>, </a:t>
            </a:r>
            <a:r>
              <a:rPr lang="en-GB" dirty="0" err="1"/>
              <a:t>sepuluh</a:t>
            </a:r>
            <a:r>
              <a:rPr lang="en-GB" dirty="0"/>
              <a:t> </a:t>
            </a:r>
            <a:r>
              <a:rPr lang="en-GB" dirty="0" err="1"/>
              <a:t>kendala</a:t>
            </a:r>
            <a:r>
              <a:rPr lang="en-GB" dirty="0"/>
              <a:t> lain yang </a:t>
            </a:r>
            <a:r>
              <a:rPr lang="en-GB" dirty="0" err="1"/>
              <a:t>dihadapi</a:t>
            </a:r>
            <a:r>
              <a:rPr lang="en-GB" dirty="0"/>
              <a:t> oleh Perusahaan </a:t>
            </a:r>
            <a:r>
              <a:rPr lang="en-GB" dirty="0" err="1"/>
              <a:t>komersial</a:t>
            </a:r>
            <a:r>
              <a:rPr lang="en-GB" dirty="0"/>
              <a:t> juga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dihadapi</a:t>
            </a:r>
            <a:r>
              <a:rPr lang="en-GB" dirty="0"/>
              <a:t> oleh </a:t>
            </a:r>
            <a:r>
              <a:rPr lang="en-GB" dirty="0" err="1"/>
              <a:t>sebuah</a:t>
            </a:r>
            <a:r>
              <a:rPr lang="en-GB" dirty="0"/>
              <a:t> Bisnis </a:t>
            </a:r>
            <a:r>
              <a:rPr lang="en-GB" dirty="0" err="1"/>
              <a:t>sosial</a:t>
            </a:r>
            <a:r>
              <a:rPr lang="en-GB" dirty="0"/>
              <a:t>. </a:t>
            </a:r>
          </a:p>
          <a:p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itu, </a:t>
            </a:r>
            <a:r>
              <a:rPr lang="en-GB" dirty="0" err="1"/>
              <a:t>pebisnis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perlu </a:t>
            </a:r>
            <a:r>
              <a:rPr lang="en-GB" dirty="0" err="1"/>
              <a:t>memperhatikan</a:t>
            </a:r>
            <a:r>
              <a:rPr lang="en-GB" dirty="0"/>
              <a:t> </a:t>
            </a:r>
            <a:r>
              <a:rPr lang="en-GB" dirty="0" err="1"/>
              <a:t>aspek-aspek</a:t>
            </a:r>
            <a:r>
              <a:rPr lang="en-GB" dirty="0"/>
              <a:t> yang dapat </a:t>
            </a:r>
            <a:r>
              <a:rPr lang="en-GB" dirty="0" err="1"/>
              <a:t>menghambat</a:t>
            </a:r>
            <a:r>
              <a:rPr lang="en-GB" dirty="0"/>
              <a:t> ide Bisnis mereka.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50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In social Enterprise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24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F26C1F-F47E-01D8-18D2-3558BBE0FD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7848" y="2667000"/>
            <a:ext cx="6109485" cy="3660648"/>
          </a:xfrm>
        </p:spPr>
        <p:txBody>
          <a:bodyPr/>
          <a:lstStyle/>
          <a:p>
            <a:r>
              <a:rPr lang="en-GB" dirty="0" err="1"/>
              <a:t>Kebanyakan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pengembangan</a:t>
            </a:r>
            <a:r>
              <a:rPr lang="en-GB" dirty="0"/>
              <a:t> di </a:t>
            </a:r>
            <a:r>
              <a:rPr lang="en-GB" dirty="0" err="1"/>
              <a:t>sebuah</a:t>
            </a:r>
            <a:r>
              <a:rPr lang="en-GB" dirty="0"/>
              <a:t> Bisnis, </a:t>
            </a:r>
            <a:r>
              <a:rPr lang="en-GB" dirty="0" err="1"/>
              <a:t>terlebih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di Bisnis </a:t>
            </a:r>
            <a:r>
              <a:rPr lang="en-GB" dirty="0" err="1"/>
              <a:t>sosial</a:t>
            </a:r>
            <a:r>
              <a:rPr lang="en-GB" dirty="0"/>
              <a:t>, </a:t>
            </a:r>
            <a:r>
              <a:rPr lang="en-GB" dirty="0" err="1"/>
              <a:t>berpusat</a:t>
            </a:r>
            <a:r>
              <a:rPr lang="en-GB" dirty="0"/>
              <a:t> pada </a:t>
            </a:r>
            <a:r>
              <a:rPr lang="en-GB" dirty="0" err="1"/>
              <a:t>kemampuan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untuk </a:t>
            </a:r>
            <a:r>
              <a:rPr lang="en-GB" dirty="0" err="1"/>
              <a:t>mengelola</a:t>
            </a:r>
            <a:r>
              <a:rPr lang="en-GB" dirty="0"/>
              <a:t> </a:t>
            </a:r>
            <a:r>
              <a:rPr lang="en-GB" dirty="0" err="1"/>
              <a:t>pengembangan</a:t>
            </a:r>
            <a:r>
              <a:rPr lang="en-GB" dirty="0"/>
              <a:t> Bisnis. </a:t>
            </a:r>
          </a:p>
          <a:p>
            <a:r>
              <a:rPr lang="en-GB" dirty="0"/>
              <a:t>Di </a:t>
            </a:r>
            <a:r>
              <a:rPr lang="en-GB" dirty="0" err="1"/>
              <a:t>pertemuan</a:t>
            </a:r>
            <a:r>
              <a:rPr lang="en-GB" dirty="0"/>
              <a:t> </a:t>
            </a:r>
            <a:r>
              <a:rPr lang="en-GB" dirty="0" err="1"/>
              <a:t>berikutnya</a:t>
            </a:r>
            <a:r>
              <a:rPr lang="en-GB" dirty="0"/>
              <a:t> dan </a:t>
            </a:r>
            <a:r>
              <a:rPr lang="en-GB" dirty="0" err="1"/>
              <a:t>pertemuan</a:t>
            </a:r>
            <a:r>
              <a:rPr lang="en-GB" dirty="0"/>
              <a:t> terakhir,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membahas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pentingnya</a:t>
            </a:r>
            <a:r>
              <a:rPr lang="en-GB" dirty="0"/>
              <a:t> </a:t>
            </a:r>
            <a:r>
              <a:rPr lang="en-GB" dirty="0" err="1"/>
              <a:t>aspek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dalam </a:t>
            </a:r>
            <a:r>
              <a:rPr lang="en-GB" dirty="0" err="1"/>
              <a:t>mengelola</a:t>
            </a:r>
            <a:r>
              <a:rPr lang="en-GB" dirty="0"/>
              <a:t> Bisnis </a:t>
            </a:r>
            <a:r>
              <a:rPr lang="en-GB" dirty="0" err="1"/>
              <a:t>sosial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6148" name="Picture 4" descr="No photo description available.">
            <a:extLst>
              <a:ext uri="{FF2B5EF4-FFF2-40B4-BE49-F238E27FC236}">
                <a16:creationId xmlns:a16="http://schemas.microsoft.com/office/drawing/2014/main" id="{A26A9D95-D35D-E1C7-6F55-D9C427A5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" y="2637300"/>
            <a:ext cx="3690348" cy="36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23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No Homework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667000"/>
            <a:ext cx="9906263" cy="3660648"/>
          </a:xfrm>
        </p:spPr>
        <p:txBody>
          <a:bodyPr/>
          <a:lstStyle/>
          <a:p>
            <a:r>
              <a:rPr lang="en-GB" dirty="0"/>
              <a:t>Tidak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pekerjaan</a:t>
            </a:r>
            <a:r>
              <a:rPr lang="en-GB" dirty="0"/>
              <a:t> </a:t>
            </a:r>
            <a:r>
              <a:rPr lang="en-GB" dirty="0" err="1"/>
              <a:t>rumah</a:t>
            </a:r>
            <a:r>
              <a:rPr lang="en-GB" dirty="0"/>
              <a:t> pada minggu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  <a:p>
            <a:r>
              <a:rPr lang="en-GB" dirty="0"/>
              <a:t>Tetapi Anda </a:t>
            </a:r>
            <a:r>
              <a:rPr lang="en-GB" dirty="0" err="1"/>
              <a:t>diminta</a:t>
            </a:r>
            <a:r>
              <a:rPr lang="en-GB" dirty="0"/>
              <a:t> untuk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Pitch Deck untuk ide Bisnis </a:t>
            </a:r>
            <a:r>
              <a:rPr lang="en-GB" dirty="0" err="1"/>
              <a:t>sosial</a:t>
            </a:r>
            <a:r>
              <a:rPr lang="en-GB" dirty="0"/>
              <a:t> Anda dan </a:t>
            </a:r>
            <a:r>
              <a:rPr lang="en-GB" dirty="0" err="1"/>
              <a:t>mempersiapkan</a:t>
            </a:r>
            <a:r>
              <a:rPr lang="en-GB" dirty="0"/>
              <a:t> video </a:t>
            </a:r>
            <a:r>
              <a:rPr lang="en-GB" dirty="0" err="1"/>
              <a:t>presentasi</a:t>
            </a:r>
            <a:r>
              <a:rPr lang="en-GB" dirty="0"/>
              <a:t> capstone project.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73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9286" cy="6858000"/>
          </a:xfr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20719F7-6849-4C36-ACDB-C1AE2AAC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F39D3B5-ABDB-4DFF-8107-EF97569C9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 err="1"/>
              <a:t>Terima</a:t>
            </a:r>
            <a:r>
              <a:rPr lang="en-GB" dirty="0"/>
              <a:t> Kasih</a:t>
            </a:r>
          </a:p>
        </p:txBody>
      </p:sp>
      <p:sp>
        <p:nvSpPr>
          <p:cNvPr id="44" name="Subtitle 43">
            <a:extLst>
              <a:ext uri="{FF2B5EF4-FFF2-40B4-BE49-F238E27FC236}">
                <a16:creationId xmlns:a16="http://schemas.microsoft.com/office/drawing/2014/main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212251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solidFill>
                  <a:schemeClr val="bg2"/>
                </a:solidFill>
              </a:rPr>
              <a:t>© 2024</a:t>
            </a:r>
          </a:p>
          <a:p>
            <a:pPr rtl="0"/>
            <a:r>
              <a:rPr lang="en-GB" dirty="0"/>
              <a:t>Mata Kuliah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dikembangkan</a:t>
            </a:r>
            <a:r>
              <a:rPr lang="en-GB" dirty="0"/>
              <a:t> oleh Wendy Suganda, PhD dan </a:t>
            </a:r>
            <a:r>
              <a:rPr lang="en-GB" dirty="0" err="1"/>
              <a:t>Shelvi</a:t>
            </a:r>
            <a:r>
              <a:rPr lang="en-GB" dirty="0"/>
              <a:t>, M.M. untuk Kementerian Pendidikan, Kebudayaan, </a:t>
            </a:r>
            <a:r>
              <a:rPr lang="en-GB" dirty="0" err="1"/>
              <a:t>Riset</a:t>
            </a:r>
            <a:r>
              <a:rPr lang="en-GB" dirty="0"/>
              <a:t>, dan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Republik</a:t>
            </a:r>
            <a:r>
              <a:rPr lang="en-GB" dirty="0"/>
              <a:t> Indonesia.</a:t>
            </a:r>
          </a:p>
          <a:p>
            <a:pPr rtl="0"/>
            <a:endParaRPr lang="en-GB" dirty="0"/>
          </a:p>
          <a:p>
            <a:pPr rtl="0"/>
            <a:r>
              <a:rPr lang="en-GB" dirty="0" err="1">
                <a:solidFill>
                  <a:schemeClr val="bg2"/>
                </a:solidFill>
              </a:rPr>
              <a:t>Pertanyaan</a:t>
            </a:r>
            <a:r>
              <a:rPr lang="en-GB" dirty="0">
                <a:solidFill>
                  <a:schemeClr val="bg2"/>
                </a:solidFill>
              </a:rPr>
              <a:t> dan </a:t>
            </a:r>
            <a:r>
              <a:rPr lang="en-GB" dirty="0" err="1">
                <a:solidFill>
                  <a:schemeClr val="bg2"/>
                </a:solidFill>
              </a:rPr>
              <a:t>komentar</a:t>
            </a:r>
            <a:r>
              <a:rPr lang="en-GB" dirty="0">
                <a:solidFill>
                  <a:schemeClr val="bg2"/>
                </a:solidFill>
              </a:rPr>
              <a:t> dapat </a:t>
            </a:r>
            <a:r>
              <a:rPr lang="en-GB" dirty="0" err="1">
                <a:solidFill>
                  <a:schemeClr val="bg2"/>
                </a:solidFill>
              </a:rPr>
              <a:t>menghubungi</a:t>
            </a:r>
            <a:r>
              <a:rPr lang="en-GB" dirty="0">
                <a:solidFill>
                  <a:schemeClr val="bg2"/>
                </a:solidFill>
              </a:rPr>
              <a:t>:</a:t>
            </a:r>
          </a:p>
          <a:p>
            <a:pPr rtl="0"/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w.suganda@unpar.ac.id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en-GB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"/>
            <a:ext cx="12191999" cy="3278423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rtlCol="0"/>
          <a:lstStyle/>
          <a:p>
            <a:pPr rtl="0"/>
            <a:r>
              <a:rPr lang="en-GB"/>
              <a:t>Lorem ipsum dolor sit amet, consectetuer adipiscing elit. Maecenas porttitor congue massa. 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27</a:t>
            </a:fld>
            <a:endParaRPr lang="en-GB"/>
          </a:p>
        </p:txBody>
      </p:sp>
      <p:sp>
        <p:nvSpPr>
          <p:cNvPr id="32" name="Text Placeholder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COMPANY TEAM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28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37B7E0-A907-45B1-854A-895D985A5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GB"/>
              <a:t>Designation | Description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0F79018-7E80-4F11-97D6-C1AC90702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FB39279-C8C5-49A2-A66B-0E32CBBA58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14" name="Text Placeholder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832" y="2223786"/>
            <a:ext cx="1005836" cy="1005836"/>
          </a:xfrm>
        </p:spPr>
      </p:pic>
      <p:pic>
        <p:nvPicPr>
          <p:cNvPr id="40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5426075" y="3663950"/>
            <a:ext cx="1006475" cy="1004888"/>
          </a:xfrm>
        </p:spPr>
      </p:pic>
      <p:pic>
        <p:nvPicPr>
          <p:cNvPr id="42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488" y="5089525"/>
            <a:ext cx="1006475" cy="1006475"/>
          </a:xfrm>
        </p:spPr>
      </p:pic>
      <p:pic>
        <p:nvPicPr>
          <p:cNvPr id="44" name="Picture Placeholder 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450" y="5089525"/>
            <a:ext cx="1006475" cy="1006475"/>
          </a:xfrm>
        </p:spPr>
      </p:pic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8555038" y="3663950"/>
            <a:ext cx="1006475" cy="1004888"/>
          </a:xfrm>
        </p:spPr>
      </p:pic>
      <p:pic>
        <p:nvPicPr>
          <p:cNvPr id="48" name="Picture Placeholder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9586913" y="2224088"/>
            <a:ext cx="1006475" cy="1004887"/>
          </a:xfrm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29</a:t>
            </a:fld>
            <a:endParaRPr lang="en-GB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130FA9-9682-4FC0-84C0-A1E09669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85201"/>
              </p:ext>
            </p:extLst>
          </p:nvPr>
        </p:nvGraphicFramePr>
        <p:xfrm>
          <a:off x="685800" y="2209800"/>
          <a:ext cx="10805160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1032">
                  <a:extLst>
                    <a:ext uri="{9D8B030D-6E8A-4147-A177-3AD203B41FA5}">
                      <a16:colId xmlns:a16="http://schemas.microsoft.com/office/drawing/2014/main" val="3698606507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4203379421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1923939207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4275484518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199025764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215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8107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6396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1875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681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9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61" r="46661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dirty="0"/>
              <a:t>Design Thinking in the context of Social Entrepreneurship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900" y="3733800"/>
            <a:ext cx="4876800" cy="2057402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en-GB" dirty="0"/>
              <a:t>Scalability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Scalability Challenges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Scalability in </a:t>
            </a:r>
            <a:r>
              <a:rPr lang="en-GB"/>
              <a:t>Social Enterprises</a:t>
            </a:r>
            <a:endParaRPr lang="en-GB" dirty="0"/>
          </a:p>
          <a:p>
            <a:pPr marL="457200" indent="-457200" rtl="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9F542A-9F69-EE51-9D08-B698826EF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B5540-39CE-6173-C5F6-071DD0204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33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52902DB-60A1-4BBC-BD80-ABD51351C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4200" y="2590800"/>
            <a:ext cx="2209800" cy="2209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66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87F1B-3E25-4481-B199-24E6AD1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/>
          <a:lstStyle/>
          <a:p>
            <a:pPr rtl="0"/>
            <a:r>
              <a:rPr lang="en-GB" dirty="0"/>
              <a:t>PIE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D4ADB-79CE-478E-8FBE-53E59DEC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30</a:t>
            </a:fld>
            <a:endParaRPr lang="en-GB" dirty="0"/>
          </a:p>
        </p:txBody>
      </p:sp>
      <p:sp>
        <p:nvSpPr>
          <p:cNvPr id="5" name="Text Placeholder 119">
            <a:extLst>
              <a:ext uri="{FF2B5EF4-FFF2-40B4-BE49-F238E27FC236}">
                <a16:creationId xmlns:a16="http://schemas.microsoft.com/office/drawing/2014/main" id="{A8F5C4E3-6105-466B-A340-80D73DB2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graphicFrame>
        <p:nvGraphicFramePr>
          <p:cNvPr id="7" name="Chart 6" descr="chart">
            <a:extLst>
              <a:ext uri="{FF2B5EF4-FFF2-40B4-BE49-F238E27FC236}">
                <a16:creationId xmlns:a16="http://schemas.microsoft.com/office/drawing/2014/main" id="{423F99F7-105E-4F90-AEE5-0ABC1BA8E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689342"/>
              </p:ext>
            </p:extLst>
          </p:nvPr>
        </p:nvGraphicFramePr>
        <p:xfrm>
          <a:off x="7543800" y="2133600"/>
          <a:ext cx="353060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36D8B7C8-55F2-49D9-A8C1-5754C2A7D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1900" y="3238500"/>
            <a:ext cx="914400" cy="914400"/>
          </a:xfrm>
          <a:prstGeom prst="rect">
            <a:avLst/>
          </a:prstGeom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F307770-38D8-49CA-BFD0-64F78C89348C}"/>
              </a:ext>
            </a:extLst>
          </p:cNvPr>
          <p:cNvSpPr txBox="1">
            <a:spLocks/>
          </p:cNvSpPr>
          <p:nvPr/>
        </p:nvSpPr>
        <p:spPr>
          <a:xfrm>
            <a:off x="548641" y="2667000"/>
            <a:ext cx="3261359" cy="25146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73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Scalability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/>
          <a:lstStyle/>
          <a:p>
            <a:r>
              <a:rPr lang="en-GB" dirty="0"/>
              <a:t>Dalam </a:t>
            </a:r>
            <a:r>
              <a:rPr lang="en-GB" dirty="0" err="1"/>
              <a:t>bisnis</a:t>
            </a:r>
            <a:r>
              <a:rPr lang="en-GB" dirty="0"/>
              <a:t>, </a:t>
            </a:r>
            <a:r>
              <a:rPr lang="en-GB" dirty="0" err="1"/>
              <a:t>skalabilitas</a:t>
            </a:r>
            <a:r>
              <a:rPr lang="en-GB" dirty="0"/>
              <a:t> </a:t>
            </a:r>
            <a:r>
              <a:rPr lang="en-GB" dirty="0" err="1"/>
              <a:t>merujuk</a:t>
            </a:r>
            <a:r>
              <a:rPr lang="en-GB" dirty="0"/>
              <a:t> pada </a:t>
            </a:r>
            <a:r>
              <a:rPr lang="en-GB" dirty="0" err="1"/>
              <a:t>kemampuan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 atau model </a:t>
            </a:r>
            <a:r>
              <a:rPr lang="en-GB" dirty="0" err="1"/>
              <a:t>bisnis</a:t>
            </a:r>
            <a:r>
              <a:rPr lang="en-GB" dirty="0"/>
              <a:t> untuk </a:t>
            </a:r>
            <a:r>
              <a:rPr lang="en-GB" dirty="0" err="1"/>
              <a:t>tumbuh</a:t>
            </a:r>
            <a:r>
              <a:rPr lang="en-GB" dirty="0"/>
              <a:t> dan </a:t>
            </a:r>
            <a:r>
              <a:rPr lang="en-GB" dirty="0" err="1"/>
              <a:t>mengelola</a:t>
            </a:r>
            <a:r>
              <a:rPr lang="en-GB" dirty="0"/>
              <a:t>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permintaan</a:t>
            </a:r>
            <a:r>
              <a:rPr lang="en-GB" dirty="0"/>
              <a:t>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mengorbankan</a:t>
            </a:r>
            <a:r>
              <a:rPr lang="en-GB" dirty="0"/>
              <a:t> </a:t>
            </a:r>
            <a:r>
              <a:rPr lang="en-GB" dirty="0" err="1"/>
              <a:t>kinerja</a:t>
            </a:r>
            <a:r>
              <a:rPr lang="en-GB" dirty="0"/>
              <a:t>, </a:t>
            </a:r>
            <a:r>
              <a:rPr lang="en-GB" dirty="0" err="1"/>
              <a:t>kehilangan</a:t>
            </a:r>
            <a:r>
              <a:rPr lang="en-GB" dirty="0"/>
              <a:t> </a:t>
            </a:r>
            <a:r>
              <a:rPr lang="en-GB" dirty="0" err="1"/>
              <a:t>kualitas</a:t>
            </a:r>
            <a:r>
              <a:rPr lang="en-GB" dirty="0"/>
              <a:t>, atau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biaya</a:t>
            </a:r>
            <a:r>
              <a:rPr lang="en-GB" dirty="0"/>
              <a:t> secara tidak </a:t>
            </a:r>
            <a:r>
              <a:rPr lang="en-GB" dirty="0" err="1"/>
              <a:t>proporsional</a:t>
            </a:r>
            <a:r>
              <a:rPr lang="en-GB" dirty="0"/>
              <a:t>. </a:t>
            </a:r>
          </a:p>
          <a:p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merancang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, proses, dan strategi yang dapat </a:t>
            </a:r>
            <a:r>
              <a:rPr lang="en-GB" dirty="0" err="1"/>
              <a:t>menangani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dengan </a:t>
            </a:r>
            <a:r>
              <a:rPr lang="en-GB" dirty="0" err="1"/>
              <a:t>efisien</a:t>
            </a:r>
            <a:r>
              <a:rPr lang="en-GB" dirty="0"/>
              <a:t> dan </a:t>
            </a:r>
            <a:r>
              <a:rPr lang="en-GB" dirty="0" err="1"/>
              <a:t>efektif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537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Scalability Examples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6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1026" name="Picture 2" descr="McDonald's: 'The battleground is with the low-income consumer' | Nation's  Restaurant News">
            <a:extLst>
              <a:ext uri="{FF2B5EF4-FFF2-40B4-BE49-F238E27FC236}">
                <a16:creationId xmlns:a16="http://schemas.microsoft.com/office/drawing/2014/main" id="{E6B4029E-7402-5891-78D9-45ABC062C67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0" y="2564904"/>
            <a:ext cx="3684696" cy="1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gini Tanggapan Pakar Strategi Pemasaran UNAIR Soal Menjamurnya Gerai Mixue  di Indonesia - Universitas Airlangga Official Website">
            <a:extLst>
              <a:ext uri="{FF2B5EF4-FFF2-40B4-BE49-F238E27FC236}">
                <a16:creationId xmlns:a16="http://schemas.microsoft.com/office/drawing/2014/main" id="{2E94F436-DBD6-A8F1-D7AA-56FD6D5D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392196"/>
            <a:ext cx="2995811" cy="19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e Gacoan Tak Bisa Kantongi Label Halal, Benarkah? - KlikLegal">
            <a:extLst>
              <a:ext uri="{FF2B5EF4-FFF2-40B4-BE49-F238E27FC236}">
                <a16:creationId xmlns:a16="http://schemas.microsoft.com/office/drawing/2014/main" id="{69ECE8DB-51AB-EC86-2483-3CD245AA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61" y="2507747"/>
            <a:ext cx="3549774" cy="20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ftar Menu JCO Lengkap dan Harganya 2024 - Blibli Friends">
            <a:extLst>
              <a:ext uri="{FF2B5EF4-FFF2-40B4-BE49-F238E27FC236}">
                <a16:creationId xmlns:a16="http://schemas.microsoft.com/office/drawing/2014/main" id="{C9BD82D7-A917-C2B3-8F1C-41F1343E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5" y="4909385"/>
            <a:ext cx="3273243" cy="17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opi Kenangan Gandeng IBM &amp; SAP untuk Optimalkan Transformasi Digital -  Info Komputer">
            <a:extLst>
              <a:ext uri="{FF2B5EF4-FFF2-40B4-BE49-F238E27FC236}">
                <a16:creationId xmlns:a16="http://schemas.microsoft.com/office/drawing/2014/main" id="{9BE08B13-F66C-2D3C-4541-3EB56A8A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71" y="4687721"/>
            <a:ext cx="2807978" cy="21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5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Challenges with scalability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/>
          <a:lstStyle/>
          <a:p>
            <a:r>
              <a:rPr lang="en-GB" dirty="0" err="1"/>
              <a:t>Meskipun</a:t>
            </a:r>
            <a:r>
              <a:rPr lang="en-GB" dirty="0"/>
              <a:t> beberapa Perusahaan </a:t>
            </a:r>
            <a:r>
              <a:rPr lang="en-GB" dirty="0" err="1"/>
              <a:t>waralaba</a:t>
            </a:r>
            <a:r>
              <a:rPr lang="en-GB" dirty="0"/>
              <a:t> dapat </a:t>
            </a:r>
            <a:r>
              <a:rPr lang="en-GB" dirty="0" err="1"/>
              <a:t>dilihat</a:t>
            </a:r>
            <a:r>
              <a:rPr lang="en-GB" dirty="0"/>
              <a:t> </a:t>
            </a:r>
            <a:r>
              <a:rPr lang="en-GB" dirty="0" err="1"/>
              <a:t>sukses</a:t>
            </a:r>
            <a:r>
              <a:rPr lang="en-GB" dirty="0"/>
              <a:t> dalam </a:t>
            </a:r>
            <a:r>
              <a:rPr lang="en-GB" dirty="0" err="1"/>
              <a:t>mengembangkan</a:t>
            </a:r>
            <a:r>
              <a:rPr lang="en-GB" dirty="0"/>
              <a:t> </a:t>
            </a:r>
            <a:r>
              <a:rPr lang="en-GB" dirty="0" err="1"/>
              <a:t>bisnisnya</a:t>
            </a:r>
            <a:r>
              <a:rPr lang="en-GB" dirty="0"/>
              <a:t>,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Bisnis lain yang tidak </a:t>
            </a:r>
            <a:r>
              <a:rPr lang="en-GB" dirty="0" err="1"/>
              <a:t>berhasil</a:t>
            </a:r>
            <a:r>
              <a:rPr lang="en-GB" dirty="0"/>
              <a:t> atau tidak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berhasil</a:t>
            </a:r>
            <a:r>
              <a:rPr lang="en-GB" dirty="0"/>
              <a:t> dalam </a:t>
            </a:r>
            <a:r>
              <a:rPr lang="en-GB" dirty="0" err="1"/>
              <a:t>mengembangkan</a:t>
            </a:r>
            <a:r>
              <a:rPr lang="en-GB" dirty="0"/>
              <a:t> Bisnis mereka ke </a:t>
            </a:r>
            <a:r>
              <a:rPr lang="en-GB" dirty="0" err="1"/>
              <a:t>skala</a:t>
            </a:r>
            <a:r>
              <a:rPr lang="en-GB" dirty="0"/>
              <a:t> </a:t>
            </a:r>
            <a:r>
              <a:rPr lang="en-GB" dirty="0" err="1"/>
              <a:t>nasional</a:t>
            </a:r>
            <a:r>
              <a:rPr lang="en-GB" dirty="0"/>
              <a:t> atau </a:t>
            </a:r>
            <a:r>
              <a:rPr lang="en-GB" dirty="0" err="1"/>
              <a:t>internasional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89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Case example: </a:t>
            </a:r>
            <a:r>
              <a:rPr lang="en-GB" dirty="0" err="1"/>
              <a:t>Upnormal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968" y="2667000"/>
            <a:ext cx="5112568" cy="3660648"/>
          </a:xfrm>
        </p:spPr>
        <p:txBody>
          <a:bodyPr/>
          <a:lstStyle/>
          <a:p>
            <a:r>
              <a:rPr lang="en-GB" dirty="0" err="1"/>
              <a:t>Warunk</a:t>
            </a:r>
            <a:r>
              <a:rPr lang="en-GB" dirty="0"/>
              <a:t> </a:t>
            </a:r>
            <a:r>
              <a:rPr lang="en-GB" dirty="0" err="1"/>
              <a:t>Upnormal</a:t>
            </a:r>
            <a:r>
              <a:rPr lang="en-GB" dirty="0"/>
              <a:t> adalah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restoran</a:t>
            </a:r>
            <a:r>
              <a:rPr lang="en-GB" dirty="0"/>
              <a:t> yang </a:t>
            </a:r>
            <a:r>
              <a:rPr lang="en-GB" dirty="0" err="1"/>
              <a:t>terkenal</a:t>
            </a:r>
            <a:r>
              <a:rPr lang="en-GB" dirty="0"/>
              <a:t> di Indonesia, yang </a:t>
            </a:r>
            <a:r>
              <a:rPr lang="en-GB" dirty="0" err="1"/>
              <a:t>menyajikan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makanan dan </a:t>
            </a:r>
            <a:r>
              <a:rPr lang="en-GB" dirty="0" err="1"/>
              <a:t>minuman</a:t>
            </a:r>
            <a:r>
              <a:rPr lang="en-GB" dirty="0"/>
              <a:t> dengan </a:t>
            </a:r>
            <a:r>
              <a:rPr lang="en-GB" dirty="0" err="1"/>
              <a:t>konsep</a:t>
            </a:r>
            <a:r>
              <a:rPr lang="en-GB" dirty="0"/>
              <a:t> yang modern dan </a:t>
            </a:r>
            <a:r>
              <a:rPr lang="en-GB" dirty="0" err="1"/>
              <a:t>unik</a:t>
            </a:r>
            <a:r>
              <a:rPr lang="en-GB" dirty="0"/>
              <a:t>.</a:t>
            </a:r>
          </a:p>
          <a:p>
            <a:r>
              <a:rPr lang="en-GB" dirty="0" err="1"/>
              <a:t>Warunk</a:t>
            </a:r>
            <a:r>
              <a:rPr lang="en-GB" dirty="0"/>
              <a:t> </a:t>
            </a:r>
            <a:r>
              <a:rPr lang="en-GB" dirty="0" err="1"/>
              <a:t>Upnormal</a:t>
            </a:r>
            <a:r>
              <a:rPr lang="en-GB" dirty="0"/>
              <a:t> </a:t>
            </a:r>
            <a:r>
              <a:rPr lang="en-GB" dirty="0" err="1"/>
              <a:t>didirikan</a:t>
            </a:r>
            <a:r>
              <a:rPr lang="en-GB" dirty="0"/>
              <a:t> oleh </a:t>
            </a:r>
            <a:r>
              <a:rPr lang="en-GB" dirty="0" err="1"/>
              <a:t>Ridho</a:t>
            </a:r>
            <a:r>
              <a:rPr lang="en-GB" dirty="0"/>
              <a:t> Rahman dan beberapa </a:t>
            </a:r>
            <a:r>
              <a:rPr lang="en-GB" dirty="0" err="1"/>
              <a:t>rekannya</a:t>
            </a:r>
            <a:r>
              <a:rPr lang="en-GB" dirty="0"/>
              <a:t> di </a:t>
            </a:r>
            <a:r>
              <a:rPr lang="en-GB" dirty="0" err="1"/>
              <a:t>bawah</a:t>
            </a:r>
            <a:r>
              <a:rPr lang="en-GB" dirty="0"/>
              <a:t> </a:t>
            </a:r>
            <a:r>
              <a:rPr lang="en-GB" dirty="0" err="1"/>
              <a:t>bendera</a:t>
            </a:r>
            <a:r>
              <a:rPr lang="en-GB" dirty="0"/>
              <a:t> CRP Group (</a:t>
            </a:r>
            <a:r>
              <a:rPr lang="en-GB" dirty="0" err="1"/>
              <a:t>Citarasa</a:t>
            </a:r>
            <a:r>
              <a:rPr lang="en-GB" dirty="0"/>
              <a:t> Prima Indonesia Berjaya) pada tahun 2014. CRP Group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 yang juga </a:t>
            </a:r>
            <a:r>
              <a:rPr lang="en-GB" dirty="0" err="1"/>
              <a:t>mengelola</a:t>
            </a:r>
            <a:r>
              <a:rPr lang="en-GB" dirty="0"/>
              <a:t> beberapa brand </a:t>
            </a:r>
            <a:r>
              <a:rPr lang="en-GB" dirty="0" err="1"/>
              <a:t>kuliner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 di Indonesia.</a:t>
            </a:r>
          </a:p>
        </p:txBody>
      </p:sp>
      <p:pic>
        <p:nvPicPr>
          <p:cNvPr id="3074" name="Picture 2" descr="Gurita Bisnis Warung Upnormal">
            <a:extLst>
              <a:ext uri="{FF2B5EF4-FFF2-40B4-BE49-F238E27FC236}">
                <a16:creationId xmlns:a16="http://schemas.microsoft.com/office/drawing/2014/main" id="{F1E70746-5152-2ADE-810B-D2DE78F7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0" y="2786932"/>
            <a:ext cx="4710624" cy="31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Case example: </a:t>
            </a:r>
            <a:r>
              <a:rPr lang="en-GB" dirty="0" err="1"/>
              <a:t>Upnormal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968" y="2667000"/>
            <a:ext cx="5112568" cy="3660648"/>
          </a:xfrm>
        </p:spPr>
        <p:txBody>
          <a:bodyPr/>
          <a:lstStyle/>
          <a:p>
            <a:r>
              <a:rPr lang="en-GB" dirty="0"/>
              <a:t>Pada tahun 2017, </a:t>
            </a:r>
            <a:r>
              <a:rPr lang="en-GB" dirty="0" err="1"/>
              <a:t>Upnoral</a:t>
            </a:r>
            <a:r>
              <a:rPr lang="en-GB" dirty="0"/>
              <a:t> di </a:t>
            </a:r>
            <a:r>
              <a:rPr lang="en-GB" dirty="0" err="1"/>
              <a:t>akuisisi</a:t>
            </a:r>
            <a:r>
              <a:rPr lang="en-GB" dirty="0"/>
              <a:t> oleh Salim Group </a:t>
            </a:r>
            <a:r>
              <a:rPr lang="en-GB" dirty="0" err="1"/>
              <a:t>dimana</a:t>
            </a:r>
            <a:r>
              <a:rPr lang="en-GB" dirty="0"/>
              <a:t> </a:t>
            </a:r>
            <a:r>
              <a:rPr lang="sv-SE" dirty="0"/>
              <a:t>Indofood menjadi pemasok utama mi instan sebagai bahan dasar menu di Warunk Upnormal.</a:t>
            </a:r>
          </a:p>
          <a:p>
            <a:r>
              <a:rPr lang="sv-SE" dirty="0"/>
              <a:t>Akan tetapi sejak itu bisnis Upnormal kian meredup, ditandai dengan banyaknya penutupan outlet.</a:t>
            </a:r>
            <a:endParaRPr lang="en-GB" dirty="0"/>
          </a:p>
        </p:txBody>
      </p:sp>
      <p:pic>
        <p:nvPicPr>
          <p:cNvPr id="3074" name="Picture 2" descr="Gurita Bisnis Warung Upnormal">
            <a:extLst>
              <a:ext uri="{FF2B5EF4-FFF2-40B4-BE49-F238E27FC236}">
                <a16:creationId xmlns:a16="http://schemas.microsoft.com/office/drawing/2014/main" id="{F1E70746-5152-2ADE-810B-D2DE78F7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0" y="2786932"/>
            <a:ext cx="4710624" cy="31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0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769_TF89082059" id="{43DCBA36-BD3D-4061-B63D-F724A33C5DA6}" vid="{D5432D10-CDFD-4E54-8381-FB36807B4F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86D9CC-0D9D-4BFE-B3F3-26F480BF8C8A}">
  <ds:schemaRefs>
    <ds:schemaRef ds:uri="http://schemas.openxmlformats.org/package/2006/metadata/core-properties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4834</TotalTime>
  <Words>1821</Words>
  <Application>Microsoft Office PowerPoint</Application>
  <PresentationFormat>Widescreen</PresentationFormat>
  <Paragraphs>197</Paragraphs>
  <Slides>30</Slides>
  <Notes>25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Tw Cen MT</vt:lpstr>
      <vt:lpstr>Tw Cen MT Condensed</vt:lpstr>
      <vt:lpstr>Wingdings 3</vt:lpstr>
      <vt:lpstr>ModernClassicBlock-3</vt:lpstr>
      <vt:lpstr>Scalability Challenges in Social Entrepreneurship </vt:lpstr>
      <vt:lpstr>Learning Outcomes</vt:lpstr>
      <vt:lpstr>Agenda</vt:lpstr>
      <vt:lpstr>Scalability</vt:lpstr>
      <vt:lpstr>Scalability</vt:lpstr>
      <vt:lpstr>Scalability Examples</vt:lpstr>
      <vt:lpstr>Challenges with scalability</vt:lpstr>
      <vt:lpstr>Case example: Upnormal</vt:lpstr>
      <vt:lpstr>Case example: Upnormal</vt:lpstr>
      <vt:lpstr>Case example: D’cost</vt:lpstr>
      <vt:lpstr>Case example: D’cost</vt:lpstr>
      <vt:lpstr>What prevents startups from scaling up</vt:lpstr>
      <vt:lpstr>What prevents startups from scaling up</vt:lpstr>
      <vt:lpstr>Session 2/3</vt:lpstr>
      <vt:lpstr>Scalability Challenges</vt:lpstr>
      <vt:lpstr>What prevents startups from scaling up</vt:lpstr>
      <vt:lpstr>What prevents startups from scaling up</vt:lpstr>
      <vt:lpstr>Session 3/3</vt:lpstr>
      <vt:lpstr>Scalability in Social Enterprise</vt:lpstr>
      <vt:lpstr>In social Enterprise</vt:lpstr>
      <vt:lpstr>What prevents startups from scaling up</vt:lpstr>
      <vt:lpstr>What prevents startups from scaling up</vt:lpstr>
      <vt:lpstr>In social Enterprise</vt:lpstr>
      <vt:lpstr>In social Enterprise</vt:lpstr>
      <vt:lpstr>No Homework</vt:lpstr>
      <vt:lpstr>Terima Kasih</vt:lpstr>
      <vt:lpstr>Lorem Ipsum Dolor Sit Amet, Consectetuer Adipiscing Elit </vt:lpstr>
      <vt:lpstr>COMPANY TEAM SLIDE</vt:lpstr>
      <vt:lpstr>TABLE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suganda</dc:creator>
  <cp:lastModifiedBy>wendy suganda</cp:lastModifiedBy>
  <cp:revision>41</cp:revision>
  <dcterms:created xsi:type="dcterms:W3CDTF">2024-07-21T23:52:57Z</dcterms:created>
  <dcterms:modified xsi:type="dcterms:W3CDTF">2024-08-08T05:06:42Z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