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7"/>
  </p:notesMasterIdLst>
  <p:sldIdLst>
    <p:sldId id="355" r:id="rId5"/>
    <p:sldId id="347" r:id="rId6"/>
    <p:sldId id="381" r:id="rId7"/>
    <p:sldId id="382" r:id="rId8"/>
    <p:sldId id="383" r:id="rId9"/>
    <p:sldId id="384" r:id="rId10"/>
    <p:sldId id="371" r:id="rId11"/>
    <p:sldId id="379" r:id="rId12"/>
    <p:sldId id="385" r:id="rId13"/>
    <p:sldId id="375" r:id="rId14"/>
    <p:sldId id="376" r:id="rId15"/>
    <p:sldId id="3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00642D"/>
    <a:srgbClr val="B96D00"/>
    <a:srgbClr val="0870BA"/>
    <a:srgbClr val="277BBF"/>
    <a:srgbClr val="134070"/>
    <a:srgbClr val="FEC012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=""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=""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=""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=""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=""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=""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=""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=""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=""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=""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=""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=""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=""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=""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=""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862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=""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  <p:sldLayoutId id="214748370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eb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: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="" xmlns:a16="http://schemas.microsoft.com/office/drawing/2014/main" id="{A304D554-ECE0-DBE9-C274-0886FA747B54}"/>
              </a:ext>
            </a:extLst>
          </p:cNvPr>
          <p:cNvSpPr txBox="1"/>
          <p:nvPr/>
        </p:nvSpPr>
        <p:spPr>
          <a:xfrm flipH="1">
            <a:off x="1063229" y="2607202"/>
            <a:ext cx="100065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Montserrat ExtraBold" panose="00000900000000000000" pitchFamily="50" charset="0"/>
                <a:cs typeface="Arial" pitchFamily="34" charset="0"/>
              </a:rPr>
              <a:t>Sensor</a:t>
            </a:r>
            <a:r>
              <a:rPr lang="en-US" altLang="ko-KR" sz="3600" dirty="0">
                <a:solidFill>
                  <a:schemeClr val="bg1"/>
                </a:solidFill>
                <a:latin typeface="Montserrat ExtraBold" panose="00000900000000000000" pitchFamily="50" charset="0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Montserrat ExtraBold" panose="00000900000000000000" pitchFamily="50" charset="0"/>
                <a:cs typeface="Arial" pitchFamily="34" charset="0"/>
              </a:rPr>
              <a:t>Kelembaban</a:t>
            </a:r>
            <a:endParaRPr lang="ko-KR" altLang="en-US" sz="3600" b="1" dirty="0">
              <a:solidFill>
                <a:schemeClr val="bg1"/>
              </a:solidFill>
              <a:latin typeface="Montserrat ExtraBold" panose="00000900000000000000" pitchFamily="50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2" y="5325002"/>
            <a:ext cx="109589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: Mikroprosesor &amp;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Mikrokontroler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, Teknik Interface dah Peripheral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Pengampu	: 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	: Arief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65A3177F-1357-436E-8229-52D61EA75722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Simulasi Sensor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07509B-8F11-4687-A970-F7756B57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99" y="2119028"/>
            <a:ext cx="8430802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3E231F77-ADA9-466F-A2D4-70AE26F9A462}"/>
              </a:ext>
            </a:extLst>
          </p:cNvPr>
          <p:cNvSpPr txBox="1">
            <a:spLocks/>
          </p:cNvSpPr>
          <p:nvPr/>
        </p:nvSpPr>
        <p:spPr>
          <a:xfrm>
            <a:off x="374650" y="1898073"/>
            <a:ext cx="11442700" cy="4779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void setup() {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Serial.begin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(9600);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Menginisialisasi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serial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baud rate 9600 bps }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void loop() {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int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adc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analogRead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(A0);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Membaca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pin A0 (sensor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kelembaban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tanah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float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((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adc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539.00) * 100);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Mengkonversi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ADC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persentase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kelembaban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tanah</a:t>
            </a:r>
            <a:endParaRPr lang="en-ID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Mengirimkan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teks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persentase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kelembaban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tanah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 serial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Serial.print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("\n Level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Kelembaban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");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Serial.print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persen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Serial.print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("%");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delay(500); //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Menunda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eksekusi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500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milidetik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mengulang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siklus</a:t>
            </a: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loop</a:t>
            </a:r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n-ID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F245CF4-E461-44FF-908F-4237DFB52E5B}"/>
              </a:ext>
            </a:extLst>
          </p:cNvPr>
          <p:cNvSpPr txBox="1">
            <a:spLocks/>
          </p:cNvSpPr>
          <p:nvPr/>
        </p:nvSpPr>
        <p:spPr>
          <a:xfrm>
            <a:off x="838200" y="1157103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Simulasi Sensor </a:t>
            </a: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04A1285-9BB8-4D24-BDC4-C49C2D33C862}"/>
              </a:ext>
            </a:extLst>
          </p:cNvPr>
          <p:cNvGrpSpPr/>
          <p:nvPr/>
        </p:nvGrpSpPr>
        <p:grpSpPr>
          <a:xfrm>
            <a:off x="6789510" y="3946003"/>
            <a:ext cx="4538627" cy="1142740"/>
            <a:chOff x="6665542" y="2749602"/>
            <a:chExt cx="4797245" cy="114274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11209D1-D6D2-4A73-B72D-BA783EBA6C3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52B9087-3465-4062-8B6C-3AE83F35A6A8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6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6286883" y="3825331"/>
            <a:ext cx="4931788" cy="985545"/>
            <a:chOff x="5680459" y="1351686"/>
            <a:chExt cx="4931788" cy="98554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32A2F40-F990-4558-BFA4-15734C704557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Aplikasi Sensor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Kelembaban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847045"/>
            <a:chOff x="5680459" y="1490186"/>
            <a:chExt cx="4931788" cy="84704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8300F6A-862A-40CA-9B5E-7B2DD860FD4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Pendahuluan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692675" y="2575395"/>
            <a:ext cx="4931788" cy="985545"/>
            <a:chOff x="5680459" y="1351686"/>
            <a:chExt cx="4931788" cy="98554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CAE126C-D507-4F09-88A3-D1DD36AFB970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Macam-macam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Sensor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Kelembaban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847045"/>
            <a:chOff x="5680459" y="1490186"/>
            <a:chExt cx="4931788" cy="84704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C378501-CE52-4846-A3C0-D4F4C8439885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Simulasi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229" y="339509"/>
            <a:ext cx="8108497" cy="724247"/>
          </a:xfrm>
        </p:spPr>
        <p:txBody>
          <a:bodyPr/>
          <a:lstStyle/>
          <a:p>
            <a:r>
              <a:rPr lang="en-ID" sz="3500" b="1" i="0" dirty="0" err="1">
                <a:solidFill>
                  <a:srgbClr val="070B12"/>
                </a:solidFill>
                <a:effectLst/>
              </a:rPr>
              <a:t>Apa</a:t>
            </a:r>
            <a:r>
              <a:rPr lang="en-ID" sz="3500" b="1" i="0" dirty="0">
                <a:solidFill>
                  <a:srgbClr val="070B12"/>
                </a:solidFill>
                <a:effectLst/>
              </a:rPr>
              <a:t> </a:t>
            </a:r>
            <a:r>
              <a:rPr lang="en-ID" sz="3500" b="1" i="0" dirty="0" err="1">
                <a:solidFill>
                  <a:srgbClr val="070B12"/>
                </a:solidFill>
                <a:effectLst/>
              </a:rPr>
              <a:t>Itu</a:t>
            </a:r>
            <a:r>
              <a:rPr lang="en-ID" sz="3500" b="1" i="0" dirty="0">
                <a:solidFill>
                  <a:srgbClr val="070B12"/>
                </a:solidFill>
                <a:effectLst/>
              </a:rPr>
              <a:t> Sensor </a:t>
            </a:r>
            <a:r>
              <a:rPr lang="en-ID" sz="3500" b="1" i="0" dirty="0" err="1">
                <a:solidFill>
                  <a:srgbClr val="070B12"/>
                </a:solidFill>
                <a:effectLst/>
              </a:rPr>
              <a:t>Kelembaban</a:t>
            </a:r>
            <a:r>
              <a:rPr lang="en-ID" sz="3500" b="1" i="0" dirty="0">
                <a:solidFill>
                  <a:srgbClr val="070B12"/>
                </a:solidFill>
                <a:effectLst/>
              </a:rPr>
              <a:t>?</a:t>
            </a:r>
            <a:endParaRPr lang="en-US" sz="3500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A423C9D-FE73-4076-8158-8D04CF02F9B9}"/>
              </a:ext>
            </a:extLst>
          </p:cNvPr>
          <p:cNvGrpSpPr/>
          <p:nvPr/>
        </p:nvGrpSpPr>
        <p:grpSpPr>
          <a:xfrm>
            <a:off x="3699681" y="1987947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="" xmlns:a16="http://schemas.microsoft.com/office/drawing/2014/main" id="{C4209EEA-1B57-4F5B-9497-B930564D201C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="" xmlns:a16="http://schemas.microsoft.com/office/drawing/2014/main" id="{5EBF7FDA-F040-40B6-891E-5B53C14B286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A1905FE-A730-48BE-903A-5DE8073A7861}"/>
              </a:ext>
            </a:extLst>
          </p:cNvPr>
          <p:cNvGrpSpPr/>
          <p:nvPr/>
        </p:nvGrpSpPr>
        <p:grpSpPr>
          <a:xfrm>
            <a:off x="3063442" y="3725620"/>
            <a:ext cx="2773620" cy="1901330"/>
            <a:chOff x="5878973" y="3759803"/>
            <a:chExt cx="2537766" cy="190133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EFE8556-C159-4627-9CE0-5600C463F0BD}"/>
                </a:ext>
              </a:extLst>
            </p:cNvPr>
            <p:cNvSpPr txBox="1"/>
            <p:nvPr/>
          </p:nvSpPr>
          <p:spPr>
            <a:xfrm>
              <a:off x="5878973" y="4337694"/>
              <a:ext cx="25276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Sensor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bekerja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berdasarkan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perubahan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resistansi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atau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kapasitansi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yang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dihasilkan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oleh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perubahan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73B3B33-20F7-4FB4-88D1-363BED622757}"/>
                </a:ext>
              </a:extLst>
            </p:cNvPr>
            <p:cNvSpPr txBox="1"/>
            <p:nvPr/>
          </p:nvSpPr>
          <p:spPr>
            <a:xfrm>
              <a:off x="5889060" y="3759803"/>
              <a:ext cx="2527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Prinsip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Kerja Sensor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CF15D03-F92B-4D90-8825-0AE68B56CBE2}"/>
              </a:ext>
            </a:extLst>
          </p:cNvPr>
          <p:cNvGrpSpPr/>
          <p:nvPr/>
        </p:nvGrpSpPr>
        <p:grpSpPr>
          <a:xfrm>
            <a:off x="6169777" y="3619276"/>
            <a:ext cx="2762596" cy="2212317"/>
            <a:chOff x="5883523" y="3769418"/>
            <a:chExt cx="2527679" cy="221231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CB594AC-EADF-424F-8C24-4C20176F6023}"/>
                </a:ext>
              </a:extLst>
            </p:cNvPr>
            <p:cNvSpPr txBox="1"/>
            <p:nvPr/>
          </p:nvSpPr>
          <p:spPr>
            <a:xfrm>
              <a:off x="5883523" y="4412075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Sensor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penting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dalam aplikasi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seperti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pertanian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,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industri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makanan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, dan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kesehatan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untuk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mengatur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yang sesuai.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75BA517-2949-4DFD-A926-437DD294FF18}"/>
                </a:ext>
              </a:extLst>
            </p:cNvPr>
            <p:cNvSpPr txBox="1"/>
            <p:nvPr/>
          </p:nvSpPr>
          <p:spPr>
            <a:xfrm>
              <a:off x="5883523" y="3769418"/>
              <a:ext cx="2527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Pentingnya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Sensor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E36BBBF-E717-4CE9-AC11-8EB2D6E267C3}"/>
              </a:ext>
            </a:extLst>
          </p:cNvPr>
          <p:cNvGrpSpPr/>
          <p:nvPr/>
        </p:nvGrpSpPr>
        <p:grpSpPr>
          <a:xfrm>
            <a:off x="452193" y="1578340"/>
            <a:ext cx="2762596" cy="1863388"/>
            <a:chOff x="5889060" y="3609797"/>
            <a:chExt cx="2527679" cy="1863388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48E9C43-C3BC-4F77-A8AB-7A4C877DC2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0" i="0" dirty="0">
                  <a:effectLst/>
                  <a:latin typeface="+mj-lt"/>
                </a:rPr>
                <a:t>Sensor </a:t>
              </a:r>
              <a:r>
                <a:rPr lang="en-ID" sz="1600" b="0" i="0" dirty="0" err="1">
                  <a:effectLst/>
                  <a:latin typeface="+mj-lt"/>
                </a:rPr>
                <a:t>kelembaban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adalah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alat</a:t>
              </a:r>
              <a:r>
                <a:rPr lang="en-ID" sz="1600" b="0" i="0" dirty="0">
                  <a:effectLst/>
                  <a:latin typeface="+mj-lt"/>
                </a:rPr>
                <a:t> yang </a:t>
              </a:r>
              <a:r>
                <a:rPr lang="en-ID" sz="1600" b="0" i="0" dirty="0" err="1">
                  <a:effectLst/>
                  <a:latin typeface="+mj-lt"/>
                </a:rPr>
                <a:t>digunakan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untuk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mengukur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kadar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kelembaban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dalam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udara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atau</a:t>
              </a:r>
              <a:r>
                <a:rPr lang="en-ID" sz="1600" b="0" i="0" dirty="0">
                  <a:effectLst/>
                  <a:latin typeface="+mj-lt"/>
                </a:rPr>
                <a:t> </a:t>
              </a:r>
              <a:r>
                <a:rPr lang="en-ID" sz="1600" b="0" i="0" dirty="0" err="1">
                  <a:effectLst/>
                  <a:latin typeface="+mj-lt"/>
                </a:rPr>
                <a:t>benda</a:t>
              </a:r>
              <a:r>
                <a:rPr lang="en-ID" sz="1600" b="0" i="0" dirty="0">
                  <a:effectLst/>
                  <a:latin typeface="+mj-lt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9979FFD-C737-4477-ADEF-0B577DBFB8E4}"/>
                </a:ext>
              </a:extLst>
            </p:cNvPr>
            <p:cNvSpPr txBox="1"/>
            <p:nvPr/>
          </p:nvSpPr>
          <p:spPr>
            <a:xfrm>
              <a:off x="5889060" y="3609797"/>
              <a:ext cx="2527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1600" b="1" i="0" dirty="0" err="1">
                  <a:solidFill>
                    <a:srgbClr val="070B12"/>
                  </a:solidFill>
                  <a:effectLst/>
                  <a:latin typeface="+mj-lt"/>
                </a:rPr>
                <a:t>Definisi</a:t>
              </a:r>
              <a:r>
                <a:rPr lang="en-ID" sz="1600" b="1" i="0" dirty="0">
                  <a:solidFill>
                    <a:srgbClr val="070B12"/>
                  </a:solidFill>
                  <a:effectLst/>
                  <a:latin typeface="+mj-lt"/>
                </a:rPr>
                <a:t> Sensor </a:t>
              </a:r>
              <a:r>
                <a:rPr lang="en-ID" sz="1600" b="1" i="0" dirty="0" err="1">
                  <a:solidFill>
                    <a:srgbClr val="070B12"/>
                  </a:solidFill>
                  <a:effectLst/>
                  <a:latin typeface="+mj-lt"/>
                </a:rPr>
                <a:t>Kelembaban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2BADD31-C562-41C2-939B-7D9B5632CBB3}"/>
              </a:ext>
            </a:extLst>
          </p:cNvPr>
          <p:cNvGrpSpPr/>
          <p:nvPr/>
        </p:nvGrpSpPr>
        <p:grpSpPr>
          <a:xfrm>
            <a:off x="8764814" y="1504918"/>
            <a:ext cx="3295498" cy="1867593"/>
            <a:chOff x="4708934" y="3685434"/>
            <a:chExt cx="3015266" cy="186759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D70C3C5-BEB0-42B9-AC7D-6366CAF5060A}"/>
                </a:ext>
              </a:extLst>
            </p:cNvPr>
            <p:cNvSpPr txBox="1"/>
            <p:nvPr/>
          </p:nvSpPr>
          <p:spPr>
            <a:xfrm>
              <a:off x="4708934" y="4229588"/>
              <a:ext cx="30152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Ada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dua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jenis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sensor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utama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,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yaitu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sensor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resistif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dan sensor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kapasitif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, masing-masing dengan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prinsip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kerja yang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berbeda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3D10FD0-611F-45C6-B627-B697FF97AA8F}"/>
                </a:ext>
              </a:extLst>
            </p:cNvPr>
            <p:cNvSpPr txBox="1"/>
            <p:nvPr/>
          </p:nvSpPr>
          <p:spPr>
            <a:xfrm>
              <a:off x="4913899" y="3685434"/>
              <a:ext cx="2527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Jenis-jenis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Sensor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Kelembaban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4838A1E-CCB0-4554-B06F-A85748F7BFCE}"/>
              </a:ext>
            </a:extLst>
          </p:cNvPr>
          <p:cNvGrpSpPr/>
          <p:nvPr/>
        </p:nvGrpSpPr>
        <p:grpSpPr>
          <a:xfrm>
            <a:off x="9648998" y="3512737"/>
            <a:ext cx="1512168" cy="1512169"/>
            <a:chOff x="10679832" y="3362133"/>
            <a:chExt cx="1512168" cy="151216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5DC24E9-2D08-4A6E-A1F6-B59512ECB592}"/>
                </a:ext>
              </a:extLst>
            </p:cNvPr>
            <p:cNvGrpSpPr/>
            <p:nvPr/>
          </p:nvGrpSpPr>
          <p:grpSpPr>
            <a:xfrm>
              <a:off x="10679832" y="3362133"/>
              <a:ext cx="1512168" cy="1512169"/>
              <a:chOff x="6506690" y="3082676"/>
              <a:chExt cx="1512168" cy="1512169"/>
            </a:xfrm>
          </p:grpSpPr>
          <p:sp>
            <p:nvSpPr>
              <p:cNvPr id="10" name="Diamond 9">
                <a:extLst>
                  <a:ext uri="{FF2B5EF4-FFF2-40B4-BE49-F238E27FC236}">
                    <a16:creationId xmlns="" xmlns:a16="http://schemas.microsoft.com/office/drawing/2014/main" id="{224D73BC-0F73-41C7-9557-7B2A376A176C}"/>
                  </a:ext>
                </a:extLst>
              </p:cNvPr>
              <p:cNvSpPr/>
              <p:nvPr/>
            </p:nvSpPr>
            <p:spPr>
              <a:xfrm>
                <a:off x="6614774" y="3190760"/>
                <a:ext cx="1296000" cy="129600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="" xmlns:a16="http://schemas.microsoft.com/office/drawing/2014/main" id="{511495A6-0F50-4B99-A678-5C91C244AAD7}"/>
                  </a:ext>
                </a:extLst>
              </p:cNvPr>
              <p:cNvSpPr/>
              <p:nvPr/>
            </p:nvSpPr>
            <p:spPr>
              <a:xfrm>
                <a:off x="6506690" y="3082676"/>
                <a:ext cx="1512168" cy="1512169"/>
              </a:xfrm>
              <a:prstGeom prst="diamond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4" name="Rounded Rectangle 5">
              <a:extLst>
                <a:ext uri="{FF2B5EF4-FFF2-40B4-BE49-F238E27FC236}">
                  <a16:creationId xmlns="" xmlns:a16="http://schemas.microsoft.com/office/drawing/2014/main" id="{28A9E7CF-5F11-4DE4-B4DB-ED07731DC3CE}"/>
                </a:ext>
              </a:extLst>
            </p:cNvPr>
            <p:cNvSpPr/>
            <p:nvPr/>
          </p:nvSpPr>
          <p:spPr>
            <a:xfrm flipH="1">
              <a:off x="11205119" y="3966185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ECAEEAFF-2E3C-4898-A89A-131D51ACB390}"/>
              </a:ext>
            </a:extLst>
          </p:cNvPr>
          <p:cNvSpPr/>
          <p:nvPr/>
        </p:nvSpPr>
        <p:spPr>
          <a:xfrm>
            <a:off x="4278000" y="26555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Block Arc 10">
            <a:extLst>
              <a:ext uri="{FF2B5EF4-FFF2-40B4-BE49-F238E27FC236}">
                <a16:creationId xmlns="" xmlns:a16="http://schemas.microsoft.com/office/drawing/2014/main" id="{DB744108-C712-45C6-B872-4227EEE82BBD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Slide Number Placeholder 4">
            <a:extLst>
              <a:ext uri="{FF2B5EF4-FFF2-40B4-BE49-F238E27FC236}">
                <a16:creationId xmlns="" xmlns:a16="http://schemas.microsoft.com/office/drawing/2014/main" id="{F43DE403-D810-A35A-CB64-4B5E87BFD8C4}"/>
              </a:ext>
            </a:extLst>
          </p:cNvPr>
          <p:cNvSpPr txBox="1">
            <a:spLocks/>
          </p:cNvSpPr>
          <p:nvPr/>
        </p:nvSpPr>
        <p:spPr>
          <a:xfrm>
            <a:off x="6175829" y="6356350"/>
            <a:ext cx="517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7B9D0-FA9F-46EC-9B20-E2C37C8DA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0F86019-C21A-4EFC-8CAD-A9C028F1E5D4}"/>
              </a:ext>
            </a:extLst>
          </p:cNvPr>
          <p:cNvGrpSpPr/>
          <p:nvPr/>
        </p:nvGrpSpPr>
        <p:grpSpPr>
          <a:xfrm>
            <a:off x="1077405" y="3511192"/>
            <a:ext cx="1512168" cy="1512169"/>
            <a:chOff x="1464414" y="3380850"/>
            <a:chExt cx="1512168" cy="1512169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1381240E-92C8-4900-BD8C-7671DCBC5388}"/>
                </a:ext>
              </a:extLst>
            </p:cNvPr>
            <p:cNvGrpSpPr/>
            <p:nvPr/>
          </p:nvGrpSpPr>
          <p:grpSpPr>
            <a:xfrm>
              <a:off x="1464414" y="3380850"/>
              <a:ext cx="1512168" cy="1512169"/>
              <a:chOff x="1109790" y="3082676"/>
              <a:chExt cx="1512168" cy="1512169"/>
            </a:xfrm>
          </p:grpSpPr>
          <p:sp>
            <p:nvSpPr>
              <p:cNvPr id="48" name="Diamond 47">
                <a:extLst>
                  <a:ext uri="{FF2B5EF4-FFF2-40B4-BE49-F238E27FC236}">
                    <a16:creationId xmlns="" xmlns:a16="http://schemas.microsoft.com/office/drawing/2014/main" id="{2FF5C996-85DD-4DF3-8C3E-2B5927DC235C}"/>
                  </a:ext>
                </a:extLst>
              </p:cNvPr>
              <p:cNvSpPr/>
              <p:nvPr/>
            </p:nvSpPr>
            <p:spPr>
              <a:xfrm>
                <a:off x="1217874" y="3190760"/>
                <a:ext cx="1296000" cy="1296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Diamond 48">
                <a:extLst>
                  <a:ext uri="{FF2B5EF4-FFF2-40B4-BE49-F238E27FC236}">
                    <a16:creationId xmlns="" xmlns:a16="http://schemas.microsoft.com/office/drawing/2014/main" id="{CE4164B4-E847-485C-9BC9-F746772784AE}"/>
                  </a:ext>
                </a:extLst>
              </p:cNvPr>
              <p:cNvSpPr/>
              <p:nvPr/>
            </p:nvSpPr>
            <p:spPr>
              <a:xfrm>
                <a:off x="1109790" y="3082676"/>
                <a:ext cx="1512168" cy="1512169"/>
              </a:xfrm>
              <a:prstGeom prst="diamond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7" name="Rounded Rectangle 6">
              <a:extLst>
                <a:ext uri="{FF2B5EF4-FFF2-40B4-BE49-F238E27FC236}">
                  <a16:creationId xmlns="" xmlns:a16="http://schemas.microsoft.com/office/drawing/2014/main" id="{F40D1B36-9894-48AC-BB84-80312C81FDDF}"/>
                </a:ext>
              </a:extLst>
            </p:cNvPr>
            <p:cNvSpPr/>
            <p:nvPr/>
          </p:nvSpPr>
          <p:spPr>
            <a:xfrm>
              <a:off x="2048590" y="3984902"/>
              <a:ext cx="345998" cy="351772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0AED49C-2FBA-4E1E-AC97-F3A4F48D4161}"/>
              </a:ext>
            </a:extLst>
          </p:cNvPr>
          <p:cNvGrpSpPr/>
          <p:nvPr/>
        </p:nvGrpSpPr>
        <p:grpSpPr>
          <a:xfrm>
            <a:off x="6877149" y="1987946"/>
            <a:ext cx="1512168" cy="1512169"/>
            <a:chOff x="6794991" y="1870727"/>
            <a:chExt cx="1512168" cy="1512169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8D32C028-B8B7-4FFC-87C9-2E3920F4C168}"/>
                </a:ext>
              </a:extLst>
            </p:cNvPr>
            <p:cNvGrpSpPr/>
            <p:nvPr/>
          </p:nvGrpSpPr>
          <p:grpSpPr>
            <a:xfrm>
              <a:off x="6794991" y="1870727"/>
              <a:ext cx="1512168" cy="1512169"/>
              <a:chOff x="5157465" y="2663252"/>
              <a:chExt cx="1512168" cy="1512169"/>
            </a:xfrm>
          </p:grpSpPr>
          <p:sp>
            <p:nvSpPr>
              <p:cNvPr id="51" name="Diamond 50">
                <a:extLst>
                  <a:ext uri="{FF2B5EF4-FFF2-40B4-BE49-F238E27FC236}">
                    <a16:creationId xmlns="" xmlns:a16="http://schemas.microsoft.com/office/drawing/2014/main" id="{2FC6AB9E-5608-43A0-89BA-97ABFB634D42}"/>
                  </a:ext>
                </a:extLst>
              </p:cNvPr>
              <p:cNvSpPr/>
              <p:nvPr/>
            </p:nvSpPr>
            <p:spPr>
              <a:xfrm>
                <a:off x="5265549" y="2771336"/>
                <a:ext cx="1296000" cy="12960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Diamond 51">
                <a:extLst>
                  <a:ext uri="{FF2B5EF4-FFF2-40B4-BE49-F238E27FC236}">
                    <a16:creationId xmlns="" xmlns:a16="http://schemas.microsoft.com/office/drawing/2014/main" id="{3E49E244-67A8-420A-A12B-F83E51370E51}"/>
                  </a:ext>
                </a:extLst>
              </p:cNvPr>
              <p:cNvSpPr/>
              <p:nvPr/>
            </p:nvSpPr>
            <p:spPr>
              <a:xfrm>
                <a:off x="5157465" y="2663252"/>
                <a:ext cx="1512168" cy="1512169"/>
              </a:xfrm>
              <a:prstGeom prst="diamond">
                <a:avLst/>
              </a:prstGeom>
              <a:noFill/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3" name="Round Same Side Corner Rectangle 11">
              <a:extLst>
                <a:ext uri="{FF2B5EF4-FFF2-40B4-BE49-F238E27FC236}">
                  <a16:creationId xmlns="" xmlns:a16="http://schemas.microsoft.com/office/drawing/2014/main" id="{E052AD6B-FB80-4CC5-BB1F-5CA83119636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347023" y="2479741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7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1DA3AB68-79E7-5806-CFA9-B7674359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err="1"/>
              <a:t>Macam-macam</a:t>
            </a:r>
            <a:r>
              <a:rPr lang="en-US" sz="3500" b="1" dirty="0"/>
              <a:t> Sensor </a:t>
            </a:r>
            <a:r>
              <a:rPr lang="en-US" sz="3500" b="1" dirty="0" err="1"/>
              <a:t>Kelembaban</a:t>
            </a:r>
            <a:endParaRPr lang="en-US" sz="3500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2F02086-99FC-4793-12A4-12E74664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455838"/>
          </a:xfrm>
        </p:spPr>
        <p:txBody>
          <a:bodyPr>
            <a:normAutofit lnSpcReduction="10000"/>
          </a:bodyPr>
          <a:lstStyle/>
          <a:p>
            <a:r>
              <a:rPr lang="en-ID" sz="2800" b="1" i="0" dirty="0">
                <a:solidFill>
                  <a:srgbClr val="070B12"/>
                </a:solidFill>
                <a:effectLst/>
                <a:latin typeface="Inter"/>
              </a:rPr>
              <a:t>Sensor </a:t>
            </a:r>
            <a:r>
              <a:rPr lang="en-ID" sz="2800" b="1" i="0" dirty="0" err="1">
                <a:solidFill>
                  <a:srgbClr val="070B12"/>
                </a:solidFill>
                <a:effectLst/>
                <a:latin typeface="Inter"/>
              </a:rPr>
              <a:t>Kapasitif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5A7657E-4613-97F7-AA61-8A5B0C50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200"/>
            <a:ext cx="5157787" cy="3446464"/>
          </a:xfrm>
        </p:spPr>
        <p:txBody>
          <a:bodyPr>
            <a:normAutofit/>
          </a:bodyPr>
          <a:lstStyle/>
          <a:p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akurasi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dalam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kelembaban</a:t>
            </a:r>
            <a:endParaRPr lang="en-US" sz="2400" dirty="0"/>
          </a:p>
          <a:p>
            <a:r>
              <a:rPr lang="en-US" sz="2400" dirty="0"/>
              <a:t>Digunakan pada aplikasi yang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respons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endParaRPr lang="en-US" sz="2400" dirty="0"/>
          </a:p>
          <a:p>
            <a:r>
              <a:rPr lang="en-US" sz="2400" dirty="0" err="1"/>
              <a:t>Rentan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elektromagnetik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8B1CEDC-1C7E-BBAE-C871-842FB3D6E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455838"/>
          </a:xfrm>
        </p:spPr>
        <p:txBody>
          <a:bodyPr>
            <a:normAutofit lnSpcReduction="10000"/>
          </a:bodyPr>
          <a:lstStyle/>
          <a:p>
            <a:r>
              <a:rPr lang="en-ID" sz="2800" b="1" i="0" dirty="0">
                <a:solidFill>
                  <a:srgbClr val="070B12"/>
                </a:solidFill>
                <a:effectLst/>
                <a:latin typeface="Inter"/>
              </a:rPr>
              <a:t>Sensor </a:t>
            </a:r>
            <a:r>
              <a:rPr lang="en-ID" sz="2800" b="1" i="0" dirty="0" err="1">
                <a:solidFill>
                  <a:srgbClr val="070B12"/>
                </a:solidFill>
                <a:effectLst/>
                <a:latin typeface="Inter"/>
              </a:rPr>
              <a:t>Resistif</a:t>
            </a:r>
            <a:endParaRPr lang="en-US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7200719C-9F67-62F3-759D-1E79BF49E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200"/>
            <a:ext cx="5183188" cy="344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400" b="0" i="0" dirty="0" err="1">
                <a:effectLst/>
              </a:rPr>
              <a:t>Cocok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untuk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pengukuran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kelembaban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tanah</a:t>
            </a:r>
            <a:endParaRPr lang="en-ID" sz="2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2400" b="0" i="0" dirty="0" err="1">
                <a:effectLst/>
              </a:rPr>
              <a:t>Lebih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tahan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terhadap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gangguan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elektromagnetik</a:t>
            </a:r>
            <a:endParaRPr lang="en-ID" sz="24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2400" b="0" i="0" dirty="0" err="1">
                <a:effectLst/>
              </a:rPr>
              <a:t>Memerlukan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waktu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stabilisasi</a:t>
            </a:r>
            <a:r>
              <a:rPr lang="en-ID" sz="2400" b="0" i="0" dirty="0">
                <a:effectLst/>
              </a:rPr>
              <a:t> yang </a:t>
            </a:r>
            <a:r>
              <a:rPr lang="en-ID" sz="2400" b="0" i="0" dirty="0" err="1">
                <a:effectLst/>
              </a:rPr>
              <a:t>lebih</a:t>
            </a:r>
            <a:r>
              <a:rPr lang="en-ID" sz="2400" b="0" i="0" dirty="0">
                <a:effectLst/>
              </a:rPr>
              <a:t> lama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8">
            <a:extLst>
              <a:ext uri="{FF2B5EF4-FFF2-40B4-BE49-F238E27FC236}">
                <a16:creationId xmlns="" xmlns:a16="http://schemas.microsoft.com/office/drawing/2014/main" id="{7308837D-58E0-45F5-8185-20F16CDB92B6}"/>
              </a:ext>
            </a:extLst>
          </p:cNvPr>
          <p:cNvSpPr/>
          <p:nvPr/>
        </p:nvSpPr>
        <p:spPr>
          <a:xfrm rot="5400000" flipV="1">
            <a:off x="4573433" y="3517520"/>
            <a:ext cx="1483179" cy="163975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solidFill>
            <a:srgbClr val="B96D00"/>
          </a:solidFill>
          <a:ln>
            <a:solidFill>
              <a:srgbClr val="B9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41" name="Isosceles Triangle 26">
            <a:extLst>
              <a:ext uri="{FF2B5EF4-FFF2-40B4-BE49-F238E27FC236}">
                <a16:creationId xmlns="" xmlns:a16="http://schemas.microsoft.com/office/drawing/2014/main" id="{E9F9ADBA-AC3B-4F46-928A-A0FE1174C813}"/>
              </a:ext>
            </a:extLst>
          </p:cNvPr>
          <p:cNvSpPr/>
          <p:nvPr/>
        </p:nvSpPr>
        <p:spPr>
          <a:xfrm rot="5400000" flipV="1">
            <a:off x="3915678" y="4208873"/>
            <a:ext cx="2764262" cy="1647037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40164" y="795819"/>
            <a:ext cx="5486022" cy="1278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="" xmlns:a16="http://schemas.microsoft.com/office/drawing/2014/main" id="{1A4A7728-9CCB-488E-81A2-9ECC9116C5EF}"/>
              </a:ext>
            </a:extLst>
          </p:cNvPr>
          <p:cNvSpPr/>
          <p:nvPr/>
        </p:nvSpPr>
        <p:spPr>
          <a:xfrm rot="16200000">
            <a:off x="3936529" y="1354428"/>
            <a:ext cx="2764262" cy="1647037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="" xmlns:a16="http://schemas.microsoft.com/office/drawing/2014/main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750427" y="995184"/>
            <a:ext cx="273170" cy="87949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6102676" y="3703963"/>
            <a:ext cx="5523510" cy="13238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80257" y="3452626"/>
            <a:ext cx="5282175" cy="1164553"/>
          </a:xfrm>
        </p:spPr>
        <p:txBody>
          <a:bodyPr/>
          <a:lstStyle/>
          <a:p>
            <a:r>
              <a:rPr lang="en-ID" sz="3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ID" sz="3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ID" sz="3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D" sz="3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Kapasitif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6" y="5120401"/>
            <a:ext cx="5523509" cy="1294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A069E2D-64EF-4CF7-A88A-0341EEEB7267}"/>
              </a:ext>
            </a:extLst>
          </p:cNvPr>
          <p:cNvGrpSpPr/>
          <p:nvPr/>
        </p:nvGrpSpPr>
        <p:grpSpPr>
          <a:xfrm>
            <a:off x="7325513" y="808902"/>
            <a:ext cx="3784565" cy="1171134"/>
            <a:chOff x="803640" y="3362835"/>
            <a:chExt cx="2059657" cy="117113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EDDF003-F5D2-43D3-A9E4-8C00BCB08E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Sensor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kapasitif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menggunakan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perubahan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kapasitansi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untuk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mengukur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udara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 Ketika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naik,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kapasitansi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juga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meningkat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EB037AA-CF05-44F3-AE85-5D84DA310D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1400" b="1" i="0" dirty="0">
                  <a:solidFill>
                    <a:schemeClr val="bg1"/>
                  </a:solidFill>
                  <a:effectLst/>
                  <a:latin typeface="+mj-lt"/>
                </a:rPr>
                <a:t>Cara </a:t>
              </a:r>
              <a:r>
                <a:rPr lang="en-ID" sz="1400" b="1" i="0" dirty="0" err="1">
                  <a:solidFill>
                    <a:schemeClr val="bg1"/>
                  </a:solidFill>
                  <a:effectLst/>
                  <a:latin typeface="+mj-lt"/>
                </a:rPr>
                <a:t>Kerja</a:t>
              </a:r>
              <a:r>
                <a:rPr lang="en-ID" sz="1400" b="1" i="0" dirty="0">
                  <a:solidFill>
                    <a:schemeClr val="bg1"/>
                  </a:solidFill>
                  <a:effectLst/>
                  <a:latin typeface="+mj-lt"/>
                </a:rPr>
                <a:t> Sensor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C718E77-D954-4A09-8F54-CB9796D55F98}"/>
              </a:ext>
            </a:extLst>
          </p:cNvPr>
          <p:cNvGrpSpPr/>
          <p:nvPr/>
        </p:nvGrpSpPr>
        <p:grpSpPr>
          <a:xfrm>
            <a:off x="7439764" y="3797130"/>
            <a:ext cx="3964835" cy="1171134"/>
            <a:chOff x="803640" y="3362835"/>
            <a:chExt cx="2059657" cy="117113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C502F3C-720A-4E39-B146-6CDB1307A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Rentan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terhadap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kontaminasi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dan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kondisi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lingkungan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yang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ekstrim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Memerlukan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kalibrasi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periodik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untuk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memastikan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keakuratannya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Kekurangan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BB5ECE31-9454-49D4-89A1-49C488E8EC31}"/>
              </a:ext>
            </a:extLst>
          </p:cNvPr>
          <p:cNvGrpSpPr/>
          <p:nvPr/>
        </p:nvGrpSpPr>
        <p:grpSpPr>
          <a:xfrm>
            <a:off x="7439765" y="5260530"/>
            <a:ext cx="3914034" cy="955691"/>
            <a:chOff x="803640" y="3362835"/>
            <a:chExt cx="2059657" cy="955691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885A8F0C-0798-4F2F-8560-EBEE91CF561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DHT11 dan DHT22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adalah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contoh sensor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kapasitif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yang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umum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digunakan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mengukur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udara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D582210-181F-400C-B674-447A39D5D3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Contoh Sensor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Isosceles Triangle 48">
            <a:extLst>
              <a:ext uri="{FF2B5EF4-FFF2-40B4-BE49-F238E27FC236}">
                <a16:creationId xmlns="" xmlns:a16="http://schemas.microsoft.com/office/drawing/2014/main" id="{63D23495-2154-4751-9D09-7857A3A9E9B3}"/>
              </a:ext>
            </a:extLst>
          </p:cNvPr>
          <p:cNvSpPr/>
          <p:nvPr/>
        </p:nvSpPr>
        <p:spPr>
          <a:xfrm rot="16200000">
            <a:off x="4573432" y="2034899"/>
            <a:ext cx="1483179" cy="163975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0" name="Rounded Rectangle 1">
            <a:extLst>
              <a:ext uri="{FF2B5EF4-FFF2-40B4-BE49-F238E27FC236}">
                <a16:creationId xmlns="" xmlns:a16="http://schemas.microsoft.com/office/drawing/2014/main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008022"/>
            <a:ext cx="828716" cy="749351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02676" y="2109781"/>
            <a:ext cx="5523510" cy="140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979D313-9EFF-4E62-BE4A-386CAF48A0DF}"/>
              </a:ext>
            </a:extLst>
          </p:cNvPr>
          <p:cNvGrpSpPr/>
          <p:nvPr/>
        </p:nvGrpSpPr>
        <p:grpSpPr>
          <a:xfrm>
            <a:off x="7439764" y="2187762"/>
            <a:ext cx="3914035" cy="1188812"/>
            <a:chOff x="803640" y="3361980"/>
            <a:chExt cx="2059657" cy="80471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72891BC-9504-4012-B1AF-D81983F68CC8}"/>
                </a:ext>
              </a:extLst>
            </p:cNvPr>
            <p:cNvSpPr txBox="1"/>
            <p:nvPr/>
          </p:nvSpPr>
          <p:spPr>
            <a:xfrm>
              <a:off x="803640" y="3520853"/>
              <a:ext cx="2059657" cy="64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Sensor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kapasitif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memiliki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respon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cepat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dan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sensitivitas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tinggi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terhadap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perubahan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 Cocok untuk aplikasi yang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membutuhkan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deteksi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akurat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5BB5C99-4D56-486B-9175-FA93F1392CC1}"/>
                </a:ext>
              </a:extLst>
            </p:cNvPr>
            <p:cNvSpPr txBox="1"/>
            <p:nvPr/>
          </p:nvSpPr>
          <p:spPr>
            <a:xfrm>
              <a:off x="803640" y="3361980"/>
              <a:ext cx="2059657" cy="20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Kelebihan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sp>
        <p:nvSpPr>
          <p:cNvPr id="61" name="Freeform 43">
            <a:extLst>
              <a:ext uri="{FF2B5EF4-FFF2-40B4-BE49-F238E27FC236}">
                <a16:creationId xmlns="" xmlns:a16="http://schemas.microsoft.com/office/drawing/2014/main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482747" y="2395382"/>
            <a:ext cx="823556" cy="954107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5" y="5315691"/>
            <a:ext cx="757687" cy="746490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E3CB4299-1585-96B7-4DB8-E0091017984E}"/>
              </a:ext>
            </a:extLst>
          </p:cNvPr>
          <p:cNvSpPr txBox="1">
            <a:spLocks/>
          </p:cNvSpPr>
          <p:nvPr/>
        </p:nvSpPr>
        <p:spPr>
          <a:xfrm>
            <a:off x="6175829" y="6356350"/>
            <a:ext cx="517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7B9D0-FA9F-46EC-9B20-E2C37C8DA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2E5C15-5549-4A3E-984C-458100D59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9"/>
          <a:stretch/>
        </p:blipFill>
        <p:spPr>
          <a:xfrm>
            <a:off x="547197" y="1112367"/>
            <a:ext cx="3607376" cy="22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8">
            <a:extLst>
              <a:ext uri="{FF2B5EF4-FFF2-40B4-BE49-F238E27FC236}">
                <a16:creationId xmlns="" xmlns:a16="http://schemas.microsoft.com/office/drawing/2014/main" id="{7308837D-58E0-45F5-8185-20F16CDB92B6}"/>
              </a:ext>
            </a:extLst>
          </p:cNvPr>
          <p:cNvSpPr/>
          <p:nvPr/>
        </p:nvSpPr>
        <p:spPr>
          <a:xfrm rot="5400000" flipV="1">
            <a:off x="4573434" y="3517521"/>
            <a:ext cx="1483179" cy="163975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rgbClr val="B9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41" name="Isosceles Triangle 26">
            <a:extLst>
              <a:ext uri="{FF2B5EF4-FFF2-40B4-BE49-F238E27FC236}">
                <a16:creationId xmlns="" xmlns:a16="http://schemas.microsoft.com/office/drawing/2014/main" id="{E9F9ADBA-AC3B-4F46-928A-A0FE1174C813}"/>
              </a:ext>
            </a:extLst>
          </p:cNvPr>
          <p:cNvSpPr/>
          <p:nvPr/>
        </p:nvSpPr>
        <p:spPr>
          <a:xfrm rot="5400000" flipV="1">
            <a:off x="3915679" y="4208874"/>
            <a:ext cx="2764262" cy="1647037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40164" y="795819"/>
            <a:ext cx="5486022" cy="12782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="" xmlns:a16="http://schemas.microsoft.com/office/drawing/2014/main" id="{1A4A7728-9CCB-488E-81A2-9ECC9116C5EF}"/>
              </a:ext>
            </a:extLst>
          </p:cNvPr>
          <p:cNvSpPr/>
          <p:nvPr/>
        </p:nvSpPr>
        <p:spPr>
          <a:xfrm rot="16200000">
            <a:off x="3936529" y="1354428"/>
            <a:ext cx="2764262" cy="1647037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="" xmlns:a16="http://schemas.microsoft.com/office/drawing/2014/main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750427" y="995184"/>
            <a:ext cx="273170" cy="87949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6102676" y="3703963"/>
            <a:ext cx="5523510" cy="13238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80257" y="3452626"/>
            <a:ext cx="5282175" cy="1164553"/>
          </a:xfrm>
        </p:spPr>
        <p:txBody>
          <a:bodyPr/>
          <a:lstStyle/>
          <a:p>
            <a:r>
              <a:rPr lang="en-ID" sz="3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ID" sz="3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ID" sz="3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D" sz="3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Resistif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6" y="5120401"/>
            <a:ext cx="5523509" cy="1294122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A069E2D-64EF-4CF7-A88A-0341EEEB7267}"/>
              </a:ext>
            </a:extLst>
          </p:cNvPr>
          <p:cNvGrpSpPr/>
          <p:nvPr/>
        </p:nvGrpSpPr>
        <p:grpSpPr>
          <a:xfrm>
            <a:off x="7291276" y="807105"/>
            <a:ext cx="4168624" cy="1271433"/>
            <a:chOff x="766000" y="3362835"/>
            <a:chExt cx="2339292" cy="1271433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EDDF003-F5D2-43D3-A9E4-8C00BCB08EDE}"/>
                </a:ext>
              </a:extLst>
            </p:cNvPr>
            <p:cNvSpPr txBox="1"/>
            <p:nvPr/>
          </p:nvSpPr>
          <p:spPr>
            <a:xfrm>
              <a:off x="766000" y="3557050"/>
              <a:ext cx="23392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Sensor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resistif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mengukur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dengan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mengubah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resistansi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berdasarkan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tingkat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di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sekitarnya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EB037AA-CF05-44F3-AE85-5D84DA310D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Cara </a:t>
              </a:r>
              <a:r>
                <a:rPr kumimoji="0" lang="en-ID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Kerja</a:t>
              </a:r>
              <a:r>
                <a:rPr kumimoji="0" lang="en-ID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Sensor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C718E77-D954-4A09-8F54-CB9796D55F98}"/>
              </a:ext>
            </a:extLst>
          </p:cNvPr>
          <p:cNvGrpSpPr/>
          <p:nvPr/>
        </p:nvGrpSpPr>
        <p:grpSpPr>
          <a:xfrm>
            <a:off x="7439763" y="3797130"/>
            <a:ext cx="4087215" cy="955691"/>
            <a:chOff x="803639" y="3362835"/>
            <a:chExt cx="2293608" cy="955691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C502F3C-720A-4E39-B146-6CDB1307A3DB}"/>
                </a:ext>
              </a:extLst>
            </p:cNvPr>
            <p:cNvSpPr txBox="1"/>
            <p:nvPr/>
          </p:nvSpPr>
          <p:spPr>
            <a:xfrm>
              <a:off x="803639" y="3579862"/>
              <a:ext cx="22936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Rentan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terhadap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kontaminasi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,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perubahan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resistansi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yang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lambat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, dan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memerlukan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kalibrasi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ID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teratur</a:t>
              </a:r>
              <a:r>
                <a:rPr kumimoji="0" lang="en-ID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Kekurangan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BB5ECE31-9454-49D4-89A1-49C488E8EC31}"/>
              </a:ext>
            </a:extLst>
          </p:cNvPr>
          <p:cNvGrpSpPr/>
          <p:nvPr/>
        </p:nvGrpSpPr>
        <p:grpSpPr>
          <a:xfrm>
            <a:off x="7439763" y="5260530"/>
            <a:ext cx="4087217" cy="955691"/>
            <a:chOff x="803639" y="3362835"/>
            <a:chExt cx="2293609" cy="955691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885A8F0C-0798-4F2F-8560-EBEE91CF5611}"/>
                </a:ext>
              </a:extLst>
            </p:cNvPr>
            <p:cNvSpPr txBox="1"/>
            <p:nvPr/>
          </p:nvSpPr>
          <p:spPr>
            <a:xfrm>
              <a:off x="803639" y="3579862"/>
              <a:ext cx="22936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HR202 dan YL-100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merupakan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contoh sensor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resistif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yang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umum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digunakan untuk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mengukur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udara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dan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tanah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D582210-181F-400C-B674-447A39D5D3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Contoh Sensor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Isosceles Triangle 48">
            <a:extLst>
              <a:ext uri="{FF2B5EF4-FFF2-40B4-BE49-F238E27FC236}">
                <a16:creationId xmlns="" xmlns:a16="http://schemas.microsoft.com/office/drawing/2014/main" id="{63D23495-2154-4751-9D09-7857A3A9E9B3}"/>
              </a:ext>
            </a:extLst>
          </p:cNvPr>
          <p:cNvSpPr/>
          <p:nvPr/>
        </p:nvSpPr>
        <p:spPr>
          <a:xfrm rot="16200000">
            <a:off x="4573433" y="2034899"/>
            <a:ext cx="1483179" cy="163975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0" name="Rounded Rectangle 1">
            <a:extLst>
              <a:ext uri="{FF2B5EF4-FFF2-40B4-BE49-F238E27FC236}">
                <a16:creationId xmlns="" xmlns:a16="http://schemas.microsoft.com/office/drawing/2014/main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008022"/>
            <a:ext cx="828716" cy="749351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02676" y="2109781"/>
            <a:ext cx="5523510" cy="14087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979D313-9EFF-4E62-BE4A-386CAF48A0DF}"/>
              </a:ext>
            </a:extLst>
          </p:cNvPr>
          <p:cNvGrpSpPr/>
          <p:nvPr/>
        </p:nvGrpSpPr>
        <p:grpSpPr>
          <a:xfrm>
            <a:off x="7439763" y="2187763"/>
            <a:ext cx="4087213" cy="973369"/>
            <a:chOff x="803639" y="3361980"/>
            <a:chExt cx="2152627" cy="65888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72891BC-9504-4012-B1AF-D81983F68CC8}"/>
                </a:ext>
              </a:extLst>
            </p:cNvPr>
            <p:cNvSpPr txBox="1"/>
            <p:nvPr/>
          </p:nvSpPr>
          <p:spPr>
            <a:xfrm>
              <a:off x="803639" y="3520853"/>
              <a:ext cx="2152627" cy="50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Sederhana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,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biaya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rendah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, dan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cocok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untuk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aplikasi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sederhana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seperti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kelembaban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tanah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atau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 </a:t>
              </a:r>
              <a:r>
                <a:rPr kumimoji="0" lang="es-E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udara</a:t>
              </a:r>
              <a:r>
                <a:rPr kumimoji="0" lang="es-E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.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5BB5C99-4D56-486B-9175-FA93F1392CC1}"/>
                </a:ext>
              </a:extLst>
            </p:cNvPr>
            <p:cNvSpPr txBox="1"/>
            <p:nvPr/>
          </p:nvSpPr>
          <p:spPr>
            <a:xfrm>
              <a:off x="803640" y="3361980"/>
              <a:ext cx="2059657" cy="20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j-ea"/>
                  <a:cs typeface="Arial" pitchFamily="34" charset="0"/>
                </a:rPr>
                <a:t>Kelebihan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endParaRPr>
            </a:p>
          </p:txBody>
        </p:sp>
      </p:grpSp>
      <p:sp>
        <p:nvSpPr>
          <p:cNvPr id="61" name="Freeform 43">
            <a:extLst>
              <a:ext uri="{FF2B5EF4-FFF2-40B4-BE49-F238E27FC236}">
                <a16:creationId xmlns="" xmlns:a16="http://schemas.microsoft.com/office/drawing/2014/main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482747" y="2395382"/>
            <a:ext cx="823556" cy="954107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=""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5" y="5315691"/>
            <a:ext cx="757687" cy="746490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E3CB4299-1585-96B7-4DB8-E0091017984E}"/>
              </a:ext>
            </a:extLst>
          </p:cNvPr>
          <p:cNvSpPr txBox="1">
            <a:spLocks/>
          </p:cNvSpPr>
          <p:nvPr/>
        </p:nvSpPr>
        <p:spPr>
          <a:xfrm>
            <a:off x="6175829" y="6356350"/>
            <a:ext cx="5177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7B9D0-FA9F-46EC-9B20-E2C37C8DA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2EDC28-D208-4D7F-B211-EABD9B036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4" y="1301845"/>
            <a:ext cx="2815159" cy="215078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6A280D-E14E-4115-8BAB-04317D49F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4" y="4628955"/>
            <a:ext cx="2815164" cy="21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/>
              <a:t>Aplikasi Sensor </a:t>
            </a:r>
            <a:r>
              <a:rPr lang="en-US" sz="3400" b="1" dirty="0" err="1"/>
              <a:t>Kelembaban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2000" b="1" dirty="0" err="1"/>
              <a:t>Pertanian</a:t>
            </a:r>
            <a:r>
              <a:rPr lang="en-ID" sz="2000" b="1" dirty="0"/>
              <a:t> dan </a:t>
            </a:r>
            <a:r>
              <a:rPr lang="en-ID" sz="2000" b="1" dirty="0" err="1"/>
              <a:t>Hortikultura</a:t>
            </a:r>
            <a:r>
              <a:rPr lang="en-ID" sz="2000" dirty="0"/>
              <a:t>: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ID" sz="2000" b="1" dirty="0"/>
              <a:t>Monitoring Tanah</a:t>
            </a:r>
            <a:r>
              <a:rPr lang="en-ID" sz="2000" dirty="0"/>
              <a:t>: Sensor </a:t>
            </a:r>
            <a:r>
              <a:rPr lang="en-ID" sz="2000" dirty="0" err="1"/>
              <a:t>kelembaban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mengukur</a:t>
            </a:r>
            <a:r>
              <a:rPr lang="en-ID" sz="2000" dirty="0"/>
              <a:t> </a:t>
            </a:r>
            <a:r>
              <a:rPr lang="en-ID" sz="2000" dirty="0" err="1"/>
              <a:t>kadar</a:t>
            </a:r>
            <a:r>
              <a:rPr lang="en-ID" sz="2000" dirty="0"/>
              <a:t> air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, </a:t>
            </a:r>
            <a:r>
              <a:rPr lang="en-ID" sz="2000" dirty="0" err="1"/>
              <a:t>membantu</a:t>
            </a:r>
            <a:r>
              <a:rPr lang="en-ID" sz="2000" dirty="0"/>
              <a:t> </a:t>
            </a:r>
            <a:r>
              <a:rPr lang="en-ID" sz="2000" dirty="0" err="1"/>
              <a:t>petani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mengatur</a:t>
            </a:r>
            <a:r>
              <a:rPr lang="en-ID" sz="2000" dirty="0"/>
              <a:t> </a:t>
            </a:r>
            <a:r>
              <a:rPr lang="en-ID" sz="2000" dirty="0" err="1"/>
              <a:t>irigasi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efisien</a:t>
            </a:r>
            <a:r>
              <a:rPr lang="en-ID" sz="2000" dirty="0"/>
              <a:t>.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ID" sz="2000" b="1" dirty="0"/>
              <a:t>Greenhouse Management</a:t>
            </a:r>
            <a:r>
              <a:rPr lang="en-ID" sz="2000" dirty="0"/>
              <a:t>: Sensor </a:t>
            </a:r>
            <a:r>
              <a:rPr lang="en-ID" sz="2000" dirty="0" err="1"/>
              <a:t>kelembaban</a:t>
            </a:r>
            <a:r>
              <a:rPr lang="en-ID" sz="2000" dirty="0"/>
              <a:t> </a:t>
            </a:r>
            <a:r>
              <a:rPr lang="en-ID" sz="2000" dirty="0" err="1"/>
              <a:t>membantu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mengontrol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kaca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pertumbuhan</a:t>
            </a:r>
            <a:r>
              <a:rPr lang="en-ID" sz="2000" dirty="0"/>
              <a:t> </a:t>
            </a:r>
            <a:r>
              <a:rPr lang="en-ID" sz="2000" dirty="0" err="1"/>
              <a:t>tanaman</a:t>
            </a:r>
            <a:r>
              <a:rPr lang="en-ID" sz="2000" dirty="0"/>
              <a:t> yang optimal.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ID" sz="2000" b="1" dirty="0" err="1"/>
              <a:t>Industri</a:t>
            </a:r>
            <a:r>
              <a:rPr lang="en-ID" sz="2000" b="1" dirty="0"/>
              <a:t> HVAC (Heating, Ventilation, and Air Conditioning)</a:t>
            </a:r>
            <a:r>
              <a:rPr lang="en-ID" sz="2000" dirty="0"/>
              <a:t>:</a:t>
            </a:r>
          </a:p>
          <a:p>
            <a:pPr marL="533400" indent="-177800" algn="just"/>
            <a:r>
              <a:rPr lang="en-ID" sz="2000" b="1" dirty="0" err="1"/>
              <a:t>Kontrol</a:t>
            </a:r>
            <a:r>
              <a:rPr lang="en-ID" sz="2000" b="1" dirty="0"/>
              <a:t> </a:t>
            </a:r>
            <a:r>
              <a:rPr lang="en-ID" sz="2000" b="1" dirty="0" err="1"/>
              <a:t>Kelembaban</a:t>
            </a:r>
            <a:r>
              <a:rPr lang="en-ID" sz="2000" dirty="0"/>
              <a:t>: Sensor </a:t>
            </a:r>
            <a:r>
              <a:rPr lang="en-ID" sz="2000" dirty="0" err="1"/>
              <a:t>kelembaban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mengontrol</a:t>
            </a:r>
            <a:r>
              <a:rPr lang="en-ID" sz="2000" dirty="0"/>
              <a:t> dan </a:t>
            </a:r>
            <a:r>
              <a:rPr lang="en-ID" sz="2000" dirty="0" err="1"/>
              <a:t>mempertahankan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kelembaban</a:t>
            </a:r>
            <a:r>
              <a:rPr lang="en-ID" sz="2000" dirty="0"/>
              <a:t> yang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, </a:t>
            </a:r>
            <a:r>
              <a:rPr lang="en-ID" sz="2000" dirty="0" err="1"/>
              <a:t>memastikan</a:t>
            </a:r>
            <a:r>
              <a:rPr lang="en-ID" sz="2000" dirty="0"/>
              <a:t> </a:t>
            </a:r>
            <a:r>
              <a:rPr lang="en-ID" sz="2000" dirty="0" err="1"/>
              <a:t>kenyamanan</a:t>
            </a:r>
            <a:r>
              <a:rPr lang="en-ID" sz="2000" dirty="0"/>
              <a:t> dan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penghuninya</a:t>
            </a:r>
            <a:r>
              <a:rPr lang="en-ID" sz="2000" dirty="0"/>
              <a:t>.</a:t>
            </a:r>
          </a:p>
          <a:p>
            <a:pPr marL="533400" indent="-177800" algn="just"/>
            <a:r>
              <a:rPr lang="en-ID" sz="2000" b="1" dirty="0" err="1"/>
              <a:t>Sistem</a:t>
            </a:r>
            <a:r>
              <a:rPr lang="en-ID" sz="2000" b="1" dirty="0"/>
              <a:t> </a:t>
            </a:r>
            <a:r>
              <a:rPr lang="en-ID" sz="2000" b="1" dirty="0" err="1"/>
              <a:t>Pemanas</a:t>
            </a:r>
            <a:r>
              <a:rPr lang="en-ID" sz="2000" b="1" dirty="0"/>
              <a:t> dan </a:t>
            </a:r>
            <a:r>
              <a:rPr lang="en-ID" sz="2000" b="1" dirty="0" err="1"/>
              <a:t>Pendingin</a:t>
            </a:r>
            <a:r>
              <a:rPr lang="en-ID" sz="2000" dirty="0"/>
              <a:t>: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mengoptimalkan</a:t>
            </a:r>
            <a:r>
              <a:rPr lang="en-ID" sz="2000" dirty="0"/>
              <a:t> </a:t>
            </a:r>
            <a:r>
              <a:rPr lang="en-ID" sz="2000" dirty="0" err="1"/>
              <a:t>kinerja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pemanas</a:t>
            </a:r>
            <a:r>
              <a:rPr lang="en-ID" sz="2000" dirty="0"/>
              <a:t> dan </a:t>
            </a:r>
            <a:r>
              <a:rPr lang="en-ID" sz="2000" dirty="0" err="1"/>
              <a:t>pendingin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menjaga</a:t>
            </a:r>
            <a:r>
              <a:rPr lang="en-ID" sz="2000" dirty="0"/>
              <a:t> </a:t>
            </a:r>
            <a:r>
              <a:rPr lang="en-ID" sz="2000" dirty="0" err="1"/>
              <a:t>keseimbangan</a:t>
            </a:r>
            <a:r>
              <a:rPr lang="en-ID" sz="2000" dirty="0"/>
              <a:t> </a:t>
            </a:r>
            <a:r>
              <a:rPr lang="en-ID" sz="2000" dirty="0" err="1"/>
              <a:t>kelembaban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7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8DD4891-D7ED-4FA5-B370-00239D30EB40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Aplikasi Sensor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2DD36BF-59C6-4D33-AA65-5D721D56E60F}"/>
              </a:ext>
            </a:extLst>
          </p:cNvPr>
          <p:cNvSpPr txBox="1">
            <a:spLocks/>
          </p:cNvSpPr>
          <p:nvPr/>
        </p:nvSpPr>
        <p:spPr>
          <a:xfrm>
            <a:off x="838200" y="2032000"/>
            <a:ext cx="10515600" cy="4144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3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Pengawetan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2300" indent="-266700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Humidifier dan Dehumidifier: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digunakan untuk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humidifier dan dehumidifier dalam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ruangan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2300" indent="-266700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Smart Home Systems: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terintegrasi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rumah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pintar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memantau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rumah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otomatis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Rumah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Tangga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2300" indent="-266700"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digunakan untuk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segar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dikonsumsi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/>
              <a:t>Aplikasi Sensor </a:t>
            </a:r>
            <a:r>
              <a:rPr lang="en-US" sz="3400" b="1" dirty="0" err="1"/>
              <a:t>Kelembaban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ID" sz="2000" b="1" dirty="0"/>
              <a:t>Kesehatan dan </a:t>
            </a:r>
            <a:r>
              <a:rPr lang="en-ID" sz="2000" b="1" dirty="0" err="1"/>
              <a:t>Medis</a:t>
            </a:r>
            <a:r>
              <a:rPr lang="en-ID" sz="2000" b="1" dirty="0"/>
              <a:t>:</a:t>
            </a:r>
          </a:p>
          <a:p>
            <a:pPr marL="622300" indent="-266700" algn="just"/>
            <a:r>
              <a:rPr lang="en-ID" sz="2000" b="1" dirty="0" err="1"/>
              <a:t>Rumah</a:t>
            </a:r>
            <a:r>
              <a:rPr lang="en-ID" sz="2000" b="1" dirty="0"/>
              <a:t> </a:t>
            </a:r>
            <a:r>
              <a:rPr lang="en-ID" sz="2000" b="1" dirty="0" err="1"/>
              <a:t>Sakit</a:t>
            </a:r>
            <a:r>
              <a:rPr lang="en-ID" sz="2000" b="1" dirty="0"/>
              <a:t> dan </a:t>
            </a:r>
            <a:r>
              <a:rPr lang="en-ID" sz="2000" b="1" dirty="0" err="1"/>
              <a:t>Klinik</a:t>
            </a:r>
            <a:r>
              <a:rPr lang="en-ID" sz="2000" b="1" dirty="0"/>
              <a:t>: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menjaga</a:t>
            </a:r>
            <a:r>
              <a:rPr lang="en-ID" sz="2000" dirty="0"/>
              <a:t> </a:t>
            </a:r>
            <a:r>
              <a:rPr lang="en-ID" sz="2000" dirty="0" err="1"/>
              <a:t>kelembaban</a:t>
            </a:r>
            <a:r>
              <a:rPr lang="en-ID" sz="2000" dirty="0"/>
              <a:t> </a:t>
            </a:r>
            <a:r>
              <a:rPr lang="en-ID" sz="2000" dirty="0" err="1"/>
              <a:t>udara</a:t>
            </a:r>
            <a:r>
              <a:rPr lang="en-ID" sz="2000" dirty="0"/>
              <a:t> yang </a:t>
            </a:r>
            <a:r>
              <a:rPr lang="en-ID" sz="2000" dirty="0" err="1"/>
              <a:t>sesuai</a:t>
            </a:r>
            <a:r>
              <a:rPr lang="en-ID" sz="2000" dirty="0"/>
              <a:t> agar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merasa</a:t>
            </a:r>
            <a:r>
              <a:rPr lang="en-ID" sz="2000" dirty="0"/>
              <a:t> </a:t>
            </a:r>
            <a:r>
              <a:rPr lang="en-ID" sz="2000" dirty="0" err="1"/>
              <a:t>nyaman</a:t>
            </a:r>
            <a:r>
              <a:rPr lang="en-ID" sz="2000" dirty="0"/>
              <a:t> dan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mencegah</a:t>
            </a:r>
            <a:r>
              <a:rPr lang="en-ID" sz="2000" dirty="0"/>
              <a:t> </a:t>
            </a:r>
            <a:r>
              <a:rPr lang="en-ID" sz="2000" dirty="0" err="1"/>
              <a:t>pertumbuhan</a:t>
            </a:r>
            <a:r>
              <a:rPr lang="en-ID" sz="2000" dirty="0"/>
              <a:t> </a:t>
            </a:r>
            <a:r>
              <a:rPr lang="en-ID" sz="2000" dirty="0" err="1"/>
              <a:t>bakteri</a:t>
            </a:r>
            <a:r>
              <a:rPr lang="en-ID" sz="2000" dirty="0"/>
              <a:t> dan virus.</a:t>
            </a:r>
          </a:p>
          <a:p>
            <a:pPr marL="622300" indent="-266700" algn="just"/>
            <a:r>
              <a:rPr lang="en-ID" sz="2000" b="1" dirty="0"/>
              <a:t>Alat </a:t>
            </a:r>
            <a:r>
              <a:rPr lang="en-ID" sz="2000" b="1" dirty="0" err="1"/>
              <a:t>Medis</a:t>
            </a:r>
            <a:r>
              <a:rPr lang="en-ID" sz="2000" b="1" dirty="0"/>
              <a:t>: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medis</a:t>
            </a:r>
            <a:r>
              <a:rPr lang="en-ID" sz="2000" dirty="0"/>
              <a:t> yang </a:t>
            </a:r>
            <a:r>
              <a:rPr lang="en-ID" sz="2000" dirty="0" err="1"/>
              <a:t>memerlukan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kelembaban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berfungsi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.</a:t>
            </a:r>
            <a:endParaRPr lang="en-ID" sz="2000" b="1" dirty="0"/>
          </a:p>
          <a:p>
            <a:pPr marL="342900" indent="-342900">
              <a:buFont typeface="+mj-lt"/>
              <a:buAutoNum type="arabicPeriod" startAt="6"/>
            </a:pPr>
            <a:r>
              <a:rPr lang="en-ID" sz="2000" b="1" dirty="0" err="1"/>
              <a:t>Meteorologi</a:t>
            </a:r>
            <a:r>
              <a:rPr lang="en-ID" sz="2000" b="1" dirty="0"/>
              <a:t> dan </a:t>
            </a:r>
            <a:r>
              <a:rPr lang="en-ID" sz="2000" b="1" dirty="0" err="1"/>
              <a:t>Lingkungan</a:t>
            </a:r>
            <a:r>
              <a:rPr lang="en-ID" sz="2000" dirty="0"/>
              <a:t>:</a:t>
            </a:r>
          </a:p>
          <a:p>
            <a:pPr marL="622300">
              <a:buFont typeface="Arial" panose="020B0604020202020204" pitchFamily="34" charset="0"/>
              <a:buChar char="•"/>
            </a:pPr>
            <a:r>
              <a:rPr lang="en-ID" sz="2000" b="1" dirty="0" err="1"/>
              <a:t>Stasiun</a:t>
            </a:r>
            <a:r>
              <a:rPr lang="en-ID" sz="2000" b="1" dirty="0"/>
              <a:t> </a:t>
            </a:r>
            <a:r>
              <a:rPr lang="en-ID" sz="2000" b="1" dirty="0" err="1"/>
              <a:t>Cuaca</a:t>
            </a:r>
            <a:r>
              <a:rPr lang="en-ID" sz="2000" dirty="0"/>
              <a:t>: Sensor </a:t>
            </a:r>
            <a:r>
              <a:rPr lang="en-ID" sz="2000" dirty="0" err="1"/>
              <a:t>kelembaban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mengukur</a:t>
            </a:r>
            <a:r>
              <a:rPr lang="en-ID" sz="2000" dirty="0"/>
              <a:t> dan </a:t>
            </a:r>
            <a:r>
              <a:rPr lang="en-ID" sz="2000" dirty="0" err="1"/>
              <a:t>memantau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kelembaban</a:t>
            </a:r>
            <a:r>
              <a:rPr lang="en-ID" sz="2000" dirty="0"/>
              <a:t> di </a:t>
            </a:r>
            <a:r>
              <a:rPr lang="en-ID" sz="2000" dirty="0" err="1"/>
              <a:t>atmosfer</a:t>
            </a:r>
            <a:r>
              <a:rPr lang="en-ID" sz="2000" dirty="0"/>
              <a:t>, yang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prakiraan</a:t>
            </a:r>
            <a:r>
              <a:rPr lang="en-ID" sz="2000" dirty="0"/>
              <a:t> </a:t>
            </a:r>
            <a:r>
              <a:rPr lang="en-ID" sz="2000" dirty="0" err="1"/>
              <a:t>cuaca</a:t>
            </a:r>
            <a:r>
              <a:rPr lang="en-ID" sz="2000" dirty="0"/>
              <a:t>.</a:t>
            </a:r>
          </a:p>
          <a:p>
            <a:pPr marL="622300">
              <a:buFont typeface="Arial" panose="020B0604020202020204" pitchFamily="34" charset="0"/>
              <a:buChar char="•"/>
            </a:pPr>
            <a:r>
              <a:rPr lang="en-ID" sz="2000" b="1" dirty="0" err="1"/>
              <a:t>Penelitian</a:t>
            </a:r>
            <a:r>
              <a:rPr lang="en-ID" sz="2000" b="1" dirty="0"/>
              <a:t> </a:t>
            </a:r>
            <a:r>
              <a:rPr lang="en-ID" sz="2000" b="1" dirty="0" err="1"/>
              <a:t>Lingkungan</a:t>
            </a:r>
            <a:r>
              <a:rPr lang="en-ID" sz="2000" dirty="0"/>
              <a:t>: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mempelajari</a:t>
            </a:r>
            <a:r>
              <a:rPr lang="en-ID" sz="2000" dirty="0"/>
              <a:t> </a:t>
            </a:r>
            <a:r>
              <a:rPr lang="en-ID" sz="2000" dirty="0" err="1"/>
              <a:t>dampak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iklim</a:t>
            </a:r>
            <a:r>
              <a:rPr lang="en-ID" sz="2000" dirty="0"/>
              <a:t> dan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cuaca</a:t>
            </a:r>
            <a:r>
              <a:rPr lang="en-ID" sz="2000" dirty="0"/>
              <a:t> pada </a:t>
            </a:r>
            <a:r>
              <a:rPr lang="en-ID" sz="2000" dirty="0" err="1"/>
              <a:t>ekosistem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692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Unicode MS</vt:lpstr>
      <vt:lpstr>맑은 고딕</vt:lpstr>
      <vt:lpstr>Arial</vt:lpstr>
      <vt:lpstr>Calibri</vt:lpstr>
      <vt:lpstr>Calibri Light</vt:lpstr>
      <vt:lpstr>Inter</vt:lpstr>
      <vt:lpstr>Montserrat ExtraBold</vt:lpstr>
      <vt:lpstr>Wingdings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PowerPoint Presentation</vt:lpstr>
      <vt:lpstr>Macam-macam Sensor Kelembaban</vt:lpstr>
      <vt:lpstr>PowerPoint Presentation</vt:lpstr>
      <vt:lpstr>PowerPoint Presentation</vt:lpstr>
      <vt:lpstr>Aplikasi Sensor Kelembaban</vt:lpstr>
      <vt:lpstr>PowerPoint Presentation</vt:lpstr>
      <vt:lpstr>Aplikasi Sensor Kelembaban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109</cp:revision>
  <dcterms:created xsi:type="dcterms:W3CDTF">2020-01-20T05:08:25Z</dcterms:created>
  <dcterms:modified xsi:type="dcterms:W3CDTF">2024-10-22T04:07:45Z</dcterms:modified>
</cp:coreProperties>
</file>