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0" r:id="rId3"/>
    <p:sldMasterId id="2147483673" r:id="rId4"/>
  </p:sldMasterIdLst>
  <p:notesMasterIdLst>
    <p:notesMasterId r:id="rId22"/>
  </p:notesMasterIdLst>
  <p:sldIdLst>
    <p:sldId id="355" r:id="rId5"/>
    <p:sldId id="347" r:id="rId6"/>
    <p:sldId id="379" r:id="rId7"/>
    <p:sldId id="382" r:id="rId8"/>
    <p:sldId id="383" r:id="rId9"/>
    <p:sldId id="390" r:id="rId10"/>
    <p:sldId id="384" r:id="rId11"/>
    <p:sldId id="391" r:id="rId12"/>
    <p:sldId id="385" r:id="rId13"/>
    <p:sldId id="392" r:id="rId14"/>
    <p:sldId id="386" r:id="rId15"/>
    <p:sldId id="389" r:id="rId16"/>
    <p:sldId id="393" r:id="rId17"/>
    <p:sldId id="388" r:id="rId18"/>
    <p:sldId id="394" r:id="rId19"/>
    <p:sldId id="387" r:id="rId20"/>
    <p:sldId id="3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a:srgbClr val="00642D"/>
    <a:srgbClr val="B96D00"/>
    <a:srgbClr val="0870BA"/>
    <a:srgbClr val="277BBF"/>
    <a:srgbClr val="134070"/>
    <a:srgbClr val="FEC012"/>
    <a:srgbClr val="FDB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80" d="100"/>
          <a:sy n="80" d="100"/>
        </p:scale>
        <p:origin x="41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xmlns=""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xmlns=""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xmlns=""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xmlns=""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xmlns=""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xmlns=""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xmlns=""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xmlns=""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xmlns=""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xmlns=""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xmlns=""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xmlns=""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xmlns=""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xmlns=""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xmlns=""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xmlns=""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xmlns=""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xmlns=""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xmlns=""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xmlns=""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xmlns=""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Picture Placeholder 66">
            <a:extLst>
              <a:ext uri="{FF2B5EF4-FFF2-40B4-BE49-F238E27FC236}">
                <a16:creationId xmlns:a16="http://schemas.microsoft.com/office/drawing/2014/main" xmlns=""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Picture Placeholder 67">
            <a:extLst>
              <a:ext uri="{FF2B5EF4-FFF2-40B4-BE49-F238E27FC236}">
                <a16:creationId xmlns:a16="http://schemas.microsoft.com/office/drawing/2014/main" xmlns=""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xmlns=""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7591A-CAF2-8102-711A-CB60A239379F}"/>
              </a:ext>
            </a:extLst>
          </p:cNvPr>
          <p:cNvSpPr>
            <a:spLocks noGrp="1"/>
          </p:cNvSpPr>
          <p:nvPr>
            <p:ph type="title"/>
          </p:nvPr>
        </p:nvSpPr>
        <p:spPr>
          <a:xfrm>
            <a:off x="838200" y="1281794"/>
            <a:ext cx="10515600" cy="59055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89816D-72BA-1110-EA6D-FB8642ADC16A}"/>
              </a:ext>
            </a:extLst>
          </p:cNvPr>
          <p:cNvSpPr>
            <a:spLocks noGrp="1"/>
          </p:cNvSpPr>
          <p:nvPr>
            <p:ph idx="1"/>
          </p:nvPr>
        </p:nvSpPr>
        <p:spPr>
          <a:xfrm>
            <a:off x="838200" y="2032000"/>
            <a:ext cx="10515600" cy="4144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C390DBCC-B6D7-C004-0F70-2EB167E3C40A}"/>
              </a:ext>
            </a:extLst>
          </p:cNvPr>
          <p:cNvSpPr>
            <a:spLocks noGrp="1"/>
          </p:cNvSpPr>
          <p:nvPr>
            <p:ph type="ftr" sz="quarter" idx="11"/>
          </p:nvPr>
        </p:nvSpPr>
        <p:spPr>
          <a:xfrm>
            <a:off x="867229" y="6356350"/>
            <a:ext cx="5177971" cy="365125"/>
          </a:xfrm>
        </p:spPr>
        <p:txBody>
          <a:bodyPr/>
          <a:lstStyle/>
          <a:p>
            <a:endParaRPr lang="en-US"/>
          </a:p>
        </p:txBody>
      </p:sp>
      <p:sp>
        <p:nvSpPr>
          <p:cNvPr id="6" name="Slide Number Placeholder 5">
            <a:extLst>
              <a:ext uri="{FF2B5EF4-FFF2-40B4-BE49-F238E27FC236}">
                <a16:creationId xmlns:a16="http://schemas.microsoft.com/office/drawing/2014/main" xmlns="" id="{87E1D4C7-1A29-9151-79D8-8D344B1EE3F1}"/>
              </a:ext>
            </a:extLst>
          </p:cNvPr>
          <p:cNvSpPr>
            <a:spLocks noGrp="1"/>
          </p:cNvSpPr>
          <p:nvPr>
            <p:ph type="sldNum" sz="quarter" idx="12"/>
          </p:nvPr>
        </p:nvSpPr>
        <p:spPr>
          <a:xfrm>
            <a:off x="6175829" y="6356350"/>
            <a:ext cx="51779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348227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844D0-313B-54BD-A5FD-7C2301D8B415}"/>
              </a:ext>
            </a:extLst>
          </p:cNvPr>
          <p:cNvSpPr>
            <a:spLocks noGrp="1"/>
          </p:cNvSpPr>
          <p:nvPr>
            <p:ph type="title"/>
          </p:nvPr>
        </p:nvSpPr>
        <p:spPr>
          <a:xfrm>
            <a:off x="838200" y="1161143"/>
            <a:ext cx="10515600" cy="747259"/>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9BD561-0D62-CDED-0B6F-959F99E8DF85}"/>
              </a:ext>
            </a:extLst>
          </p:cNvPr>
          <p:cNvSpPr>
            <a:spLocks noGrp="1"/>
          </p:cNvSpPr>
          <p:nvPr>
            <p:ph sz="half" idx="1"/>
          </p:nvPr>
        </p:nvSpPr>
        <p:spPr>
          <a:xfrm>
            <a:off x="838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0163676-2BE5-EF6E-9FFE-EB9857A47A21}"/>
              </a:ext>
            </a:extLst>
          </p:cNvPr>
          <p:cNvSpPr>
            <a:spLocks noGrp="1"/>
          </p:cNvSpPr>
          <p:nvPr>
            <p:ph sz="half" idx="2"/>
          </p:nvPr>
        </p:nvSpPr>
        <p:spPr>
          <a:xfrm>
            <a:off x="6172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6D786320-8579-2344-39B3-09425ED04750}"/>
              </a:ext>
            </a:extLst>
          </p:cNvPr>
          <p:cNvSpPr>
            <a:spLocks noGrp="1"/>
          </p:cNvSpPr>
          <p:nvPr>
            <p:ph type="ftr" sz="quarter" idx="11"/>
          </p:nvPr>
        </p:nvSpPr>
        <p:spPr>
          <a:xfrm>
            <a:off x="838200" y="6356350"/>
            <a:ext cx="5334000" cy="365125"/>
          </a:xfrm>
        </p:spPr>
        <p:txBody>
          <a:bodyPr/>
          <a:lstStyle/>
          <a:p>
            <a:endParaRPr lang="en-US" dirty="0"/>
          </a:p>
        </p:txBody>
      </p:sp>
      <p:sp>
        <p:nvSpPr>
          <p:cNvPr id="7" name="Slide Number Placeholder 6">
            <a:extLst>
              <a:ext uri="{FF2B5EF4-FFF2-40B4-BE49-F238E27FC236}">
                <a16:creationId xmlns:a16="http://schemas.microsoft.com/office/drawing/2014/main" xmlns="" id="{BB62BAFE-0725-F194-6D14-20C371B3407C}"/>
              </a:ext>
            </a:extLst>
          </p:cNvPr>
          <p:cNvSpPr>
            <a:spLocks noGrp="1"/>
          </p:cNvSpPr>
          <p:nvPr>
            <p:ph type="sldNum" sz="quarter" idx="12"/>
          </p:nvPr>
        </p:nvSpPr>
        <p:spPr>
          <a:xfrm>
            <a:off x="6328229" y="6356350"/>
            <a:ext cx="50255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20244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E5251-F484-C637-1365-D64D24DCBBF0}"/>
              </a:ext>
            </a:extLst>
          </p:cNvPr>
          <p:cNvSpPr>
            <a:spLocks noGrp="1"/>
          </p:cNvSpPr>
          <p:nvPr>
            <p:ph type="title"/>
          </p:nvPr>
        </p:nvSpPr>
        <p:spPr>
          <a:xfrm>
            <a:off x="839788" y="1311276"/>
            <a:ext cx="10515600" cy="823913"/>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23639CD-8EB8-F774-E967-7CF32C794D6E}"/>
              </a:ext>
            </a:extLst>
          </p:cNvPr>
          <p:cNvSpPr>
            <a:spLocks noGrp="1"/>
          </p:cNvSpPr>
          <p:nvPr>
            <p:ph type="body" idx="1"/>
          </p:nvPr>
        </p:nvSpPr>
        <p:spPr>
          <a:xfrm>
            <a:off x="839788" y="2287362"/>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CB2BA95-9CB9-2891-5AF1-C1D1075E541D}"/>
              </a:ext>
            </a:extLst>
          </p:cNvPr>
          <p:cNvSpPr>
            <a:spLocks noGrp="1"/>
          </p:cNvSpPr>
          <p:nvPr>
            <p:ph sz="half" idx="2"/>
          </p:nvPr>
        </p:nvSpPr>
        <p:spPr>
          <a:xfrm>
            <a:off x="839788" y="3263448"/>
            <a:ext cx="5157787"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FF8DF228-C072-DE2C-2C15-170583A2CF19}"/>
              </a:ext>
            </a:extLst>
          </p:cNvPr>
          <p:cNvSpPr>
            <a:spLocks noGrp="1"/>
          </p:cNvSpPr>
          <p:nvPr>
            <p:ph type="body" sz="quarter" idx="3"/>
          </p:nvPr>
        </p:nvSpPr>
        <p:spPr>
          <a:xfrm>
            <a:off x="6172200" y="2287362"/>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5ABADD0-B86D-3DCC-0ACB-7098DF451988}"/>
              </a:ext>
            </a:extLst>
          </p:cNvPr>
          <p:cNvSpPr>
            <a:spLocks noGrp="1"/>
          </p:cNvSpPr>
          <p:nvPr>
            <p:ph sz="quarter" idx="4"/>
          </p:nvPr>
        </p:nvSpPr>
        <p:spPr>
          <a:xfrm>
            <a:off x="6172200" y="3263448"/>
            <a:ext cx="5183188"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26DF4BD9-8B97-7ABB-D57F-78ED4F1D3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A3FA90-39D3-3B82-9C42-E8DC142480E0}"/>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14154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8AD0570-3A88-03AC-00CF-6A3DD3A23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5812609-CE71-1754-E73A-431C24A16117}"/>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66052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497F4-1613-B159-F3D3-8020D37BD80D}"/>
              </a:ext>
            </a:extLst>
          </p:cNvPr>
          <p:cNvSpPr>
            <a:spLocks noGrp="1"/>
          </p:cNvSpPr>
          <p:nvPr>
            <p:ph type="title"/>
          </p:nvPr>
        </p:nvSpPr>
        <p:spPr>
          <a:xfrm>
            <a:off x="839788" y="1216025"/>
            <a:ext cx="393223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7D7832D-375C-873D-38AE-603A40010658}"/>
              </a:ext>
            </a:extLst>
          </p:cNvPr>
          <p:cNvSpPr>
            <a:spLocks noGrp="1"/>
          </p:cNvSpPr>
          <p:nvPr>
            <p:ph idx="1"/>
          </p:nvPr>
        </p:nvSpPr>
        <p:spPr>
          <a:xfrm>
            <a:off x="5183188" y="120513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ACD80E9A-AFE1-B9E1-64D2-2A5DA1109677}"/>
              </a:ext>
            </a:extLst>
          </p:cNvPr>
          <p:cNvSpPr>
            <a:spLocks noGrp="1"/>
          </p:cNvSpPr>
          <p:nvPr>
            <p:ph type="body" sz="half" idx="2"/>
          </p:nvPr>
        </p:nvSpPr>
        <p:spPr>
          <a:xfrm>
            <a:off x="839788" y="2989942"/>
            <a:ext cx="3932237" cy="309675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A5E6C26-0801-C9A8-E71A-1201BF76AE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FFEFB269-2194-8AB4-D4A1-9CE624D2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005F35-D949-08ED-86E8-1E867887B6FE}"/>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4040341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6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9249578" y="63233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7" name="Google Shape;17;p19"/>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579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xmlns=""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xmlns=""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xmlns=""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xmlns=""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xmlns=""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xmlns=""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030F87-A103-5E19-7270-D469C6179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9B02D9-F40C-BC53-263A-E311BC8E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3C34DB-5C0E-19F0-2E37-660D95198E8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33CFE0E7-26E5-A259-29D2-E855265A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957B9D0-FA9F-46EC-9B20-E2C37C8DABE9}" type="slidenum">
              <a:rPr lang="en-US" smtClean="0"/>
              <a:pPr/>
              <a:t>‹#›</a:t>
            </a:fld>
            <a:endParaRPr lang="en-US"/>
          </a:p>
        </p:txBody>
      </p:sp>
    </p:spTree>
    <p:extLst>
      <p:ext uri="{BB962C8B-B14F-4D97-AF65-F5344CB8AC3E}">
        <p14:creationId xmlns:p14="http://schemas.microsoft.com/office/powerpoint/2010/main" val="2810149072"/>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 id="2147483701"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02894AB-D42D-4C72-AF38-625276C2FFA8}"/>
              </a:ext>
            </a:extLst>
          </p:cNvPr>
          <p:cNvSpPr/>
          <p:nvPr/>
        </p:nvSpPr>
        <p:spPr>
          <a:xfrm>
            <a:off x="0" y="5167744"/>
            <a:ext cx="12192000" cy="1241223"/>
          </a:xfrm>
          <a:prstGeom prst="rect">
            <a:avLst/>
          </a:prstGeom>
          <a:solidFill>
            <a:srgbClr val="0870B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DF0DB56-26DE-4005-902B-2E68ACC2F5A6}"/>
              </a:ext>
            </a:extLst>
          </p:cNvPr>
          <p:cNvSpPr txBox="1"/>
          <p:nvPr/>
        </p:nvSpPr>
        <p:spPr>
          <a:xfrm>
            <a:off x="678873" y="5814894"/>
            <a:ext cx="10390908" cy="400110"/>
          </a:xfrm>
          <a:prstGeom prst="rect">
            <a:avLst/>
          </a:prstGeom>
          <a:noFill/>
        </p:spPr>
        <p:txBody>
          <a:bodyPr wrap="square" rtlCol="0" anchor="ctr">
            <a:spAutoFit/>
          </a:bodyPr>
          <a:lstStyle/>
          <a:p>
            <a:r>
              <a:rPr lang="en-US" altLang="ko-KR" sz="2000" dirty="0">
                <a:solidFill>
                  <a:schemeClr val="bg1"/>
                </a:solidFill>
                <a:cs typeface="Arial" pitchFamily="34" charset="0"/>
              </a:rPr>
              <a:t>Pertemuan ke </a:t>
            </a:r>
            <a:r>
              <a:rPr lang="en-US" altLang="ko-KR" sz="2000" dirty="0" smtClean="0">
                <a:solidFill>
                  <a:schemeClr val="bg1"/>
                </a:solidFill>
                <a:cs typeface="Arial" pitchFamily="34" charset="0"/>
              </a:rPr>
              <a:t>: 11</a:t>
            </a:r>
            <a:endParaRPr lang="ko-KR" altLang="en-US" sz="2000" dirty="0">
              <a:solidFill>
                <a:schemeClr val="bg1"/>
              </a:solidFill>
              <a:cs typeface="Arial" pitchFamily="34" charset="0"/>
            </a:endParaRPr>
          </a:p>
        </p:txBody>
      </p:sp>
      <p:sp>
        <p:nvSpPr>
          <p:cNvPr id="2" name="Google Shape;118;p1">
            <a:extLst>
              <a:ext uri="{FF2B5EF4-FFF2-40B4-BE49-F238E27FC236}">
                <a16:creationId xmlns:a16="http://schemas.microsoft.com/office/drawing/2014/main" xmlns="" id="{A304D554-ECE0-DBE9-C274-0886FA747B54}"/>
              </a:ext>
            </a:extLst>
          </p:cNvPr>
          <p:cNvSpPr txBox="1"/>
          <p:nvPr/>
        </p:nvSpPr>
        <p:spPr>
          <a:xfrm flipH="1">
            <a:off x="1063229" y="2330203"/>
            <a:ext cx="10006552" cy="1107996"/>
          </a:xfrm>
          <a:prstGeom prst="rect">
            <a:avLst/>
          </a:prstGeom>
          <a:noFill/>
          <a:ln>
            <a:noFill/>
          </a:ln>
        </p:spPr>
        <p:txBody>
          <a:bodyPr spcFirstLastPara="1" wrap="square" lIns="0" tIns="0" rIns="0" bIns="0" anchor="ctr" anchorCtr="0">
            <a:spAutoFit/>
          </a:bodyPr>
          <a:lstStyle/>
          <a:p>
            <a:pPr algn="r"/>
            <a:r>
              <a:rPr lang="en-US" altLang="ko-KR" sz="3600" b="1" dirty="0">
                <a:solidFill>
                  <a:schemeClr val="bg1"/>
                </a:solidFill>
                <a:latin typeface="Montserrat ExtraBold" panose="00000900000000000000" pitchFamily="50" charset="0"/>
                <a:cs typeface="Arial" pitchFamily="34" charset="0"/>
              </a:rPr>
              <a:t>Pengantar Teknik Interface dan Peripheral</a:t>
            </a:r>
            <a:endParaRPr lang="ko-KR" altLang="en-US" sz="3600" b="1" dirty="0">
              <a:solidFill>
                <a:schemeClr val="bg1"/>
              </a:solidFill>
              <a:latin typeface="Montserrat ExtraBold" panose="00000900000000000000" pitchFamily="50" charset="0"/>
              <a:cs typeface="Arial" pitchFamily="34" charset="0"/>
            </a:endParaRPr>
          </a:p>
        </p:txBody>
      </p:sp>
      <p:sp>
        <p:nvSpPr>
          <p:cNvPr id="3" name="TextBox 2">
            <a:extLst>
              <a:ext uri="{FF2B5EF4-FFF2-40B4-BE49-F238E27FC236}">
                <a16:creationId xmlns:a16="http://schemas.microsoft.com/office/drawing/2014/main" xmlns="" id="{73292127-EA9F-B365-3228-BA9D83EFF075}"/>
              </a:ext>
            </a:extLst>
          </p:cNvPr>
          <p:cNvSpPr txBox="1"/>
          <p:nvPr/>
        </p:nvSpPr>
        <p:spPr>
          <a:xfrm>
            <a:off x="678872" y="5325002"/>
            <a:ext cx="11069781" cy="461665"/>
          </a:xfrm>
          <a:prstGeom prst="rect">
            <a:avLst/>
          </a:prstGeom>
          <a:noFill/>
        </p:spPr>
        <p:txBody>
          <a:bodyPr wrap="square" rtlCol="0" anchor="ctr">
            <a:spAutoFit/>
          </a:bodyPr>
          <a:lstStyle/>
          <a:p>
            <a:r>
              <a:rPr lang="en-US" altLang="ko-KR" sz="2400" dirty="0">
                <a:solidFill>
                  <a:schemeClr val="bg1"/>
                </a:solidFill>
                <a:cs typeface="Arial" pitchFamily="34" charset="0"/>
              </a:rPr>
              <a:t>Mata Kuliah </a:t>
            </a:r>
            <a:r>
              <a:rPr lang="en-US" altLang="ko-KR" sz="2400" dirty="0" smtClean="0">
                <a:solidFill>
                  <a:schemeClr val="bg1"/>
                </a:solidFill>
                <a:cs typeface="Arial" pitchFamily="34" charset="0"/>
              </a:rPr>
              <a:t>: Mikroprosesor &amp; </a:t>
            </a:r>
            <a:r>
              <a:rPr lang="en-US" altLang="ko-KR" sz="2400" dirty="0" err="1" smtClean="0">
                <a:solidFill>
                  <a:schemeClr val="bg1"/>
                </a:solidFill>
                <a:cs typeface="Arial" pitchFamily="34" charset="0"/>
              </a:rPr>
              <a:t>Mikrokontroler</a:t>
            </a:r>
            <a:r>
              <a:rPr lang="en-US" altLang="ko-KR" sz="2400" dirty="0" smtClean="0">
                <a:solidFill>
                  <a:schemeClr val="bg1"/>
                </a:solidFill>
                <a:cs typeface="Arial" pitchFamily="34" charset="0"/>
              </a:rPr>
              <a:t>, Teknik Interface dah Peripheral</a:t>
            </a:r>
            <a:endParaRPr lang="en-US" altLang="ko-KR" sz="2400" dirty="0">
              <a:solidFill>
                <a:schemeClr val="bg1"/>
              </a:solidFill>
              <a:cs typeface="Arial" pitchFamily="34" charset="0"/>
            </a:endParaRPr>
          </a:p>
        </p:txBody>
      </p:sp>
      <p:sp>
        <p:nvSpPr>
          <p:cNvPr id="4" name="Rectangle 3">
            <a:extLst>
              <a:ext uri="{FF2B5EF4-FFF2-40B4-BE49-F238E27FC236}">
                <a16:creationId xmlns:a16="http://schemas.microsoft.com/office/drawing/2014/main" xmlns="" id="{42F1C18A-6A40-610D-0807-8043D64671AC}"/>
              </a:ext>
            </a:extLst>
          </p:cNvPr>
          <p:cNvSpPr/>
          <p:nvPr/>
        </p:nvSpPr>
        <p:spPr>
          <a:xfrm>
            <a:off x="-2" y="5108179"/>
            <a:ext cx="12191998" cy="45719"/>
          </a:xfrm>
          <a:prstGeom prst="rect">
            <a:avLst/>
          </a:prstGeom>
          <a:solidFill>
            <a:srgbClr val="FE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3C4EBF5E-7F7F-964E-DB46-67A250CB10C4}"/>
              </a:ext>
            </a:extLst>
          </p:cNvPr>
          <p:cNvSpPr txBox="1"/>
          <p:nvPr/>
        </p:nvSpPr>
        <p:spPr>
          <a:xfrm>
            <a:off x="5094902" y="4268574"/>
            <a:ext cx="5974879" cy="707886"/>
          </a:xfrm>
          <a:prstGeom prst="rect">
            <a:avLst/>
          </a:prstGeom>
          <a:noFill/>
        </p:spPr>
        <p:txBody>
          <a:bodyPr wrap="square" rtlCol="0" anchor="ctr">
            <a:spAutoFit/>
          </a:bodyPr>
          <a:lstStyle/>
          <a:p>
            <a:r>
              <a:rPr lang="en-US" altLang="ko-KR" sz="2000" dirty="0">
                <a:solidFill>
                  <a:schemeClr val="bg1"/>
                </a:solidFill>
                <a:cs typeface="Arial" pitchFamily="34" charset="0"/>
              </a:rPr>
              <a:t>Dosen Pengampu	: Syahri Muharom</a:t>
            </a:r>
            <a:br>
              <a:rPr lang="en-US" altLang="ko-KR" sz="2000" dirty="0">
                <a:solidFill>
                  <a:schemeClr val="bg1"/>
                </a:solidFill>
                <a:cs typeface="Arial" pitchFamily="34" charset="0"/>
              </a:rPr>
            </a:br>
            <a:r>
              <a:rPr lang="en-US" altLang="ko-KR" sz="2000" dirty="0">
                <a:solidFill>
                  <a:schemeClr val="bg1"/>
                </a:solidFill>
                <a:cs typeface="Arial" pitchFamily="34" charset="0"/>
              </a:rPr>
              <a:t>			: Arief </a:t>
            </a:r>
            <a:r>
              <a:rPr lang="en-US" altLang="ko-KR" sz="2000" dirty="0" err="1">
                <a:solidFill>
                  <a:schemeClr val="bg1"/>
                </a:solidFill>
                <a:cs typeface="Arial" pitchFamily="34" charset="0"/>
              </a:rPr>
              <a:t>Wisaksono</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198105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it-IT" sz="3600" dirty="0"/>
              <a:t>Komunikasi SPI (Serial Peripheral Interface)</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SPI adalah protokol komunikasi serial sinkron yang digunakan untuk menghubungkan </a:t>
            </a:r>
            <a:r>
              <a:rPr lang="en-US" sz="2000" dirty="0" err="1"/>
              <a:t>mikrokontroler</a:t>
            </a:r>
            <a:r>
              <a:rPr lang="en-US" sz="2000" dirty="0"/>
              <a:t> dengan perangkat peripheral. Protokol ini lebih cepat dibandingkan I2C dan digunakan untuk komunikasi antara prosesor dan perangkat memori atau sensor.</a:t>
            </a:r>
          </a:p>
        </p:txBody>
      </p:sp>
      <p:pic>
        <p:nvPicPr>
          <p:cNvPr id="2" name="Picture 1"/>
          <p:cNvPicPr>
            <a:picLocks noChangeAspect="1"/>
          </p:cNvPicPr>
          <p:nvPr/>
        </p:nvPicPr>
        <p:blipFill>
          <a:blip r:embed="rId2"/>
          <a:stretch>
            <a:fillRect/>
          </a:stretch>
        </p:blipFill>
        <p:spPr>
          <a:xfrm>
            <a:off x="5479028" y="3360738"/>
            <a:ext cx="5876359" cy="3249510"/>
          </a:xfrm>
          <a:prstGeom prst="rect">
            <a:avLst/>
          </a:prstGeom>
        </p:spPr>
      </p:pic>
    </p:spTree>
    <p:extLst>
      <p:ext uri="{BB962C8B-B14F-4D97-AF65-F5344CB8AC3E}">
        <p14:creationId xmlns:p14="http://schemas.microsoft.com/office/powerpoint/2010/main" val="415470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USB Interface</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Universal Serial Bus (USB) adalah standar interface yang digunakan untuk menghubungkan perangkat komputer dengan peripheral. USB memungkinkan transfer data berkecepatan tinggi dan mendukung berbagai perangkat seperti printer, keyboard, dan flash drive.</a:t>
            </a:r>
          </a:p>
        </p:txBody>
      </p:sp>
      <p:pic>
        <p:nvPicPr>
          <p:cNvPr id="2" name="Picture 1"/>
          <p:cNvPicPr>
            <a:picLocks noChangeAspect="1"/>
          </p:cNvPicPr>
          <p:nvPr/>
        </p:nvPicPr>
        <p:blipFill>
          <a:blip r:embed="rId3"/>
          <a:stretch>
            <a:fillRect/>
          </a:stretch>
        </p:blipFill>
        <p:spPr>
          <a:xfrm>
            <a:off x="5569774" y="3022580"/>
            <a:ext cx="5632827" cy="3154383"/>
          </a:xfrm>
          <a:prstGeom prst="rect">
            <a:avLst/>
          </a:prstGeom>
        </p:spPr>
      </p:pic>
    </p:spTree>
    <p:extLst>
      <p:ext uri="{BB962C8B-B14F-4D97-AF65-F5344CB8AC3E}">
        <p14:creationId xmlns:p14="http://schemas.microsoft.com/office/powerpoint/2010/main" val="270585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Peran Driver pada Interface</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Driver adalah perangkat lunak yang berfungsi sebagai penghubung antara sistem operasi dan perangkat peripheral. Tanpa driver, perangkat tidak akan bisa berfungsi secara optimal atau bahkan tidak terdeteksi oleh sistem.</a:t>
            </a:r>
          </a:p>
        </p:txBody>
      </p:sp>
      <p:pic>
        <p:nvPicPr>
          <p:cNvPr id="2" name="Picture 1"/>
          <p:cNvPicPr>
            <a:picLocks noChangeAspect="1"/>
          </p:cNvPicPr>
          <p:nvPr/>
        </p:nvPicPr>
        <p:blipFill>
          <a:blip r:embed="rId2"/>
          <a:stretch>
            <a:fillRect/>
          </a:stretch>
        </p:blipFill>
        <p:spPr>
          <a:xfrm>
            <a:off x="5355771" y="3284578"/>
            <a:ext cx="5866411" cy="2789245"/>
          </a:xfrm>
          <a:prstGeom prst="rect">
            <a:avLst/>
          </a:prstGeom>
        </p:spPr>
      </p:pic>
    </p:spTree>
    <p:extLst>
      <p:ext uri="{BB962C8B-B14F-4D97-AF65-F5344CB8AC3E}">
        <p14:creationId xmlns:p14="http://schemas.microsoft.com/office/powerpoint/2010/main" val="406986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Contoh Interface pada Embedded System</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Pada sistem embedded, interface seperti I2C dan SPI sering digunakan untuk menghubungkan sensor dan modul tambahan ke </a:t>
            </a:r>
            <a:r>
              <a:rPr lang="en-US" sz="2000" dirty="0" err="1"/>
              <a:t>mikrokontroler</a:t>
            </a:r>
            <a:r>
              <a:rPr lang="en-US" sz="2000" dirty="0"/>
              <a:t>. Sebagai contoh, sensor suhu dapat dihubungkan ke </a:t>
            </a:r>
            <a:r>
              <a:rPr lang="en-US" sz="2000" dirty="0" err="1"/>
              <a:t>mikrokontroler</a:t>
            </a:r>
            <a:r>
              <a:rPr lang="en-US" sz="2000" dirty="0"/>
              <a:t> menggunakan I2C untuk mendapatkan data suhu lingkungan.</a:t>
            </a:r>
          </a:p>
        </p:txBody>
      </p:sp>
      <p:pic>
        <p:nvPicPr>
          <p:cNvPr id="2" name="Picture 1"/>
          <p:cNvPicPr>
            <a:picLocks noChangeAspect="1"/>
          </p:cNvPicPr>
          <p:nvPr/>
        </p:nvPicPr>
        <p:blipFill>
          <a:blip r:embed="rId3"/>
          <a:stretch>
            <a:fillRect/>
          </a:stretch>
        </p:blipFill>
        <p:spPr>
          <a:xfrm>
            <a:off x="6031489" y="2611519"/>
            <a:ext cx="3765653" cy="3866971"/>
          </a:xfrm>
          <a:prstGeom prst="rect">
            <a:avLst/>
          </a:prstGeom>
        </p:spPr>
      </p:pic>
    </p:spTree>
    <p:extLst>
      <p:ext uri="{BB962C8B-B14F-4D97-AF65-F5344CB8AC3E}">
        <p14:creationId xmlns:p14="http://schemas.microsoft.com/office/powerpoint/2010/main" val="247001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Hubungan Antara Interface dan Peripheral</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Interface adalah penghubung yang memungkinkan komunikasi antara perangkat utama dan peripheral. Peripheral tidak bisa berfungsi tanpa adanya interface yang memungkinkan transfer data antar perangkat.</a:t>
            </a:r>
          </a:p>
        </p:txBody>
      </p:sp>
      <p:pic>
        <p:nvPicPr>
          <p:cNvPr id="2" name="Picture 1"/>
          <p:cNvPicPr>
            <a:picLocks noChangeAspect="1"/>
          </p:cNvPicPr>
          <p:nvPr/>
        </p:nvPicPr>
        <p:blipFill>
          <a:blip r:embed="rId2"/>
          <a:stretch>
            <a:fillRect/>
          </a:stretch>
        </p:blipFill>
        <p:spPr>
          <a:xfrm>
            <a:off x="5491657" y="2745117"/>
            <a:ext cx="4994327" cy="3240047"/>
          </a:xfrm>
          <a:prstGeom prst="rect">
            <a:avLst/>
          </a:prstGeom>
        </p:spPr>
      </p:pic>
    </p:spTree>
    <p:extLst>
      <p:ext uri="{BB962C8B-B14F-4D97-AF65-F5344CB8AC3E}">
        <p14:creationId xmlns:p14="http://schemas.microsoft.com/office/powerpoint/2010/main" val="76951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Tren Teknologi Interface dan Peripheral</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Teknologi interface dan peripheral terus berkembang. Penggunaan interface seperti USB-C dan protokol komunikasi nirkabel seperti Bluetooth dan Wi-Fi semakin umum dalam sistem modern, memungkinkan perangkat untuk berkomunikasi dengan lebih cepat dan efisien.</a:t>
            </a:r>
          </a:p>
        </p:txBody>
      </p:sp>
      <p:pic>
        <p:nvPicPr>
          <p:cNvPr id="2" name="Picture 1"/>
          <p:cNvPicPr>
            <a:picLocks noChangeAspect="1"/>
          </p:cNvPicPr>
          <p:nvPr/>
        </p:nvPicPr>
        <p:blipFill>
          <a:blip r:embed="rId3"/>
          <a:stretch>
            <a:fillRect/>
          </a:stretch>
        </p:blipFill>
        <p:spPr>
          <a:xfrm>
            <a:off x="5998214" y="2761198"/>
            <a:ext cx="3810805" cy="3810805"/>
          </a:xfrm>
          <a:prstGeom prst="rect">
            <a:avLst/>
          </a:prstGeom>
        </p:spPr>
      </p:pic>
    </p:spTree>
    <p:extLst>
      <p:ext uri="{BB962C8B-B14F-4D97-AF65-F5344CB8AC3E}">
        <p14:creationId xmlns:p14="http://schemas.microsoft.com/office/powerpoint/2010/main" val="35989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Kesimpulan</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Teknik interface dan peripheral memainkan peran penting dalam komunikasi antar perangkat. Memahami berbagai jenis interface dan cara kerjanya membantu dalam mengoptimalkan sistem elektronik dan memastikan bahwa peripheral dapat berfungsi dengan baik.</a:t>
            </a:r>
          </a:p>
        </p:txBody>
      </p:sp>
      <p:pic>
        <p:nvPicPr>
          <p:cNvPr id="2" name="Picture 1"/>
          <p:cNvPicPr>
            <a:picLocks noChangeAspect="1"/>
          </p:cNvPicPr>
          <p:nvPr/>
        </p:nvPicPr>
        <p:blipFill>
          <a:blip r:embed="rId2"/>
          <a:stretch>
            <a:fillRect/>
          </a:stretch>
        </p:blipFill>
        <p:spPr>
          <a:xfrm>
            <a:off x="5683383" y="3217903"/>
            <a:ext cx="5384419" cy="3053580"/>
          </a:xfrm>
          <a:prstGeom prst="rect">
            <a:avLst/>
          </a:prstGeom>
        </p:spPr>
      </p:pic>
    </p:spTree>
    <p:extLst>
      <p:ext uri="{BB962C8B-B14F-4D97-AF65-F5344CB8AC3E}">
        <p14:creationId xmlns:p14="http://schemas.microsoft.com/office/powerpoint/2010/main" val="160839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04A1285-9BB8-4D24-BDC4-C49C2D33C862}"/>
              </a:ext>
            </a:extLst>
          </p:cNvPr>
          <p:cNvGrpSpPr/>
          <p:nvPr/>
        </p:nvGrpSpPr>
        <p:grpSpPr>
          <a:xfrm>
            <a:off x="6789510" y="3946003"/>
            <a:ext cx="4538627" cy="1142740"/>
            <a:chOff x="6665542" y="2749602"/>
            <a:chExt cx="4797245" cy="1142740"/>
          </a:xfrm>
        </p:grpSpPr>
        <p:sp>
          <p:nvSpPr>
            <p:cNvPr id="9" name="TextBox 8">
              <a:extLst>
                <a:ext uri="{FF2B5EF4-FFF2-40B4-BE49-F238E27FC236}">
                  <a16:creationId xmlns:a16="http://schemas.microsoft.com/office/drawing/2014/main" xmlns="" id="{A11209D1-D6D2-4A73-B72D-BA783EBA6C35}"/>
                </a:ext>
              </a:extLst>
            </p:cNvPr>
            <p:cNvSpPr txBox="1"/>
            <p:nvPr/>
          </p:nvSpPr>
          <p:spPr>
            <a:xfrm>
              <a:off x="6665542" y="2749602"/>
              <a:ext cx="4777152" cy="830997"/>
            </a:xfrm>
            <a:prstGeom prst="rect">
              <a:avLst/>
            </a:prstGeom>
            <a:noFill/>
          </p:spPr>
          <p:txBody>
            <a:bodyPr wrap="square" rtlCol="0" anchor="ctr">
              <a:spAutoFit/>
            </a:bodyPr>
            <a:lstStyle/>
            <a:p>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
          <p:nvSpPr>
            <p:cNvPr id="10" name="TextBox 9">
              <a:extLst>
                <a:ext uri="{FF2B5EF4-FFF2-40B4-BE49-F238E27FC236}">
                  <a16:creationId xmlns:a16="http://schemas.microsoft.com/office/drawing/2014/main" xmlns="" id="{552B9087-3465-4062-8B6C-3AE83F35A6A8}"/>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666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DC460A-1302-48A5-8229-DBB2E1EBFCDC}"/>
              </a:ext>
            </a:extLst>
          </p:cNvPr>
          <p:cNvSpPr/>
          <p:nvPr/>
        </p:nvSpPr>
        <p:spPr>
          <a:xfrm>
            <a:off x="3574473" y="0"/>
            <a:ext cx="8617527"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5A4BDA0-C270-4764-9C18-A593BCE2C965}"/>
              </a:ext>
            </a:extLst>
          </p:cNvPr>
          <p:cNvSpPr txBox="1"/>
          <p:nvPr/>
        </p:nvSpPr>
        <p:spPr>
          <a:xfrm>
            <a:off x="4608945" y="270649"/>
            <a:ext cx="7583055" cy="923330"/>
          </a:xfrm>
          <a:prstGeom prst="rect">
            <a:avLst/>
          </a:prstGeom>
          <a:noFill/>
        </p:spPr>
        <p:txBody>
          <a:bodyPr wrap="square" rtlCol="0" anchor="ctr">
            <a:spAutoFit/>
          </a:bodyPr>
          <a:lstStyle/>
          <a:p>
            <a:r>
              <a:rPr lang="en-US" altLang="ko-KR" sz="5400">
                <a:solidFill>
                  <a:srgbClr val="FEC012"/>
                </a:solidFill>
                <a:cs typeface="Arial" pitchFamily="34" charset="0"/>
              </a:rPr>
              <a:t>Point of View</a:t>
            </a:r>
            <a:endParaRPr lang="ko-KR" altLang="en-US" sz="5400" dirty="0">
              <a:solidFill>
                <a:srgbClr val="FEC012"/>
              </a:solidFill>
              <a:cs typeface="Arial" pitchFamily="34" charset="0"/>
            </a:endParaRPr>
          </a:p>
        </p:txBody>
      </p:sp>
      <p:grpSp>
        <p:nvGrpSpPr>
          <p:cNvPr id="10" name="Group 9">
            <a:extLst>
              <a:ext uri="{FF2B5EF4-FFF2-40B4-BE49-F238E27FC236}">
                <a16:creationId xmlns:a16="http://schemas.microsoft.com/office/drawing/2014/main" xmlns="" id="{05C8D0C1-7E99-4B90-A44B-505072FCBBC5}"/>
              </a:ext>
            </a:extLst>
          </p:cNvPr>
          <p:cNvGrpSpPr/>
          <p:nvPr/>
        </p:nvGrpSpPr>
        <p:grpSpPr>
          <a:xfrm>
            <a:off x="6286883" y="3825331"/>
            <a:ext cx="4931788" cy="985545"/>
            <a:chOff x="5680459" y="1351686"/>
            <a:chExt cx="4931788" cy="985545"/>
          </a:xfrm>
        </p:grpSpPr>
        <p:sp>
          <p:nvSpPr>
            <p:cNvPr id="11" name="TextBox 10">
              <a:extLst>
                <a:ext uri="{FF2B5EF4-FFF2-40B4-BE49-F238E27FC236}">
                  <a16:creationId xmlns:a16="http://schemas.microsoft.com/office/drawing/2014/main" xmlns="" id="{D9D22DE1-90A6-406A-B71D-82B00E2A807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832A2F40-F990-4558-BFA4-15734C704557}"/>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3" name="TextBox 12">
              <a:extLst>
                <a:ext uri="{FF2B5EF4-FFF2-40B4-BE49-F238E27FC236}">
                  <a16:creationId xmlns:a16="http://schemas.microsoft.com/office/drawing/2014/main" xmlns="" id="{A3040624-AA78-4707-9171-C7F7E4A4286D}"/>
                </a:ext>
              </a:extLst>
            </p:cNvPr>
            <p:cNvSpPr txBox="1"/>
            <p:nvPr/>
          </p:nvSpPr>
          <p:spPr>
            <a:xfrm>
              <a:off x="6444083" y="1351686"/>
              <a:ext cx="4168164" cy="830997"/>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Hubungan Interface dan Peripheral</a:t>
              </a:r>
              <a:endParaRPr lang="ko-KR" altLang="en-US" sz="24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xmlns="" id="{8E42B0B6-5FD8-4991-892A-63FB88A0AED1}"/>
              </a:ext>
            </a:extLst>
          </p:cNvPr>
          <p:cNvGrpSpPr/>
          <p:nvPr/>
        </p:nvGrpSpPr>
        <p:grpSpPr>
          <a:xfrm>
            <a:off x="5098467" y="1325459"/>
            <a:ext cx="4931788" cy="985545"/>
            <a:chOff x="5680459" y="1351686"/>
            <a:chExt cx="4931788" cy="985545"/>
          </a:xfrm>
        </p:grpSpPr>
        <p:sp>
          <p:nvSpPr>
            <p:cNvPr id="15" name="TextBox 14">
              <a:extLst>
                <a:ext uri="{FF2B5EF4-FFF2-40B4-BE49-F238E27FC236}">
                  <a16:creationId xmlns:a16="http://schemas.microsoft.com/office/drawing/2014/main" xmlns="" id="{DB413086-557E-4D9D-8C44-646AD8EE131E}"/>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a16="http://schemas.microsoft.com/office/drawing/2014/main" xmlns="" id="{58300F6A-862A-40CA-9B5E-7B2DD860FD49}"/>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7" name="TextBox 16">
              <a:extLst>
                <a:ext uri="{FF2B5EF4-FFF2-40B4-BE49-F238E27FC236}">
                  <a16:creationId xmlns:a16="http://schemas.microsoft.com/office/drawing/2014/main" xmlns="" id="{049B8D0E-F4DB-407F-93E8-B01A240069D5}"/>
                </a:ext>
              </a:extLst>
            </p:cNvPr>
            <p:cNvSpPr txBox="1"/>
            <p:nvPr/>
          </p:nvSpPr>
          <p:spPr>
            <a:xfrm>
              <a:off x="6444083" y="1351686"/>
              <a:ext cx="4168164" cy="830997"/>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Pendahuluan Interface dan Peripheral</a:t>
              </a:r>
              <a:endParaRPr lang="ko-KR" altLang="en-US" sz="2400" b="1" dirty="0">
                <a:solidFill>
                  <a:schemeClr val="bg1"/>
                </a:solidFill>
                <a:cs typeface="Arial" pitchFamily="34" charset="0"/>
              </a:endParaRPr>
            </a:p>
          </p:txBody>
        </p:sp>
      </p:grpSp>
      <p:grpSp>
        <p:nvGrpSpPr>
          <p:cNvPr id="18" name="Group 17">
            <a:extLst>
              <a:ext uri="{FF2B5EF4-FFF2-40B4-BE49-F238E27FC236}">
                <a16:creationId xmlns:a16="http://schemas.microsoft.com/office/drawing/2014/main" xmlns="" id="{0277BAFE-DBE5-4F13-9AC0-26A4FC2689D1}"/>
              </a:ext>
            </a:extLst>
          </p:cNvPr>
          <p:cNvGrpSpPr/>
          <p:nvPr/>
        </p:nvGrpSpPr>
        <p:grpSpPr>
          <a:xfrm>
            <a:off x="5692675" y="2713895"/>
            <a:ext cx="4931788" cy="847045"/>
            <a:chOff x="5680459" y="1490186"/>
            <a:chExt cx="4931788" cy="847045"/>
          </a:xfrm>
        </p:grpSpPr>
        <p:sp>
          <p:nvSpPr>
            <p:cNvPr id="19" name="TextBox 18">
              <a:extLst>
                <a:ext uri="{FF2B5EF4-FFF2-40B4-BE49-F238E27FC236}">
                  <a16:creationId xmlns:a16="http://schemas.microsoft.com/office/drawing/2014/main" xmlns="" id="{400724BC-16F9-4DF6-83AC-300BCB3F42E9}"/>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CCAE126C-D507-4F09-88A3-D1DD36AFB970}"/>
                </a:ext>
              </a:extLst>
            </p:cNvPr>
            <p:cNvSpPr txBox="1"/>
            <p:nvPr/>
          </p:nvSpPr>
          <p:spPr>
            <a:xfrm>
              <a:off x="5967846" y="2002075"/>
              <a:ext cx="4644400" cy="335156"/>
            </a:xfrm>
            <a:prstGeom prst="rect">
              <a:avLst/>
            </a:prstGeom>
            <a:noFill/>
          </p:spPr>
          <p:txBody>
            <a:bodyPr wrap="square" rtlCol="0">
              <a:spAutoFit/>
            </a:bodyPr>
            <a:lstStyle/>
            <a:p>
              <a:pPr>
                <a:lnSpc>
                  <a:spcPct val="150000"/>
                </a:lnSpc>
              </a:pPr>
              <a:endParaRPr lang="en-US" altLang="ko-KR" sz="1200" dirty="0">
                <a:solidFill>
                  <a:schemeClr val="bg1"/>
                </a:solidFill>
                <a:cs typeface="Arial" pitchFamily="34" charset="0"/>
              </a:endParaRPr>
            </a:p>
          </p:txBody>
        </p:sp>
        <p:sp>
          <p:nvSpPr>
            <p:cNvPr id="21" name="TextBox 20">
              <a:extLst>
                <a:ext uri="{FF2B5EF4-FFF2-40B4-BE49-F238E27FC236}">
                  <a16:creationId xmlns:a16="http://schemas.microsoft.com/office/drawing/2014/main" xmlns="" id="{E038538C-6E3A-4B1A-8BFE-657AD74CA570}"/>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Jenis Interface</a:t>
              </a:r>
              <a:endParaRPr lang="ko-KR" altLang="en-US" sz="2400" b="1" dirty="0">
                <a:solidFill>
                  <a:schemeClr val="bg1"/>
                </a:solidFill>
                <a:cs typeface="Arial" pitchFamily="34" charset="0"/>
              </a:endParaRPr>
            </a:p>
          </p:txBody>
        </p:sp>
      </p:grpSp>
      <p:grpSp>
        <p:nvGrpSpPr>
          <p:cNvPr id="22" name="Group 21">
            <a:extLst>
              <a:ext uri="{FF2B5EF4-FFF2-40B4-BE49-F238E27FC236}">
                <a16:creationId xmlns:a16="http://schemas.microsoft.com/office/drawing/2014/main" xmlns="" id="{1912A19E-5D85-47EF-949E-7F8792FA3EB5}"/>
              </a:ext>
            </a:extLst>
          </p:cNvPr>
          <p:cNvGrpSpPr/>
          <p:nvPr/>
        </p:nvGrpSpPr>
        <p:grpSpPr>
          <a:xfrm>
            <a:off x="6881091" y="5075268"/>
            <a:ext cx="4931788" cy="985545"/>
            <a:chOff x="5680459" y="1351686"/>
            <a:chExt cx="4931788" cy="985545"/>
          </a:xfrm>
        </p:grpSpPr>
        <p:sp>
          <p:nvSpPr>
            <p:cNvPr id="23" name="TextBox 22">
              <a:extLst>
                <a:ext uri="{FF2B5EF4-FFF2-40B4-BE49-F238E27FC236}">
                  <a16:creationId xmlns:a16="http://schemas.microsoft.com/office/drawing/2014/main" xmlns="" id="{FC0554F8-07F9-4245-9EC5-807A5DBF9900}"/>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1C378501-CE52-4846-A3C0-D4F4C8439885}"/>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B9B7F10F-1188-4C94-9236-30A83820C779}"/>
                </a:ext>
              </a:extLst>
            </p:cNvPr>
            <p:cNvSpPr txBox="1"/>
            <p:nvPr/>
          </p:nvSpPr>
          <p:spPr>
            <a:xfrm>
              <a:off x="6444083" y="1351686"/>
              <a:ext cx="4168164" cy="830997"/>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Tren Teknologi Interface dan Peripheral</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Definisi Teknik Interface</a:t>
            </a:r>
            <a:endParaRPr lang="en-US" sz="3400"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Teknik interface adalah metode yang digunakan untuk menghubungkan dua sistem atau perangkat sehingga dapat saling berkomunikasi. Dalam dunia elektronik, interface sering digunakan untuk menghubungkan mikroprosesor atau </a:t>
            </a:r>
            <a:r>
              <a:rPr lang="en-US" sz="2000" dirty="0" err="1"/>
              <a:t>mikrokontroler</a:t>
            </a:r>
            <a:r>
              <a:rPr lang="en-US" sz="2000" dirty="0"/>
              <a:t> dengan perangkat eksternal.</a:t>
            </a:r>
          </a:p>
        </p:txBody>
      </p:sp>
      <p:pic>
        <p:nvPicPr>
          <p:cNvPr id="2" name="Picture 1"/>
          <p:cNvPicPr>
            <a:picLocks noChangeAspect="1"/>
          </p:cNvPicPr>
          <p:nvPr/>
        </p:nvPicPr>
        <p:blipFill>
          <a:blip r:embed="rId3"/>
          <a:stretch>
            <a:fillRect/>
          </a:stretch>
        </p:blipFill>
        <p:spPr>
          <a:xfrm>
            <a:off x="5241409" y="3633849"/>
            <a:ext cx="6163517" cy="2543113"/>
          </a:xfrm>
          <a:prstGeom prst="rect">
            <a:avLst/>
          </a:prstGeom>
        </p:spPr>
      </p:pic>
    </p:spTree>
    <p:extLst>
      <p:ext uri="{BB962C8B-B14F-4D97-AF65-F5344CB8AC3E}">
        <p14:creationId xmlns:p14="http://schemas.microsoft.com/office/powerpoint/2010/main" val="337261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Fungsi Interface</a:t>
            </a:r>
            <a:endParaRPr lang="en-US" sz="3500" dirty="0"/>
          </a:p>
        </p:txBody>
      </p:sp>
      <p:sp>
        <p:nvSpPr>
          <p:cNvPr id="4"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Fungsi utama interface adalah menyediakan jalur komunikasi antara perangkat utama seperti mikroprosesor dan perangkat eksternal seperti sensor, aktuator, atau peripheral lainnya. Interface juga memungkinkan perangkat untuk bertukar data secara efisien.</a:t>
            </a:r>
          </a:p>
        </p:txBody>
      </p:sp>
      <p:pic>
        <p:nvPicPr>
          <p:cNvPr id="3" name="Picture 2"/>
          <p:cNvPicPr>
            <a:picLocks noChangeAspect="1"/>
          </p:cNvPicPr>
          <p:nvPr/>
        </p:nvPicPr>
        <p:blipFill>
          <a:blip r:embed="rId2"/>
          <a:stretch>
            <a:fillRect/>
          </a:stretch>
        </p:blipFill>
        <p:spPr>
          <a:xfrm>
            <a:off x="5290706" y="3023962"/>
            <a:ext cx="6129747" cy="3153001"/>
          </a:xfrm>
          <a:prstGeom prst="rect">
            <a:avLst/>
          </a:prstGeom>
        </p:spPr>
      </p:pic>
    </p:spTree>
    <p:extLst>
      <p:ext uri="{BB962C8B-B14F-4D97-AF65-F5344CB8AC3E}">
        <p14:creationId xmlns:p14="http://schemas.microsoft.com/office/powerpoint/2010/main" val="4777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Pengertian Peripheral</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Peripheral adalah perangkat eksternal yang dihubungkan ke komputer atau mikroprosesor untuk memperluas </a:t>
            </a:r>
            <a:r>
              <a:rPr lang="en-US" sz="2000" dirty="0" err="1"/>
              <a:t>fungsionalitasnya</a:t>
            </a:r>
            <a:r>
              <a:rPr lang="en-US" sz="2000" dirty="0"/>
              <a:t>. Contoh peripheral meliputi keyboard, mouse, printer, dan perangkat input/output lainnya.</a:t>
            </a:r>
          </a:p>
        </p:txBody>
      </p:sp>
      <p:pic>
        <p:nvPicPr>
          <p:cNvPr id="2" name="Picture 1"/>
          <p:cNvPicPr>
            <a:picLocks noChangeAspect="1"/>
          </p:cNvPicPr>
          <p:nvPr/>
        </p:nvPicPr>
        <p:blipFill>
          <a:blip r:embed="rId3"/>
          <a:stretch>
            <a:fillRect/>
          </a:stretch>
        </p:blipFill>
        <p:spPr>
          <a:xfrm>
            <a:off x="5491966" y="2866035"/>
            <a:ext cx="4293301" cy="3346746"/>
          </a:xfrm>
          <a:prstGeom prst="rect">
            <a:avLst/>
          </a:prstGeom>
        </p:spPr>
      </p:pic>
    </p:spTree>
    <p:extLst>
      <p:ext uri="{BB962C8B-B14F-4D97-AF65-F5344CB8AC3E}">
        <p14:creationId xmlns:p14="http://schemas.microsoft.com/office/powerpoint/2010/main" val="143761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Jenis-Jenis Peripheral</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Peripheral dapat dibagi menjadi beberapa kategori, termasuk perangkat input seperti keyboard dan mouse, perangkat output seperti monitor dan printer, serta perangkat penyimpanan seperti hard drive dan SSD.</a:t>
            </a:r>
          </a:p>
        </p:txBody>
      </p:sp>
      <p:pic>
        <p:nvPicPr>
          <p:cNvPr id="2" name="Picture 1"/>
          <p:cNvPicPr>
            <a:picLocks noChangeAspect="1"/>
          </p:cNvPicPr>
          <p:nvPr/>
        </p:nvPicPr>
        <p:blipFill>
          <a:blip r:embed="rId2"/>
          <a:stretch>
            <a:fillRect/>
          </a:stretch>
        </p:blipFill>
        <p:spPr>
          <a:xfrm>
            <a:off x="5355771" y="2292803"/>
            <a:ext cx="6096000" cy="4362450"/>
          </a:xfrm>
          <a:prstGeom prst="rect">
            <a:avLst/>
          </a:prstGeom>
        </p:spPr>
      </p:pic>
    </p:spTree>
    <p:extLst>
      <p:ext uri="{BB962C8B-B14F-4D97-AF65-F5344CB8AC3E}">
        <p14:creationId xmlns:p14="http://schemas.microsoft.com/office/powerpoint/2010/main" val="2744611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Interface Serial</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Interface serial adalah metode komunikasi data di mana data dikirimkan satu bit pada satu waktu melalui satu saluran komunikasi. Contoh interface serial meliputi RS-232, RS-485, dan SPI. Ini sering digunakan dalam sistem embedded.</a:t>
            </a:r>
          </a:p>
        </p:txBody>
      </p:sp>
      <p:pic>
        <p:nvPicPr>
          <p:cNvPr id="2" name="Picture 1"/>
          <p:cNvPicPr>
            <a:picLocks noChangeAspect="1"/>
          </p:cNvPicPr>
          <p:nvPr/>
        </p:nvPicPr>
        <p:blipFill>
          <a:blip r:embed="rId3"/>
          <a:stretch>
            <a:fillRect/>
          </a:stretch>
        </p:blipFill>
        <p:spPr>
          <a:xfrm>
            <a:off x="5355771" y="2713078"/>
            <a:ext cx="6562101" cy="3463885"/>
          </a:xfrm>
          <a:prstGeom prst="rect">
            <a:avLst/>
          </a:prstGeom>
        </p:spPr>
      </p:pic>
    </p:spTree>
    <p:extLst>
      <p:ext uri="{BB962C8B-B14F-4D97-AF65-F5344CB8AC3E}">
        <p14:creationId xmlns:p14="http://schemas.microsoft.com/office/powerpoint/2010/main" val="321237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600" dirty="0"/>
              <a:t>Interface Paralel</a:t>
            </a:r>
            <a:endParaRPr lang="en-US" sz="3500" dirty="0"/>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Interface paralel mengirimkan beberapa bit data secara bersamaan melalui beberapa saluran komunikasi. Metode ini lebih cepat dibandingkan interface serial tetapi membutuhkan lebih banyak saluran komunikasi fisik. Contoh interface paralel adalah port LPT.</a:t>
            </a:r>
          </a:p>
        </p:txBody>
      </p:sp>
      <p:pic>
        <p:nvPicPr>
          <p:cNvPr id="2" name="Picture 1"/>
          <p:cNvPicPr>
            <a:picLocks noChangeAspect="1"/>
          </p:cNvPicPr>
          <p:nvPr/>
        </p:nvPicPr>
        <p:blipFill>
          <a:blip r:embed="rId2"/>
          <a:stretch>
            <a:fillRect/>
          </a:stretch>
        </p:blipFill>
        <p:spPr>
          <a:xfrm>
            <a:off x="5355771" y="2939699"/>
            <a:ext cx="6096000" cy="3686175"/>
          </a:xfrm>
          <a:prstGeom prst="rect">
            <a:avLst/>
          </a:prstGeom>
        </p:spPr>
      </p:pic>
    </p:spTree>
    <p:extLst>
      <p:ext uri="{BB962C8B-B14F-4D97-AF65-F5344CB8AC3E}">
        <p14:creationId xmlns:p14="http://schemas.microsoft.com/office/powerpoint/2010/main" val="52055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Komunikasi I2C (Inter-Integrated Circuit)</a:t>
            </a:r>
            <a:endParaRPr lang="en-US"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I2C adalah protokol komunikasi serial dua kabel yang memungkinkan komunikasi antara </a:t>
            </a:r>
            <a:r>
              <a:rPr lang="en-US" sz="2000" dirty="0" err="1"/>
              <a:t>mikrokontroler</a:t>
            </a:r>
            <a:r>
              <a:rPr lang="en-US" sz="2000" dirty="0"/>
              <a:t> dan peripheral. Protokol ini sering digunakan untuk menghubungkan perangkat seperti sensor dan modul tambahan dalam sistem embedded.</a:t>
            </a:r>
          </a:p>
        </p:txBody>
      </p:sp>
      <p:pic>
        <p:nvPicPr>
          <p:cNvPr id="2" name="Picture 1"/>
          <p:cNvPicPr>
            <a:picLocks noChangeAspect="1"/>
          </p:cNvPicPr>
          <p:nvPr/>
        </p:nvPicPr>
        <p:blipFill>
          <a:blip r:embed="rId3"/>
          <a:stretch>
            <a:fillRect/>
          </a:stretch>
        </p:blipFill>
        <p:spPr>
          <a:xfrm>
            <a:off x="5512748" y="3122344"/>
            <a:ext cx="5523922" cy="3054619"/>
          </a:xfrm>
          <a:prstGeom prst="rect">
            <a:avLst/>
          </a:prstGeom>
        </p:spPr>
      </p:pic>
    </p:spTree>
    <p:extLst>
      <p:ext uri="{BB962C8B-B14F-4D97-AF65-F5344CB8AC3E}">
        <p14:creationId xmlns:p14="http://schemas.microsoft.com/office/powerpoint/2010/main" val="93306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3386</TotalTime>
  <Words>557</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 Unicode MS</vt:lpstr>
      <vt:lpstr>맑은 고딕</vt:lpstr>
      <vt:lpstr>Arial</vt:lpstr>
      <vt:lpstr>Calibri</vt:lpstr>
      <vt:lpstr>Calibri Light</vt:lpstr>
      <vt:lpstr>Montserrat ExtraBold</vt:lpstr>
      <vt:lpstr>Wingdings</vt:lpstr>
      <vt:lpstr>Cover and End Slide Master</vt:lpstr>
      <vt:lpstr>Contents Slide Master</vt:lpstr>
      <vt:lpstr>Custom Design</vt:lpstr>
      <vt:lpstr>Section Break Slide Master</vt:lpstr>
      <vt:lpstr>PowerPoint Presentation</vt:lpstr>
      <vt:lpstr>PowerPoint Presentation</vt:lpstr>
      <vt:lpstr>PowerPoint Presentation</vt:lpstr>
      <vt:lpstr>Fungsi Interface</vt:lpstr>
      <vt:lpstr>PowerPoint Presentation</vt:lpstr>
      <vt:lpstr>Jenis-Jenis Peripheral</vt:lpstr>
      <vt:lpstr>PowerPoint Presentation</vt:lpstr>
      <vt:lpstr>Interface Paralel</vt:lpstr>
      <vt:lpstr>PowerPoint Presentation</vt:lpstr>
      <vt:lpstr>Komunikasi SPI (Serial Peripheral Interface)</vt:lpstr>
      <vt:lpstr>PowerPoint Presentation</vt:lpstr>
      <vt:lpstr>Peran Driver pada Interface</vt:lpstr>
      <vt:lpstr>PowerPoint Presentation</vt:lpstr>
      <vt:lpstr>Hubungan Antara Interface dan Peripheral</vt:lpstr>
      <vt:lpstr>PowerPoint Presentation</vt:lpstr>
      <vt:lpstr>Kesimpulan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Syahri Muharom</cp:lastModifiedBy>
  <cp:revision>115</cp:revision>
  <dcterms:created xsi:type="dcterms:W3CDTF">2020-01-20T05:08:25Z</dcterms:created>
  <dcterms:modified xsi:type="dcterms:W3CDTF">2024-10-17T07:09:13Z</dcterms:modified>
</cp:coreProperties>
</file>