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6"/>
  </p:notesMasterIdLst>
  <p:sldIdLst>
    <p:sldId id="355" r:id="rId5"/>
    <p:sldId id="347" r:id="rId6"/>
    <p:sldId id="364" r:id="rId7"/>
    <p:sldId id="380" r:id="rId8"/>
    <p:sldId id="381" r:id="rId9"/>
    <p:sldId id="369" r:id="rId10"/>
    <p:sldId id="373" r:id="rId11"/>
    <p:sldId id="359" r:id="rId12"/>
    <p:sldId id="374" r:id="rId13"/>
    <p:sldId id="371" r:id="rId14"/>
    <p:sldId id="3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862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  <p:sldLayoutId id="214748370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12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="" xmlns:a16="http://schemas.microsoft.com/office/drawing/2014/main" id="{A304D554-ECE0-DBE9-C274-0886FA747B54}"/>
              </a:ext>
            </a:extLst>
          </p:cNvPr>
          <p:cNvSpPr txBox="1"/>
          <p:nvPr/>
        </p:nvSpPr>
        <p:spPr>
          <a:xfrm flipH="1">
            <a:off x="1063229" y="2385603"/>
            <a:ext cx="1000655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Rangkaian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kontrol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Motor DC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dengan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Driver L293D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2" y="5325002"/>
            <a:ext cx="109589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: Mikroprosesor &amp;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Mikrokontroler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, Teknik Interface dah Peripheral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/>
              <a:t>Aplikasi Sensor </a:t>
            </a:r>
            <a:r>
              <a:rPr lang="en-US" sz="3400" b="1" dirty="0" err="1"/>
              <a:t>Suhu</a:t>
            </a:r>
            <a:endParaRPr lang="en-US" sz="3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606D9F5-3ABC-4944-BA69-8BB98B5C0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891" y="2950912"/>
            <a:ext cx="3144062" cy="2625294"/>
          </a:xfr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936353-D47E-4F49-B109-E4AA7A6A1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496" y="2950912"/>
            <a:ext cx="3144062" cy="262529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B509CB16-5492-49D6-8544-12FD327B6BE8}"/>
              </a:ext>
            </a:extLst>
          </p:cNvPr>
          <p:cNvSpPr txBox="1">
            <a:spLocks/>
          </p:cNvSpPr>
          <p:nvPr/>
        </p:nvSpPr>
        <p:spPr>
          <a:xfrm>
            <a:off x="1014386" y="2021153"/>
            <a:ext cx="4565072" cy="495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Searah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Jam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43BFCFF3-2875-4652-BE5F-410285830F92}"/>
              </a:ext>
            </a:extLst>
          </p:cNvPr>
          <p:cNvSpPr txBox="1">
            <a:spLocks/>
          </p:cNvSpPr>
          <p:nvPr/>
        </p:nvSpPr>
        <p:spPr>
          <a:xfrm>
            <a:off x="6612544" y="2021153"/>
            <a:ext cx="5149967" cy="495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Motor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Berlawanan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Jam</a:t>
            </a:r>
          </a:p>
        </p:txBody>
      </p:sp>
    </p:spTree>
    <p:extLst>
      <p:ext uri="{BB962C8B-B14F-4D97-AF65-F5344CB8AC3E}">
        <p14:creationId xmlns:p14="http://schemas.microsoft.com/office/powerpoint/2010/main" val="126973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C04A1285-9BB8-4D24-BDC4-C49C2D33C862}"/>
              </a:ext>
            </a:extLst>
          </p:cNvPr>
          <p:cNvGrpSpPr/>
          <p:nvPr/>
        </p:nvGrpSpPr>
        <p:grpSpPr>
          <a:xfrm>
            <a:off x="6789510" y="3946003"/>
            <a:ext cx="4538627" cy="1142740"/>
            <a:chOff x="6665542" y="2749602"/>
            <a:chExt cx="4797245" cy="1142740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A11209D1-D6D2-4A73-B72D-BA783EBA6C3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4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552B9087-3465-4062-8B6C-3AE83F35A6A8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65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4931788" cy="847045"/>
            <a:chOff x="5680459" y="1490186"/>
            <a:chExt cx="4931788" cy="847045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32A2F40-F990-4558-BFA4-15734C704557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3" y="1536352"/>
              <a:ext cx="4168164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H-Bridge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325459"/>
            <a:ext cx="6303824" cy="985545"/>
            <a:chOff x="5680459" y="1351686"/>
            <a:chExt cx="6303824" cy="985545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8300F6A-862A-40CA-9B5E-7B2DD860FD49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351686"/>
              <a:ext cx="5540200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Rangkaian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Motor DC dengan Driver Motor L293D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5219174" cy="847045"/>
            <a:chOff x="5680459" y="1490186"/>
            <a:chExt cx="5219174" cy="84704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CCAE126C-D507-4F09-88A3-D1DD36AFB970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3" y="1536352"/>
              <a:ext cx="4455550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en-US" altLang="ko-KR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5075268"/>
            <a:ext cx="4931788" cy="985545"/>
            <a:chOff x="5680459" y="1351686"/>
            <a:chExt cx="4931788" cy="985545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C378501-CE52-4846-A3C0-D4F4C8439885}"/>
                </a:ext>
              </a:extLst>
            </p:cNvPr>
            <p:cNvSpPr txBox="1"/>
            <p:nvPr/>
          </p:nvSpPr>
          <p:spPr>
            <a:xfrm>
              <a:off x="5967846" y="2002075"/>
              <a:ext cx="4644400" cy="335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Simulasi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Motor DC dengan Driver L293D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785764" cy="590550"/>
          </a:xfrm>
        </p:spPr>
        <p:txBody>
          <a:bodyPr>
            <a:normAutofit fontScale="90000"/>
          </a:bodyPr>
          <a:lstStyle/>
          <a:p>
            <a:r>
              <a:rPr lang="en-US" altLang="ko-KR" sz="3600" b="1" dirty="0">
                <a:cs typeface="Arial" pitchFamily="34" charset="0"/>
              </a:rPr>
              <a:t>Rangkaian </a:t>
            </a:r>
            <a:r>
              <a:rPr lang="en-US" altLang="ko-KR" sz="3600" b="1" dirty="0" err="1">
                <a:cs typeface="Arial" pitchFamily="34" charset="0"/>
              </a:rPr>
              <a:t>kontrol</a:t>
            </a:r>
            <a:r>
              <a:rPr lang="en-US" altLang="ko-KR" sz="3600" b="1" dirty="0">
                <a:cs typeface="Arial" pitchFamily="34" charset="0"/>
              </a:rPr>
              <a:t> Motor DC dengan Driver Motor L293D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D" sz="2400" dirty="0" err="1"/>
              <a:t>Pengendalian</a:t>
            </a:r>
            <a:r>
              <a:rPr lang="en-ID" sz="2400" dirty="0"/>
              <a:t> </a:t>
            </a:r>
            <a:r>
              <a:rPr lang="en-ID" sz="2400" dirty="0" err="1"/>
              <a:t>kecepatan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putaran</a:t>
            </a:r>
            <a:r>
              <a:rPr lang="en-ID" sz="2400" dirty="0"/>
              <a:t> motor DC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dilakukan</a:t>
            </a:r>
            <a:r>
              <a:rPr lang="en-ID" sz="2400" dirty="0"/>
              <a:t> </a:t>
            </a: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hanya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PWM, </a:t>
            </a:r>
            <a:r>
              <a:rPr lang="en-ID" sz="2400" dirty="0" err="1"/>
              <a:t>tetapi</a:t>
            </a:r>
            <a:r>
              <a:rPr lang="en-ID" sz="2400" dirty="0"/>
              <a:t> juga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menggunakan</a:t>
            </a:r>
            <a:r>
              <a:rPr lang="en-ID" sz="2400" dirty="0"/>
              <a:t> driver motor </a:t>
            </a:r>
            <a:r>
              <a:rPr lang="en-ID" sz="2400" dirty="0" err="1"/>
              <a:t>seperti</a:t>
            </a:r>
            <a:r>
              <a:rPr lang="en-ID" sz="2400" dirty="0"/>
              <a:t> L293D. Driver Motor L293D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modul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IC (Integrated Circuit) yang </a:t>
            </a:r>
            <a:r>
              <a:rPr lang="en-ID" sz="2400" dirty="0" err="1"/>
              <a:t>berfungsi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mengendalikan</a:t>
            </a:r>
            <a:r>
              <a:rPr lang="en-ID" sz="2400" dirty="0"/>
              <a:t> motor DC dan motor stepper. </a:t>
            </a:r>
            <a:r>
              <a:rPr lang="en-ID" sz="2400" dirty="0" err="1"/>
              <a:t>Dengan</a:t>
            </a:r>
            <a:r>
              <a:rPr lang="en-ID" sz="2400" dirty="0"/>
              <a:t> driver </a:t>
            </a:r>
            <a:r>
              <a:rPr lang="en-ID" sz="2400" dirty="0" err="1"/>
              <a:t>ini</a:t>
            </a:r>
            <a:r>
              <a:rPr lang="en-ID" sz="2400" dirty="0"/>
              <a:t>, </a:t>
            </a:r>
            <a:r>
              <a:rPr lang="en-ID" sz="2400" dirty="0" err="1"/>
              <a:t>kita</a:t>
            </a:r>
            <a:r>
              <a:rPr lang="en-ID" sz="2400" dirty="0"/>
              <a:t>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mengontrol</a:t>
            </a:r>
            <a:r>
              <a:rPr lang="en-ID" sz="2400" dirty="0"/>
              <a:t> </a:t>
            </a:r>
            <a:r>
              <a:rPr lang="en-ID" sz="2400" dirty="0" err="1"/>
              <a:t>penuh</a:t>
            </a:r>
            <a:r>
              <a:rPr lang="en-ID" sz="2400" dirty="0"/>
              <a:t> motor, </a:t>
            </a:r>
            <a:r>
              <a:rPr lang="en-ID" sz="2400" dirty="0" err="1"/>
              <a:t>termasuk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putaran</a:t>
            </a:r>
            <a:r>
              <a:rPr lang="en-ID" sz="2400" dirty="0"/>
              <a:t> dan </a:t>
            </a:r>
            <a:r>
              <a:rPr lang="en-ID" sz="2400" dirty="0" err="1"/>
              <a:t>kecepatannya</a:t>
            </a:r>
            <a:r>
              <a:rPr lang="en-ID" sz="2400" dirty="0"/>
              <a:t>. L293D </a:t>
            </a:r>
            <a:r>
              <a:rPr lang="en-ID" sz="2400" dirty="0" err="1"/>
              <a:t>bekerja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bridge driver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dikenal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H-bridge, yang </a:t>
            </a:r>
            <a:r>
              <a:rPr lang="en-ID" sz="2400" dirty="0" err="1"/>
              <a:t>memungkinkan</a:t>
            </a:r>
            <a:r>
              <a:rPr lang="en-ID" sz="2400" dirty="0"/>
              <a:t> </a:t>
            </a:r>
            <a:r>
              <a:rPr lang="en-ID" sz="2400" dirty="0" err="1"/>
              <a:t>arus</a:t>
            </a:r>
            <a:r>
              <a:rPr lang="en-ID" sz="2400" dirty="0"/>
              <a:t> </a:t>
            </a:r>
            <a:r>
              <a:rPr lang="en-ID" sz="2400" dirty="0" err="1"/>
              <a:t>mengalir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melalui</a:t>
            </a:r>
            <a:r>
              <a:rPr lang="en-ID" sz="2400" dirty="0"/>
              <a:t> motor, </a:t>
            </a:r>
            <a:r>
              <a:rPr lang="en-ID" sz="2400" dirty="0" err="1"/>
              <a:t>sehingga</a:t>
            </a:r>
            <a:r>
              <a:rPr lang="en-ID" sz="2400" dirty="0"/>
              <a:t> motor </a:t>
            </a:r>
            <a:r>
              <a:rPr lang="en-ID" sz="2400" dirty="0" err="1"/>
              <a:t>bisa</a:t>
            </a:r>
            <a:r>
              <a:rPr lang="en-ID" sz="2400" dirty="0"/>
              <a:t> </a:t>
            </a:r>
            <a:r>
              <a:rPr lang="en-ID" sz="2400" dirty="0" err="1"/>
              <a:t>berputar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depan</a:t>
            </a:r>
            <a:r>
              <a:rPr lang="en-ID" sz="2400" dirty="0"/>
              <a:t> </a:t>
            </a:r>
            <a:r>
              <a:rPr lang="en-ID" sz="2400" dirty="0" err="1"/>
              <a:t>maupun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belakang</a:t>
            </a:r>
            <a:r>
              <a:rPr lang="en-ID" sz="2400" dirty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684"/>
            <a:ext cx="10785764" cy="590550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b="1" dirty="0">
                <a:cs typeface="Arial" pitchFamily="34" charset="0"/>
              </a:rPr>
              <a:t>Driver Motor L293D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5783"/>
            <a:ext cx="6767945" cy="458585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endParaRPr lang="en-ID" sz="2400" b="1" dirty="0"/>
          </a:p>
          <a:p>
            <a:pPr algn="just"/>
            <a:r>
              <a:rPr lang="en-ID" sz="2400" b="1" dirty="0"/>
              <a:t>Dual H-Bridge: </a:t>
            </a:r>
            <a:r>
              <a:rPr lang="en-ID" sz="2400" dirty="0"/>
              <a:t>L293D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dua</a:t>
            </a:r>
            <a:r>
              <a:rPr lang="en-ID" sz="2400" dirty="0"/>
              <a:t> motor DC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independen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satu</a:t>
            </a:r>
            <a:r>
              <a:rPr lang="en-ID" sz="2400" dirty="0"/>
              <a:t> motor stepper bipolar.</a:t>
            </a:r>
          </a:p>
          <a:p>
            <a:pPr algn="just"/>
            <a:r>
              <a:rPr lang="en-ID" sz="2400" b="1" dirty="0" err="1"/>
              <a:t>Tegangan</a:t>
            </a:r>
            <a:r>
              <a:rPr lang="en-ID" sz="2400" b="1" dirty="0"/>
              <a:t> Input: </a:t>
            </a:r>
            <a:r>
              <a:rPr lang="en-ID" sz="2400" dirty="0"/>
              <a:t>Mampu </a:t>
            </a:r>
            <a:r>
              <a:rPr lang="en-ID" sz="2400" dirty="0" err="1"/>
              <a:t>menangani</a:t>
            </a:r>
            <a:r>
              <a:rPr lang="en-ID" sz="2400" dirty="0"/>
              <a:t> </a:t>
            </a:r>
            <a:r>
              <a:rPr lang="en-ID" sz="2400" dirty="0" err="1"/>
              <a:t>tegangan</a:t>
            </a:r>
            <a:r>
              <a:rPr lang="en-ID" sz="2400" dirty="0"/>
              <a:t> </a:t>
            </a:r>
            <a:r>
              <a:rPr lang="en-ID" sz="2400" dirty="0" err="1"/>
              <a:t>operasi</a:t>
            </a:r>
            <a:r>
              <a:rPr lang="en-ID" sz="2400" dirty="0"/>
              <a:t> motor </a:t>
            </a:r>
            <a:r>
              <a:rPr lang="en-ID" sz="2400" dirty="0" err="1"/>
              <a:t>hingga</a:t>
            </a:r>
            <a:r>
              <a:rPr lang="en-ID" sz="2400" dirty="0"/>
              <a:t> 46V.</a:t>
            </a:r>
          </a:p>
          <a:p>
            <a:pPr algn="just"/>
            <a:r>
              <a:rPr lang="en-ID" sz="2400" b="1" dirty="0" err="1"/>
              <a:t>Arus</a:t>
            </a:r>
            <a:r>
              <a:rPr lang="en-ID" sz="2400" b="1" dirty="0"/>
              <a:t> </a:t>
            </a:r>
            <a:r>
              <a:rPr lang="en-ID" sz="2400" b="1" dirty="0" err="1"/>
              <a:t>Maksimum</a:t>
            </a:r>
            <a:r>
              <a:rPr lang="en-ID" sz="2400" b="1" dirty="0"/>
              <a:t>: </a:t>
            </a:r>
            <a:r>
              <a:rPr lang="en-ID" sz="2400" dirty="0"/>
              <a:t>Mampu </a:t>
            </a:r>
            <a:r>
              <a:rPr lang="en-ID" sz="2400" dirty="0" err="1"/>
              <a:t>mengalirkan</a:t>
            </a:r>
            <a:r>
              <a:rPr lang="en-ID" sz="2400" dirty="0"/>
              <a:t> </a:t>
            </a:r>
            <a:r>
              <a:rPr lang="en-ID" sz="2400" dirty="0" err="1"/>
              <a:t>arus</a:t>
            </a:r>
            <a:r>
              <a:rPr lang="en-ID" sz="2400" dirty="0"/>
              <a:t> </a:t>
            </a:r>
            <a:r>
              <a:rPr lang="en-ID" sz="2400" dirty="0" err="1"/>
              <a:t>hingga</a:t>
            </a:r>
            <a:r>
              <a:rPr lang="en-ID" sz="2400" dirty="0"/>
              <a:t> 2A per channel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terus-menerus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 err="1"/>
              <a:t>Pengendalian</a:t>
            </a:r>
            <a:r>
              <a:rPr lang="en-ID" sz="2400" b="1" dirty="0"/>
              <a:t> </a:t>
            </a:r>
            <a:r>
              <a:rPr lang="en-ID" sz="2400" b="1" dirty="0" err="1"/>
              <a:t>Arah</a:t>
            </a:r>
            <a:r>
              <a:rPr lang="en-ID" sz="2400" b="1" dirty="0"/>
              <a:t>: </a:t>
            </a:r>
            <a:r>
              <a:rPr lang="en-ID" sz="2400" dirty="0"/>
              <a:t>Mampu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putaran</a:t>
            </a:r>
            <a:r>
              <a:rPr lang="en-ID" sz="2400" dirty="0"/>
              <a:t> motor (</a:t>
            </a:r>
            <a:r>
              <a:rPr lang="en-ID" sz="2400" dirty="0" err="1"/>
              <a:t>maju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mundur</a:t>
            </a:r>
            <a:r>
              <a:rPr lang="en-ID" sz="2400" dirty="0"/>
              <a:t>) </a:t>
            </a:r>
            <a:r>
              <a:rPr lang="en-ID" sz="2400" dirty="0" err="1"/>
              <a:t>dengan</a:t>
            </a:r>
            <a:r>
              <a:rPr lang="en-ID" sz="2400" dirty="0"/>
              <a:t> input </a:t>
            </a:r>
            <a:r>
              <a:rPr lang="en-ID" sz="2400" dirty="0" err="1"/>
              <a:t>logika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 err="1"/>
              <a:t>Pengendalian</a:t>
            </a:r>
            <a:r>
              <a:rPr lang="en-ID" sz="2400" b="1" dirty="0"/>
              <a:t> </a:t>
            </a:r>
            <a:r>
              <a:rPr lang="en-ID" sz="2400" b="1" dirty="0" err="1"/>
              <a:t>Kecepatan</a:t>
            </a:r>
            <a:r>
              <a:rPr lang="en-ID" sz="2400" b="1" dirty="0"/>
              <a:t>: </a:t>
            </a:r>
            <a:r>
              <a:rPr lang="en-ID" sz="2400" dirty="0"/>
              <a:t>Mampu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kecepatan</a:t>
            </a:r>
            <a:r>
              <a:rPr lang="en-ID" sz="2400" dirty="0"/>
              <a:t> motor </a:t>
            </a:r>
            <a:r>
              <a:rPr lang="en-ID" sz="2400" dirty="0" err="1"/>
              <a:t>melalui</a:t>
            </a:r>
            <a:r>
              <a:rPr lang="en-ID" sz="2400" dirty="0"/>
              <a:t> PWM (Pulse Width Modulation).</a:t>
            </a:r>
          </a:p>
          <a:p>
            <a:pPr algn="just"/>
            <a:r>
              <a:rPr lang="en-ID" sz="2400" b="1" dirty="0" err="1"/>
              <a:t>Proteksi</a:t>
            </a:r>
            <a:r>
              <a:rPr lang="en-ID" sz="2400" b="1" dirty="0"/>
              <a:t> </a:t>
            </a:r>
            <a:r>
              <a:rPr lang="en-ID" sz="2400" b="1" dirty="0" err="1"/>
              <a:t>Termal</a:t>
            </a:r>
            <a:r>
              <a:rPr lang="en-ID" sz="2400" b="1" dirty="0"/>
              <a:t>: </a:t>
            </a:r>
            <a:r>
              <a:rPr lang="en-ID" sz="2400" dirty="0" err="1"/>
              <a:t>Memiliki</a:t>
            </a:r>
            <a:r>
              <a:rPr lang="en-ID" sz="2400" dirty="0"/>
              <a:t> </a:t>
            </a:r>
            <a:r>
              <a:rPr lang="en-ID" sz="2400" dirty="0" err="1"/>
              <a:t>proteksi</a:t>
            </a:r>
            <a:r>
              <a:rPr lang="en-ID" sz="2400" dirty="0"/>
              <a:t> </a:t>
            </a:r>
            <a:r>
              <a:rPr lang="en-ID" sz="2400" dirty="0" err="1"/>
              <a:t>terhadap</a:t>
            </a:r>
            <a:r>
              <a:rPr lang="en-ID" sz="2400" dirty="0"/>
              <a:t> overheating dan </a:t>
            </a:r>
            <a:r>
              <a:rPr lang="en-ID" sz="2400" dirty="0" err="1"/>
              <a:t>beban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.</a:t>
            </a:r>
            <a:endParaRPr lang="en-US" sz="3600" dirty="0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DA143E9F-B71C-44D9-9F8D-D0FDB351C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t="11666" r="8371" b="18320"/>
          <a:stretch/>
        </p:blipFill>
        <p:spPr bwMode="auto">
          <a:xfrm>
            <a:off x="7998268" y="2432461"/>
            <a:ext cx="3833667" cy="320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6">
            <a:extLst>
              <a:ext uri="{FF2B5EF4-FFF2-40B4-BE49-F238E27FC236}">
                <a16:creationId xmlns="" xmlns:a16="http://schemas.microsoft.com/office/drawing/2014/main" id="{564A96F6-AB9C-4F00-B1F4-52841E376EA6}"/>
              </a:ext>
            </a:extLst>
          </p:cNvPr>
          <p:cNvSpPr txBox="1">
            <a:spLocks/>
          </p:cNvSpPr>
          <p:nvPr/>
        </p:nvSpPr>
        <p:spPr>
          <a:xfrm>
            <a:off x="838200" y="1796141"/>
            <a:ext cx="2742297" cy="490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ID" sz="2000" b="1" dirty="0"/>
              <a:t>Fitur Utama L293D:</a:t>
            </a:r>
          </a:p>
        </p:txBody>
      </p:sp>
    </p:spTree>
    <p:extLst>
      <p:ext uri="{BB962C8B-B14F-4D97-AF65-F5344CB8AC3E}">
        <p14:creationId xmlns:p14="http://schemas.microsoft.com/office/powerpoint/2010/main" val="26784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="" xmlns:a16="http://schemas.microsoft.com/office/drawing/2014/main" id="{E1D1D23C-A217-442B-B1AE-CEE2AA9B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785764" cy="590550"/>
          </a:xfrm>
        </p:spPr>
        <p:txBody>
          <a:bodyPr>
            <a:normAutofit/>
          </a:bodyPr>
          <a:lstStyle/>
          <a:p>
            <a:pPr algn="l"/>
            <a:r>
              <a:rPr lang="en-US" altLang="ko-KR" sz="3600" b="1" dirty="0">
                <a:cs typeface="Arial" pitchFamily="34" charset="0"/>
              </a:rPr>
              <a:t>Driver Motor L293D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="" xmlns:a16="http://schemas.microsoft.com/office/drawing/2014/main" id="{74A72C9C-0C80-42FB-8621-D1CA9935B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ID" sz="2400" b="1" dirty="0"/>
              <a:t>Pin dan </a:t>
            </a:r>
            <a:r>
              <a:rPr lang="en-ID" sz="2400" b="1" dirty="0" err="1"/>
              <a:t>Fungsinya</a:t>
            </a:r>
            <a:r>
              <a:rPr lang="en-ID" sz="2400" b="1" dirty="0"/>
              <a:t>:</a:t>
            </a:r>
          </a:p>
          <a:p>
            <a:pPr algn="just"/>
            <a:r>
              <a:rPr lang="en-ID" sz="2400" b="1" dirty="0"/>
              <a:t>IN1, IN2, IN3, IN4: </a:t>
            </a:r>
            <a:r>
              <a:rPr lang="en-ID" sz="2400" dirty="0"/>
              <a:t>Pin input </a:t>
            </a:r>
            <a:r>
              <a:rPr lang="en-ID" sz="2400" dirty="0" err="1"/>
              <a:t>logika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arah</a:t>
            </a:r>
            <a:r>
              <a:rPr lang="en-ID" sz="2400" dirty="0"/>
              <a:t> </a:t>
            </a:r>
            <a:r>
              <a:rPr lang="en-ID" sz="2400" dirty="0" err="1"/>
              <a:t>putaran</a:t>
            </a:r>
            <a:r>
              <a:rPr lang="en-ID" sz="2400" dirty="0"/>
              <a:t> motor. IN1 dan IN2 </a:t>
            </a:r>
            <a:r>
              <a:rPr lang="en-ID" sz="2400" dirty="0" err="1"/>
              <a:t>mengendalikan</a:t>
            </a:r>
            <a:r>
              <a:rPr lang="en-ID" sz="2400" dirty="0"/>
              <a:t> motor </a:t>
            </a:r>
            <a:r>
              <a:rPr lang="en-ID" sz="2400" dirty="0" err="1"/>
              <a:t>pertama</a:t>
            </a:r>
            <a:r>
              <a:rPr lang="en-ID" sz="2400" dirty="0"/>
              <a:t>, IN3 dan IN4 </a:t>
            </a:r>
            <a:r>
              <a:rPr lang="en-ID" sz="2400" dirty="0" err="1"/>
              <a:t>mengendalikan</a:t>
            </a:r>
            <a:r>
              <a:rPr lang="en-ID" sz="2400" dirty="0"/>
              <a:t> motor </a:t>
            </a:r>
            <a:r>
              <a:rPr lang="en-ID" sz="2400" dirty="0" err="1"/>
              <a:t>kedua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/>
              <a:t>ENA, ENB: </a:t>
            </a:r>
            <a:r>
              <a:rPr lang="en-ID" sz="2400" dirty="0"/>
              <a:t>Pin enable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mengaktifkan</a:t>
            </a:r>
            <a:r>
              <a:rPr lang="en-ID" sz="2400" dirty="0"/>
              <a:t> </a:t>
            </a:r>
            <a:r>
              <a:rPr lang="en-ID" sz="2400" dirty="0" err="1"/>
              <a:t>atau</a:t>
            </a:r>
            <a:r>
              <a:rPr lang="en-ID" sz="2400" dirty="0"/>
              <a:t> </a:t>
            </a:r>
            <a:r>
              <a:rPr lang="en-ID" sz="2400" dirty="0" err="1"/>
              <a:t>menonaktifkan</a:t>
            </a:r>
            <a:r>
              <a:rPr lang="en-ID" sz="2400" dirty="0"/>
              <a:t> masing-masing H-Bridge. Pin </a:t>
            </a:r>
            <a:r>
              <a:rPr lang="en-ID" sz="2400" dirty="0" err="1"/>
              <a:t>ini</a:t>
            </a:r>
            <a:r>
              <a:rPr lang="en-ID" sz="2400" dirty="0"/>
              <a:t> juga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mengendalikan</a:t>
            </a:r>
            <a:r>
              <a:rPr lang="en-ID" sz="2400" dirty="0"/>
              <a:t> </a:t>
            </a:r>
            <a:r>
              <a:rPr lang="en-ID" sz="2400" dirty="0" err="1"/>
              <a:t>kecepatan</a:t>
            </a:r>
            <a:r>
              <a:rPr lang="en-ID" sz="2400" dirty="0"/>
              <a:t> motor </a:t>
            </a:r>
            <a:r>
              <a:rPr lang="en-ID" sz="2400" dirty="0" err="1"/>
              <a:t>melalui</a:t>
            </a:r>
            <a:r>
              <a:rPr lang="en-ID" sz="2400" dirty="0"/>
              <a:t> </a:t>
            </a:r>
            <a:r>
              <a:rPr lang="en-ID" sz="2400" dirty="0" err="1"/>
              <a:t>sinyal</a:t>
            </a:r>
            <a:r>
              <a:rPr lang="en-ID" sz="2400" dirty="0"/>
              <a:t> PWM.</a:t>
            </a:r>
          </a:p>
          <a:p>
            <a:pPr algn="just"/>
            <a:r>
              <a:rPr lang="en-ID" sz="2400" b="1" dirty="0"/>
              <a:t>OUT1, OUT2, OUT3, OUT4: </a:t>
            </a:r>
            <a:r>
              <a:rPr lang="en-ID" sz="2400" dirty="0"/>
              <a:t>Pin output </a:t>
            </a:r>
            <a:r>
              <a:rPr lang="en-ID" sz="2400" dirty="0" err="1"/>
              <a:t>ke</a:t>
            </a:r>
            <a:r>
              <a:rPr lang="en-ID" sz="2400" dirty="0"/>
              <a:t> motor. OUT1 dan OUT2 </a:t>
            </a:r>
            <a:r>
              <a:rPr lang="en-ID" sz="2400" dirty="0" err="1"/>
              <a:t>terhubung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motor </a:t>
            </a:r>
            <a:r>
              <a:rPr lang="en-ID" sz="2400" dirty="0" err="1"/>
              <a:t>pertama</a:t>
            </a:r>
            <a:r>
              <a:rPr lang="en-ID" sz="2400" dirty="0"/>
              <a:t>, OUT3 dan OUT4 </a:t>
            </a:r>
            <a:r>
              <a:rPr lang="en-ID" sz="2400" dirty="0" err="1"/>
              <a:t>terhubung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motor </a:t>
            </a:r>
            <a:r>
              <a:rPr lang="en-ID" sz="2400" dirty="0" err="1"/>
              <a:t>kedua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 err="1"/>
              <a:t>Vcc</a:t>
            </a:r>
            <a:r>
              <a:rPr lang="en-ID" sz="2400" b="1" dirty="0"/>
              <a:t>: </a:t>
            </a:r>
            <a:r>
              <a:rPr lang="en-ID" sz="2400" dirty="0" err="1"/>
              <a:t>Tegangan</a:t>
            </a:r>
            <a:r>
              <a:rPr lang="en-ID" sz="2400" dirty="0"/>
              <a:t> </a:t>
            </a:r>
            <a:r>
              <a:rPr lang="en-ID" sz="2400" dirty="0" err="1"/>
              <a:t>suplai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bagian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r>
              <a:rPr lang="en-ID" sz="2400" dirty="0"/>
              <a:t> IC (</a:t>
            </a:r>
            <a:r>
              <a:rPr lang="en-ID" sz="2400" dirty="0" err="1"/>
              <a:t>biasanya</a:t>
            </a:r>
            <a:r>
              <a:rPr lang="en-ID" sz="2400" dirty="0"/>
              <a:t> 5V).</a:t>
            </a:r>
          </a:p>
          <a:p>
            <a:pPr algn="just"/>
            <a:r>
              <a:rPr lang="en-ID" sz="2400" b="1" dirty="0"/>
              <a:t>Vs: </a:t>
            </a:r>
            <a:r>
              <a:rPr lang="en-ID" sz="2400" dirty="0" err="1"/>
              <a:t>Tegangan</a:t>
            </a:r>
            <a:r>
              <a:rPr lang="en-ID" sz="2400" dirty="0"/>
              <a:t> </a:t>
            </a:r>
            <a:r>
              <a:rPr lang="en-ID" sz="2400" dirty="0" err="1"/>
              <a:t>suplai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motor (</a:t>
            </a:r>
            <a:r>
              <a:rPr lang="en-ID" sz="2400" dirty="0" err="1"/>
              <a:t>hingga</a:t>
            </a:r>
            <a:r>
              <a:rPr lang="en-ID" sz="2400" dirty="0"/>
              <a:t> 46V).</a:t>
            </a:r>
          </a:p>
          <a:p>
            <a:pPr algn="just"/>
            <a:r>
              <a:rPr lang="en-ID" sz="2400" b="1" dirty="0"/>
              <a:t>GND: </a:t>
            </a:r>
            <a:r>
              <a:rPr lang="en-ID" sz="2400" dirty="0"/>
              <a:t>Ground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rangkaian</a:t>
            </a:r>
            <a:r>
              <a:rPr lang="en-ID" sz="2400" dirty="0"/>
              <a:t>.</a:t>
            </a:r>
          </a:p>
          <a:p>
            <a:pPr algn="just"/>
            <a:r>
              <a:rPr lang="en-ID" sz="2400" b="1" dirty="0"/>
              <a:t>CS: </a:t>
            </a:r>
            <a:r>
              <a:rPr lang="en-ID" sz="2400" dirty="0"/>
              <a:t>Pin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koneksi</a:t>
            </a:r>
            <a:r>
              <a:rPr lang="en-ID" sz="2400" dirty="0"/>
              <a:t> ground (</a:t>
            </a:r>
            <a:r>
              <a:rPr lang="en-ID" sz="2400" dirty="0" err="1"/>
              <a:t>biasanya</a:t>
            </a:r>
            <a:r>
              <a:rPr lang="en-ID" sz="2400" dirty="0"/>
              <a:t> </a:t>
            </a:r>
            <a:r>
              <a:rPr lang="en-ID" sz="2400" dirty="0" err="1"/>
              <a:t>dihubungkan</a:t>
            </a:r>
            <a:r>
              <a:rPr lang="en-ID" sz="2400" dirty="0"/>
              <a:t> </a:t>
            </a:r>
            <a:r>
              <a:rPr lang="en-ID" sz="2400" dirty="0" err="1"/>
              <a:t>ke</a:t>
            </a:r>
            <a:r>
              <a:rPr lang="en-ID" sz="2400" dirty="0"/>
              <a:t> GND).</a:t>
            </a: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D8898EF-FF38-415A-BFDE-560354278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6" y="4311996"/>
            <a:ext cx="2964874" cy="25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7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b="1" dirty="0" err="1"/>
              <a:t>Komponen</a:t>
            </a:r>
            <a:r>
              <a:rPr lang="en-US" sz="3400" b="1" dirty="0"/>
              <a:t> yang </a:t>
            </a:r>
            <a:r>
              <a:rPr lang="en-US" sz="3400" b="1" dirty="0" err="1"/>
              <a:t>dibutuhkan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Arduino Uno R3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Motor DC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IC L293D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Breadboard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D503072-34C1-414B-8637-10E5C9EAC734}"/>
              </a:ext>
            </a:extLst>
          </p:cNvPr>
          <p:cNvGrpSpPr/>
          <p:nvPr/>
        </p:nvGrpSpPr>
        <p:grpSpPr>
          <a:xfrm>
            <a:off x="5493520" y="1698662"/>
            <a:ext cx="5500756" cy="4594574"/>
            <a:chOff x="4375920" y="1597062"/>
            <a:chExt cx="5500756" cy="4594574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9FC66FF0-050F-4CE3-AFDC-D72389C15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2004" r="94389">
                          <a14:foregroundMark x1="17435" y1="42414" x2="45892" y2="43103"/>
                          <a14:foregroundMark x1="7014" y1="43793" x2="3407" y2="43793"/>
                          <a14:foregroundMark x1="46293" y1="27931" x2="49699" y2="27931"/>
                          <a14:foregroundMark x1="54309" y1="54828" x2="61523" y2="59310"/>
                          <a14:foregroundMark x1="53707" y1="77241" x2="62926" y2="76552"/>
                          <a14:foregroundMark x1="39679" y1="43103" x2="49299" y2="35172"/>
                          <a14:foregroundMark x1="66934" y1="40345" x2="77956" y2="41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920" y="3429000"/>
              <a:ext cx="4753638" cy="276263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28F44FB-F3CB-4C8C-A71E-1F9C2FE5B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842" y="1597062"/>
              <a:ext cx="2013259" cy="17616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9C56EDFF-298C-4BB3-8676-128E0F6A2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927" y="2818064"/>
              <a:ext cx="2373088" cy="140051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6C26FF2-CED4-437E-B388-D900EF91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78" b="96000" l="2736" r="98176">
                          <a14:foregroundMark x1="3951" y1="8000" x2="96049" y2="8444"/>
                          <a14:foregroundMark x1="4863" y1="89778" x2="6687" y2="92889"/>
                          <a14:foregroundMark x1="5775" y1="91556" x2="96353" y2="91556"/>
                          <a14:foregroundMark x1="8815" y1="6222" x2="96353" y2="6222"/>
                          <a14:foregroundMark x1="69605" y1="35556" x2="69605" y2="35556"/>
                          <a14:foregroundMark x1="4255" y1="6222" x2="16109" y2="7556"/>
                          <a14:backgroundMark x1="1520" y1="22667" x2="1520" y2="92889"/>
                          <a14:backgroundMark x1="11550" y1="96889" x2="98176" y2="96444"/>
                          <a14:backgroundMark x1="99088" y1="23556" x2="99088" y2="56889"/>
                          <a14:backgroundMark x1="99392" y1="59556" x2="99088" y2="9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514" y="1779826"/>
              <a:ext cx="3134162" cy="2143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7370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B879D-DB11-4F28-886E-FCA379D02454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H-Bridge MOSFET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C0F3B0-7313-4465-9DE1-C682EC9742E6}"/>
              </a:ext>
            </a:extLst>
          </p:cNvPr>
          <p:cNvSpPr txBox="1">
            <a:spLocks/>
          </p:cNvSpPr>
          <p:nvPr/>
        </p:nvSpPr>
        <p:spPr>
          <a:xfrm>
            <a:off x="838200" y="2021306"/>
            <a:ext cx="10515600" cy="41556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H-bridge 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perangkat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menggerakkan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motor. 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H-bridge 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rangkaiannya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menyerupai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en-ID" sz="2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H.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MOSFET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 dan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MOSFET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kanal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Prinsip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rangkaian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mati-hidupnya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MOSFET, Ketika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dan D On dan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dan C Off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searah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jam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begitu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sebaliknya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A,D Off dan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C On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motor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berlawanan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ID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jam.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26E306B-9C5F-40C5-BA98-BC54830F4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926" y="4247131"/>
            <a:ext cx="2873374" cy="237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072A3A-974E-4571-9399-8BCE6FD2A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420" y="4676617"/>
            <a:ext cx="4344006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3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400" b="1" dirty="0"/>
              <a:t>Simulasi Rangkaian </a:t>
            </a:r>
            <a:r>
              <a:rPr lang="en-US" sz="3400" b="1" dirty="0" err="1"/>
              <a:t>kontrol</a:t>
            </a:r>
            <a:r>
              <a:rPr lang="en-US" sz="3400" b="1" dirty="0"/>
              <a:t> Motor DC dengan IC Driver L293D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56134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Hubungkan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rangkaian, </a:t>
            </a:r>
            <a:r>
              <a:rPr lang="en-US" sz="2000" dirty="0" err="1"/>
              <a:t>dimana</a:t>
            </a:r>
            <a:r>
              <a:rPr lang="en-US" sz="2000" dirty="0"/>
              <a:t>:</a:t>
            </a:r>
          </a:p>
          <a:p>
            <a:r>
              <a:rPr lang="en-US" sz="2000" dirty="0"/>
              <a:t>Pin Power dan Pin Enable </a:t>
            </a:r>
            <a:r>
              <a:rPr lang="en-US" sz="2000" dirty="0" err="1"/>
              <a:t>dari</a:t>
            </a:r>
            <a:r>
              <a:rPr lang="en-US" sz="2000" dirty="0"/>
              <a:t> IC L293D </a:t>
            </a:r>
            <a:r>
              <a:rPr lang="en-US" sz="2000" dirty="0" err="1"/>
              <a:t>dihubungkan</a:t>
            </a:r>
            <a:r>
              <a:rPr lang="en-US" sz="2000" dirty="0"/>
              <a:t> dengan tegangan 5 Volt Arduino</a:t>
            </a:r>
          </a:p>
          <a:p>
            <a:r>
              <a:rPr lang="en-US" sz="2000" dirty="0"/>
              <a:t>Pin Ground </a:t>
            </a:r>
            <a:r>
              <a:rPr lang="en-US" sz="2000" dirty="0" err="1"/>
              <a:t>dari</a:t>
            </a:r>
            <a:r>
              <a:rPr lang="en-US" sz="2000" dirty="0"/>
              <a:t> IC L293D </a:t>
            </a:r>
            <a:r>
              <a:rPr lang="en-US" sz="2000" dirty="0" err="1"/>
              <a:t>dihubungkan</a:t>
            </a:r>
            <a:r>
              <a:rPr lang="en-US" sz="2000" dirty="0"/>
              <a:t> dengan GND pada Arduino</a:t>
            </a:r>
          </a:p>
          <a:p>
            <a:r>
              <a:rPr lang="en-US" sz="2000" dirty="0"/>
              <a:t>Pin negative motor </a:t>
            </a:r>
            <a:r>
              <a:rPr lang="en-US" sz="2000" dirty="0" err="1"/>
              <a:t>dihubungkan</a:t>
            </a:r>
            <a:r>
              <a:rPr lang="en-US" sz="2000" dirty="0"/>
              <a:t> dengan output 4, </a:t>
            </a:r>
            <a:r>
              <a:rPr lang="en-US" sz="2000" dirty="0" err="1"/>
              <a:t>lalu</a:t>
            </a:r>
            <a:r>
              <a:rPr lang="en-US" sz="2000" dirty="0"/>
              <a:t> pin </a:t>
            </a:r>
            <a:r>
              <a:rPr lang="en-US" sz="2000" dirty="0" err="1"/>
              <a:t>positif</a:t>
            </a:r>
            <a:r>
              <a:rPr lang="en-US" sz="2000" dirty="0"/>
              <a:t> motor </a:t>
            </a:r>
            <a:r>
              <a:rPr lang="en-US" sz="2000" dirty="0" err="1"/>
              <a:t>dihubungkan</a:t>
            </a:r>
            <a:r>
              <a:rPr lang="en-US" sz="2000" dirty="0"/>
              <a:t> dengan output 3 pada IC L293D</a:t>
            </a:r>
          </a:p>
          <a:p>
            <a:r>
              <a:rPr lang="en-US" sz="2000" dirty="0"/>
              <a:t>Pin digital 11 dan 9 masing-masing </a:t>
            </a:r>
            <a:r>
              <a:rPr lang="en-US" sz="2000" dirty="0" err="1"/>
              <a:t>dihubungkan</a:t>
            </a:r>
            <a:r>
              <a:rPr lang="en-US" sz="2000" dirty="0"/>
              <a:t> dengan Input 4 dan 3 pada IC L293D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A77729-3D50-4833-A1A5-EFB154927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64" y="2556452"/>
            <a:ext cx="536667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0BCA741-5C7F-4A0A-A88F-0B343B2B2A70}"/>
              </a:ext>
            </a:extLst>
          </p:cNvPr>
          <p:cNvSpPr txBox="1">
            <a:spLocks/>
          </p:cNvSpPr>
          <p:nvPr/>
        </p:nvSpPr>
        <p:spPr>
          <a:xfrm>
            <a:off x="838200" y="2159825"/>
            <a:ext cx="10515600" cy="44903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void setup() {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pinMode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(9, OUTPUT);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pinMode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(11, OUTPUT);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void loop() {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digitalWrite(9, HIGH); //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Jam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digitalWrite(11, LOW);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delay(5000); // Wait for 5000 millisecond(s)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digitalWrite(9, LOW);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Berputar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Berlawanan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Jarum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Jam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digitalWrite(11, HIGH);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delay(5000); // Wait for 5000 millisecond(s)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883A09F5-7178-4ED9-9697-4FFDDB1F3020}"/>
              </a:ext>
            </a:extLst>
          </p:cNvPr>
          <p:cNvSpPr txBox="1">
            <a:spLocks/>
          </p:cNvSpPr>
          <p:nvPr/>
        </p:nvSpPr>
        <p:spPr>
          <a:xfrm>
            <a:off x="838200" y="1281794"/>
            <a:ext cx="10515600" cy="5905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Simulasi Rangkaian </a:t>
            </a:r>
            <a:r>
              <a:rPr lang="en-US" sz="3600" b="1" dirty="0" err="1"/>
              <a:t>kontrol</a:t>
            </a:r>
            <a:r>
              <a:rPr lang="en-US" sz="3600" b="1" dirty="0"/>
              <a:t> Motor DC dengan IC Driver L293D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25DF4F4-7580-4804-94BC-017A2349A626}"/>
              </a:ext>
            </a:extLst>
          </p:cNvPr>
          <p:cNvSpPr txBox="1">
            <a:spLocks/>
          </p:cNvSpPr>
          <p:nvPr/>
        </p:nvSpPr>
        <p:spPr>
          <a:xfrm>
            <a:off x="838200" y="1872344"/>
            <a:ext cx="10515600" cy="495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7886756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556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 Unicode MS</vt:lpstr>
      <vt:lpstr>맑은 고딕</vt:lpstr>
      <vt:lpstr>Arial</vt:lpstr>
      <vt:lpstr>Calibri</vt:lpstr>
      <vt:lpstr>Calibri Light</vt:lpstr>
      <vt:lpstr>Montserrat ExtraBold</vt:lpstr>
      <vt:lpstr>Wingdings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Rangkaian kontrol Motor DC dengan Driver Motor L293D</vt:lpstr>
      <vt:lpstr>Driver Motor L293D</vt:lpstr>
      <vt:lpstr>Driver Motor L293D</vt:lpstr>
      <vt:lpstr>Komponen yang dibutuhkan</vt:lpstr>
      <vt:lpstr>PowerPoint Presentation</vt:lpstr>
      <vt:lpstr>Simulasi Rangkaian kontrol Motor DC dengan IC Driver L293D</vt:lpstr>
      <vt:lpstr>PowerPoint Presentation</vt:lpstr>
      <vt:lpstr>Aplikasi Sensor Suhu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107</cp:revision>
  <dcterms:created xsi:type="dcterms:W3CDTF">2020-01-20T05:08:25Z</dcterms:created>
  <dcterms:modified xsi:type="dcterms:W3CDTF">2024-10-23T03:23:26Z</dcterms:modified>
</cp:coreProperties>
</file>