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6" r:id="rId4"/>
    <p:sldId id="260" r:id="rId5"/>
    <p:sldId id="259" r:id="rId6"/>
    <p:sldId id="265" r:id="rId7"/>
    <p:sldId id="262" r:id="rId8"/>
    <p:sldId id="263" r:id="rId9"/>
    <p:sldId id="264" r:id="rId10"/>
    <p:sldId id="269" r:id="rId11"/>
    <p:sldId id="268" r:id="rId12"/>
    <p:sldId id="270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A928-84E4-399E-7E63-F0594010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A4C6A-700E-AB76-13C3-60A0191F4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8CCF5-5030-7A56-2836-A245F41F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ECE09-300C-74B3-1E80-89E4B4FD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76ACA-1BE6-C007-2F11-9560CDEE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D284-96C5-DDDA-F416-13EC9700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5BDC-25DE-2E2D-69A1-23ECA99A8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1DF9-4BAF-EBF9-C4C6-4BBA3BFB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C6C55-7101-D535-2E89-AD983FD1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5F810-D80A-B530-1BCC-F922013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629DA-32C8-B060-BB92-73E9A258E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E694C-986A-F18F-03A5-5C5FCBC2B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99437-4FB4-97A8-DB0B-9354B63F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7E4C4-73E4-1AA9-190F-23DDED6D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07113-8CD1-9C2E-E5C4-07EE06F5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6463-EA0A-E44B-0137-07C52252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4A479-3F97-9378-2692-8BADD53C3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D97E-BA4F-0A32-944D-395508C3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23AE-6833-A792-5EEE-4701BD66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D72F-84E1-5DAD-4BE1-705A6D78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0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0A3-AB9B-3181-F0F8-F0C56628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8AA56-0724-968F-B66B-118416B3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EAA95-29FB-D37E-6C14-10D7A56E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3394-5567-139D-AB67-CF0291CC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774D1-26AA-7DD3-536C-B9D7DCA3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5C9D-C166-E668-9035-1C5E8352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DD45-F42E-9515-2C60-440B75671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4C11-CCD3-6F8A-8B77-FC552DC67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23442-0CCB-5AAE-F493-B267C469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C393E-BCA7-3488-956A-56179A35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329A7-F59D-0E7D-CE69-6EDD7B16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702D-5CE3-A9B5-7B2B-A69C611F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0B161-971C-CDD2-A175-1A01AF34F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22218-3797-F53F-CF21-18BBC62F2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53288-600E-711D-2C1D-AF1F1F516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2B0A1-57B9-D7B1-EFCD-706C84703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6D237-6A70-A98D-8296-B94B4DA0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2FE3A-A151-75CB-A58B-4B071FF9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72DEE-6E4E-0606-2A8D-A1D0E9D7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6488-5950-47EB-DADA-820698EB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B897D-C101-6D23-73BC-6F94A468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243D-7B7E-190A-D4D5-ED279BB6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9BA17-745C-8348-B0C7-60B37CB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BDD6C-E5AF-5FE1-0F42-3568C3C5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11021-953E-680B-A2B0-0A2BCDB2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13A25-E980-33B6-BA17-08EA4C56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CB7A-CB69-397D-8192-856422AF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6A99-4C1E-D458-A921-516B4344A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AC373-9651-BA96-12C5-508E52F53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1C4C4-53D5-8AB1-DF29-B5C0D8A5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6ED90-1FC0-2DD5-9C54-BCB268C1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16B63-96DB-5933-8A6C-4F63C737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D33A-A5A3-3FDB-0A08-B93AE564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2009A-296C-3040-0044-94754564F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0F02F-5877-E9C0-6569-5F8C8E96F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6B1A8-ED48-D56A-2DCF-9F244EFD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CFBB9-1AF9-F146-2E79-DE50EAB3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EDAA8-8268-35A7-F993-E5C7B2A4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B3101-D5A8-D209-3396-4E83AA73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9DD50-C2ED-2823-FEDF-560CF7D29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D8F72-76CA-624F-E2DA-762503905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2FD9-A724-49F3-9ED9-AFB25AA90DF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7BBBF-4B3A-35E6-E8DE-F22431BF3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47122-16DB-44B2-0D9E-E226C8073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48EE-2CA4-4BC6-AA04-A4B0F7AC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engenal Apa Itu Sistem AC Central Beserta Kelebihan &amp; Kekurangannya - PT  Eticon Rekayasa Teknik">
            <a:extLst>
              <a:ext uri="{FF2B5EF4-FFF2-40B4-BE49-F238E27FC236}">
                <a16:creationId xmlns:a16="http://schemas.microsoft.com/office/drawing/2014/main" id="{3C2B21F9-F251-6D23-F187-70F258BF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3348761"/>
            <a:ext cx="4722092" cy="28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ngertian SIstem AC dalam Bangunan - Arsitur Studio">
            <a:extLst>
              <a:ext uri="{FF2B5EF4-FFF2-40B4-BE49-F238E27FC236}">
                <a16:creationId xmlns:a16="http://schemas.microsoft.com/office/drawing/2014/main" id="{82DE3919-80AC-9C3C-1AD0-1F4B975F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23" y="2869048"/>
            <a:ext cx="3944886" cy="33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05C40-AB31-993A-AB09-B812F718CA3C}"/>
              </a:ext>
            </a:extLst>
          </p:cNvPr>
          <p:cNvSpPr txBox="1"/>
          <p:nvPr/>
        </p:nvSpPr>
        <p:spPr>
          <a:xfrm>
            <a:off x="256309" y="675984"/>
            <a:ext cx="863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AC PADA BANGUNAN TINGGI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FAFD5-6A7D-BCE6-10BA-60FE7B9F309D}"/>
              </a:ext>
            </a:extLst>
          </p:cNvPr>
          <p:cNvSpPr txBox="1"/>
          <p:nvPr/>
        </p:nvSpPr>
        <p:spPr>
          <a:xfrm>
            <a:off x="256309" y="1922895"/>
            <a:ext cx="863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Dr.Eng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Maulana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Yusup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Rosadi, S.T. M.Eng.</a:t>
            </a:r>
          </a:p>
        </p:txBody>
      </p:sp>
    </p:spTree>
    <p:extLst>
      <p:ext uri="{BB962C8B-B14F-4D97-AF65-F5344CB8AC3E}">
        <p14:creationId xmlns:p14="http://schemas.microsoft.com/office/powerpoint/2010/main" val="335206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335EAA-F599-4DF8-CB22-4BE29C7DD03B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Bagian AC Sentral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05894-D6BE-D496-D7A7-C59C00FA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9" y="2087592"/>
            <a:ext cx="8202181" cy="4088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2A9648-E3BF-6091-A3F4-7A3C925722FE}"/>
              </a:ext>
            </a:extLst>
          </p:cNvPr>
          <p:cNvSpPr txBox="1"/>
          <p:nvPr/>
        </p:nvSpPr>
        <p:spPr>
          <a:xfrm>
            <a:off x="470909" y="1398619"/>
            <a:ext cx="4580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350">
              <a:lnSpc>
                <a:spcPts val="2380"/>
              </a:lnSpc>
              <a:spcBef>
                <a:spcPts val="390"/>
              </a:spcBef>
              <a:buClr>
                <a:srgbClr val="F4670A"/>
              </a:buClr>
              <a:tabLst>
                <a:tab pos="46990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Chiller</a:t>
            </a:r>
          </a:p>
        </p:txBody>
      </p:sp>
    </p:spTree>
    <p:extLst>
      <p:ext uri="{BB962C8B-B14F-4D97-AF65-F5344CB8AC3E}">
        <p14:creationId xmlns:p14="http://schemas.microsoft.com/office/powerpoint/2010/main" val="3589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7E2F7-3BD6-6C58-11D6-599E6298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14" y="2415305"/>
            <a:ext cx="2935497" cy="2503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17F9B-591A-42BC-715D-C09CDC63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87" y="1513544"/>
            <a:ext cx="4761290" cy="50268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1231FC-DED6-AD5D-FA5D-32AE73F110EC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Bagian AC Sentral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ABD0D-A477-1A83-D50C-05CC5C77FCE9}"/>
              </a:ext>
            </a:extLst>
          </p:cNvPr>
          <p:cNvSpPr txBox="1"/>
          <p:nvPr/>
        </p:nvSpPr>
        <p:spPr>
          <a:xfrm>
            <a:off x="470909" y="1398619"/>
            <a:ext cx="4580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350">
              <a:lnSpc>
                <a:spcPts val="2380"/>
              </a:lnSpc>
              <a:spcBef>
                <a:spcPts val="390"/>
              </a:spcBef>
              <a:buClr>
                <a:srgbClr val="F4670A"/>
              </a:buClr>
              <a:tabLst>
                <a:tab pos="469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Kondensor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930B6-9AE6-5159-CB8D-85F393406A1B}"/>
              </a:ext>
            </a:extLst>
          </p:cNvPr>
          <p:cNvSpPr txBox="1"/>
          <p:nvPr/>
        </p:nvSpPr>
        <p:spPr>
          <a:xfrm>
            <a:off x="5295884" y="998509"/>
            <a:ext cx="3099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350">
              <a:lnSpc>
                <a:spcPts val="2380"/>
              </a:lnSpc>
              <a:spcBef>
                <a:spcPts val="390"/>
              </a:spcBef>
              <a:buClr>
                <a:srgbClr val="F4670A"/>
              </a:buClr>
              <a:tabLst>
                <a:tab pos="46990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tower</a:t>
            </a:r>
          </a:p>
        </p:txBody>
      </p:sp>
    </p:spTree>
    <p:extLst>
      <p:ext uri="{BB962C8B-B14F-4D97-AF65-F5344CB8AC3E}">
        <p14:creationId xmlns:p14="http://schemas.microsoft.com/office/powerpoint/2010/main" val="299781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836A4-5528-1517-F47A-BF81EE42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0" y="939871"/>
            <a:ext cx="5905354" cy="46104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91958C-92D2-DA6D-E50A-7AFF1D937967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Bagian AC Sentral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D25E8-EBB4-4903-8B73-9A89A413FF2D}"/>
              </a:ext>
            </a:extLst>
          </p:cNvPr>
          <p:cNvSpPr txBox="1"/>
          <p:nvPr/>
        </p:nvSpPr>
        <p:spPr>
          <a:xfrm>
            <a:off x="350701" y="5714379"/>
            <a:ext cx="84425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350">
              <a:lnSpc>
                <a:spcPts val="2380"/>
              </a:lnSpc>
              <a:spcBef>
                <a:spcPts val="390"/>
              </a:spcBef>
              <a:buClr>
                <a:srgbClr val="F4670A"/>
              </a:buClr>
              <a:tabLst>
                <a:tab pos="4699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dalam chiller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didinginkan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freon, freon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didinginkan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dalam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kondensor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Air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mendinginkan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refrigerant dalam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kondensor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didinginkan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dalam cooling tower.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6F953-6F2E-2559-4631-00B5B99B3D50}"/>
              </a:ext>
            </a:extLst>
          </p:cNvPr>
          <p:cNvSpPr txBox="1"/>
          <p:nvPr/>
        </p:nvSpPr>
        <p:spPr>
          <a:xfrm>
            <a:off x="350701" y="1107582"/>
            <a:ext cx="34593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marR="6350">
              <a:lnSpc>
                <a:spcPts val="2380"/>
              </a:lnSpc>
              <a:spcBef>
                <a:spcPts val="390"/>
              </a:spcBef>
              <a:buClr>
                <a:srgbClr val="F4670A"/>
              </a:buClr>
              <a:tabLst>
                <a:tab pos="469900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Handling Unit (AHU)</a:t>
            </a:r>
          </a:p>
        </p:txBody>
      </p:sp>
    </p:spTree>
    <p:extLst>
      <p:ext uri="{BB962C8B-B14F-4D97-AF65-F5344CB8AC3E}">
        <p14:creationId xmlns:p14="http://schemas.microsoft.com/office/powerpoint/2010/main" val="339666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335EAA-F599-4DF8-CB22-4BE29C7DD03B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Sentral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0A93DA7E-1E69-CB46-92C5-E70AF6197E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4315" y="1292665"/>
            <a:ext cx="8675370" cy="470449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65"/>
              </a:spcBef>
              <a:buClr>
                <a:srgbClr val="F4670A"/>
              </a:buClr>
              <a:buFont typeface="Wingdings"/>
              <a:buChar char=""/>
              <a:tabLst>
                <a:tab pos="354965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apat dibagi menurut jumlah tingkat lantai satu AHU dapat melayani 1 lantai atau lebih tergantung kapasitas AHUnya dan beban kalor yang akan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didinginkan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565"/>
              </a:spcBef>
              <a:buClr>
                <a:srgbClr val="F4670A"/>
              </a:buClr>
              <a:buFont typeface="Wingdings"/>
              <a:buChar char=""/>
              <a:tabLst>
                <a:tab pos="354965" algn="l"/>
              </a:tabLst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565"/>
              </a:spcBef>
              <a:buClr>
                <a:srgbClr val="F4670A"/>
              </a:buClr>
              <a:buFont typeface="Wingdings"/>
              <a:buChar char=""/>
              <a:tabLst>
                <a:tab pos="354965" algn="l"/>
              </a:tabLst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umah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sakit berbeda dengan jenis bangunan lainnya, di mana lingkungannya harus dijaga supaya tetap bersih untuk mencegah penyebaran dan berkembangnya bakteri- bakteri. Oleh karena itu ruangan yang tersedia hendaknya dibagi  menjadi  beberapa  daerah,  sehingga  tidak  terjadi pencampuran udara yang mengandung kuman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565"/>
              </a:spcBef>
              <a:buClr>
                <a:srgbClr val="F4670A"/>
              </a:buClr>
              <a:buFont typeface="Wingdings"/>
              <a:buChar char=""/>
              <a:tabLst>
                <a:tab pos="354965" algn="l"/>
              </a:tabLst>
            </a:pPr>
            <a:endParaRPr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 algn="just">
              <a:lnSpc>
                <a:spcPct val="100000"/>
              </a:lnSpc>
              <a:spcBef>
                <a:spcPts val="5"/>
              </a:spcBef>
              <a:buClr>
                <a:srgbClr val="F4670A"/>
              </a:buClr>
              <a:buFont typeface="Wingdings"/>
              <a:buChar char=""/>
              <a:tabLst>
                <a:tab pos="354965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apartemen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asrama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fan-coil unit. Ruang- 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hotel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package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horizontal ducting.</a:t>
            </a:r>
          </a:p>
        </p:txBody>
      </p:sp>
    </p:spTree>
    <p:extLst>
      <p:ext uri="{BB962C8B-B14F-4D97-AF65-F5344CB8AC3E}">
        <p14:creationId xmlns:p14="http://schemas.microsoft.com/office/powerpoint/2010/main" val="110452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335EAA-F599-4DF8-CB22-4BE29C7DD03B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Skema AC Sentral Air dan Udara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A04AE-6833-DAF1-86E8-2FF3EBEAA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E36DDF6A-86EC-E8E6-38C3-6420E2CCD1CF}"/>
              </a:ext>
            </a:extLst>
          </p:cNvPr>
          <p:cNvGrpSpPr/>
          <p:nvPr/>
        </p:nvGrpSpPr>
        <p:grpSpPr>
          <a:xfrm>
            <a:off x="314960" y="1156092"/>
            <a:ext cx="8514080" cy="5261962"/>
            <a:chOff x="457200" y="1825751"/>
            <a:chExt cx="9142730" cy="541337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A1C199D5-151D-6900-5B76-D79FAD2F166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1904999"/>
              <a:ext cx="7772400" cy="2743200"/>
            </a:xfrm>
            <a:prstGeom prst="rect">
              <a:avLst/>
            </a:prstGeom>
          </p:spPr>
        </p:pic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1679C48E-47B0-05FC-1A09-58A64C0812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4572000"/>
              <a:ext cx="7086600" cy="266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232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1CFEA7-9957-047B-CEFF-CF65CD16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89" y="942110"/>
            <a:ext cx="3509554" cy="55833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12BA9E-842D-701E-CA11-4B715B77BDD9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Udara dalam Gedung</a:t>
            </a:r>
          </a:p>
        </p:txBody>
      </p:sp>
    </p:spTree>
    <p:extLst>
      <p:ext uri="{BB962C8B-B14F-4D97-AF65-F5344CB8AC3E}">
        <p14:creationId xmlns:p14="http://schemas.microsoft.com/office/powerpoint/2010/main" val="170375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285B27-7ACA-CD60-62EB-D1B8D168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6" y="955964"/>
            <a:ext cx="5826702" cy="57367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6CFE-9B29-5E45-5BF4-002E31E9D6D4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Udara dalam Gedung</a:t>
            </a:r>
          </a:p>
        </p:txBody>
      </p:sp>
      <p:pic>
        <p:nvPicPr>
          <p:cNvPr id="3" name="Picture 2" descr="Cara Kerja AC Central: Memahami Sistem Pengkondisian Udara Sentral - PT.  Hasta Prakarsa Cipta | 021-2982 3777">
            <a:extLst>
              <a:ext uri="{FF2B5EF4-FFF2-40B4-BE49-F238E27FC236}">
                <a16:creationId xmlns:a16="http://schemas.microsoft.com/office/drawing/2014/main" id="{692EFF87-BC4D-5247-DE65-DE1E0B39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41036"/>
            <a:ext cx="3202639" cy="21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1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D1DD88-14C9-7CCB-1210-15CF1ECC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69" y="1141267"/>
            <a:ext cx="6445395" cy="5109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8F73D9-F1FD-ACDE-9109-726D9BE75AC4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Udara dalam Gedung</a:t>
            </a:r>
          </a:p>
        </p:txBody>
      </p:sp>
    </p:spTree>
    <p:extLst>
      <p:ext uri="{BB962C8B-B14F-4D97-AF65-F5344CB8AC3E}">
        <p14:creationId xmlns:p14="http://schemas.microsoft.com/office/powerpoint/2010/main" val="52023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6FD159-3E6D-6117-0667-3B8AB11A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01" y="1058573"/>
            <a:ext cx="5957889" cy="53752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038A42-460D-90C3-5D42-475CBF78C244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Udara dalam Gedung</a:t>
            </a:r>
          </a:p>
        </p:txBody>
      </p:sp>
    </p:spTree>
    <p:extLst>
      <p:ext uri="{BB962C8B-B14F-4D97-AF65-F5344CB8AC3E}">
        <p14:creationId xmlns:p14="http://schemas.microsoft.com/office/powerpoint/2010/main" val="267956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0D5E614-C53C-F67D-FB29-119FC72F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52" y="1347572"/>
            <a:ext cx="6881895" cy="4609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4FC305-9BB9-EA9B-2E05-45B801F97AE5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Udara dalam Gedung</a:t>
            </a:r>
          </a:p>
        </p:txBody>
      </p:sp>
    </p:spTree>
    <p:extLst>
      <p:ext uri="{BB962C8B-B14F-4D97-AF65-F5344CB8AC3E}">
        <p14:creationId xmlns:p14="http://schemas.microsoft.com/office/powerpoint/2010/main" val="100895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40F717-4C15-6D6D-1BD5-E96122FDF903}"/>
              </a:ext>
            </a:extLst>
          </p:cNvPr>
          <p:cNvSpPr txBox="1"/>
          <p:nvPr/>
        </p:nvSpPr>
        <p:spPr>
          <a:xfrm>
            <a:off x="304800" y="1156036"/>
            <a:ext cx="86313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Pengkondisian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memperhatikan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ektsternal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seperti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kelembaban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Udara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fluktuatif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mempengarungi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kenyamanan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penyegaran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(air condition).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Pengaturan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untuk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kelembaban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kebersihan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dirasakan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berkisar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E75D51-9E85-EE7F-2641-EC825D439759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PENGKONDISIAN UDARA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7EFA838-C025-ABFB-1452-5CDBBE501DFB}"/>
              </a:ext>
            </a:extLst>
          </p:cNvPr>
          <p:cNvSpPr txBox="1"/>
          <p:nvPr/>
        </p:nvSpPr>
        <p:spPr>
          <a:xfrm>
            <a:off x="815778" y="5280024"/>
            <a:ext cx="7512443" cy="118622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spcBef>
                <a:spcPts val="530"/>
              </a:spcBef>
              <a:buClr>
                <a:srgbClr val="F4670A"/>
              </a:buClr>
              <a:buFontTx/>
              <a:buChar char="•"/>
              <a:tabLst>
                <a:tab pos="354965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Suhu dan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kelembaban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</a:t>
            </a:r>
            <a:r>
              <a:rPr lang="sv-SE" sz="22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hingga 26</a:t>
            </a:r>
            <a:r>
              <a:rPr lang="sv-SE" sz="2200" dirty="0">
                <a:latin typeface="Calibri" panose="020F0502020204030204" pitchFamily="34" charset="0"/>
                <a:cs typeface="Calibri" panose="020F0502020204030204" pitchFamily="34" charset="0"/>
              </a:rPr>
              <a:t> ° </a:t>
            </a: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45% hingga 55%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spcBef>
                <a:spcPts val="434"/>
              </a:spcBef>
              <a:buClr>
                <a:srgbClr val="F4670A"/>
              </a:buClr>
              <a:buFontTx/>
              <a:buChar char="•"/>
              <a:tabLst>
                <a:tab pos="354965" algn="l"/>
              </a:tabLst>
            </a:pP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0,25 m/s</a:t>
            </a: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lr>
                <a:srgbClr val="F4670A"/>
              </a:buClr>
              <a:buChar char="•"/>
              <a:tabLst>
                <a:tab pos="354965" algn="l"/>
              </a:tabLst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4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CDB4A62-B318-FC00-8C94-BB3F8B8A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18" y="900546"/>
            <a:ext cx="7280564" cy="58452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4FC305-9BB9-EA9B-2E05-45B801F97AE5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Udara dalam Gedung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5DCC1-85D4-4EFD-A21B-4CE41C7AA91E}"/>
              </a:ext>
            </a:extLst>
          </p:cNvPr>
          <p:cNvSpPr/>
          <p:nvPr/>
        </p:nvSpPr>
        <p:spPr>
          <a:xfrm>
            <a:off x="4572000" y="3768436"/>
            <a:ext cx="72043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71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29556F6-0E08-4333-E601-2DF28552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18" y="984537"/>
            <a:ext cx="7048225" cy="5610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4FC305-9BB9-EA9B-2E05-45B801F97AE5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Udara dalam Gedung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BC3F81-6C7D-0625-E9F5-3517FBB3C791}"/>
              </a:ext>
            </a:extLst>
          </p:cNvPr>
          <p:cNvSpPr/>
          <p:nvPr/>
        </p:nvSpPr>
        <p:spPr>
          <a:xfrm>
            <a:off x="4461164" y="2729345"/>
            <a:ext cx="72043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1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4FC305-9BB9-EA9B-2E05-45B801F97AE5}"/>
              </a:ext>
            </a:extLst>
          </p:cNvPr>
          <p:cNvSpPr/>
          <p:nvPr/>
        </p:nvSpPr>
        <p:spPr>
          <a:xfrm>
            <a:off x="1981200" y="3041072"/>
            <a:ext cx="71628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BC3F81-6C7D-0625-E9F5-3517FBB3C791}"/>
              </a:ext>
            </a:extLst>
          </p:cNvPr>
          <p:cNvSpPr/>
          <p:nvPr/>
        </p:nvSpPr>
        <p:spPr>
          <a:xfrm>
            <a:off x="4461164" y="2729345"/>
            <a:ext cx="72043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40F717-4C15-6D6D-1BD5-E96122FDF903}"/>
              </a:ext>
            </a:extLst>
          </p:cNvPr>
          <p:cNvSpPr txBox="1"/>
          <p:nvPr/>
        </p:nvSpPr>
        <p:spPr>
          <a:xfrm>
            <a:off x="362309" y="1183498"/>
            <a:ext cx="82813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memindahkan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dalam ke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memindahkan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 dalam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Refrigerant</a:t>
            </a:r>
            <a:r>
              <a:rPr lang="en-US" sz="2200" b="1" i="1"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2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2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freon, ammonia-penetrating odor, R-22-little odor.</a:t>
            </a:r>
            <a:endParaRPr lang="en-US" sz="2200" spc="-10" dirty="0">
              <a:solidFill>
                <a:srgbClr val="F467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spc="-10" dirty="0">
              <a:solidFill>
                <a:srgbClr val="F467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A5D670-97A4-AE7B-4D2E-F2336C3B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61" y="3349448"/>
            <a:ext cx="3891559" cy="33775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CAEBAC-AC3A-035F-CF0C-4AB38A351A2D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 KERJA 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53FC0-F134-A711-A0C8-22729A6E1DD5}"/>
              </a:ext>
            </a:extLst>
          </p:cNvPr>
          <p:cNvSpPr txBox="1"/>
          <p:nvPr/>
        </p:nvSpPr>
        <p:spPr>
          <a:xfrm>
            <a:off x="362309" y="3407022"/>
            <a:ext cx="326810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Refrigerant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reon</a:t>
            </a:r>
            <a:r>
              <a:rPr lang="en-US" sz="22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2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menguap</a:t>
            </a:r>
            <a:r>
              <a:rPr lang="en-US" sz="2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suhu</a:t>
            </a:r>
            <a:r>
              <a:rPr lang="en-US" sz="22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berbau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beracun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68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40F717-4C15-6D6D-1BD5-E96122FDF903}"/>
              </a:ext>
            </a:extLst>
          </p:cNvPr>
          <p:cNvSpPr txBox="1"/>
          <p:nvPr/>
        </p:nvSpPr>
        <p:spPr>
          <a:xfrm>
            <a:off x="280358" y="905848"/>
            <a:ext cx="85832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u="sng" spc="-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1" u="sng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spc="-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ekspansi</a:t>
            </a:r>
            <a:r>
              <a:rPr lang="en-US" sz="2400" b="1" u="sng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endParaRPr lang="en-US" sz="2400" b="1" u="sng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endParaRPr lang="en-US" sz="22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Pendinginan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refrigerant</a:t>
            </a:r>
            <a:r>
              <a:rPr lang="en-US"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diekspansikan</a:t>
            </a:r>
            <a:r>
              <a:rPr lang="en-US" sz="2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koil</a:t>
            </a:r>
            <a:r>
              <a:rPr lang="en-US" sz="22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disirkulasikan</a:t>
            </a:r>
            <a:r>
              <a:rPr lang="en-US" sz="2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menghembuskannya</a:t>
            </a:r>
            <a:r>
              <a:rPr lang="en-US" sz="22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2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blower</a:t>
            </a:r>
            <a:r>
              <a:rPr lang="en-US" sz="22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</a:t>
            </a:r>
            <a:r>
              <a:rPr lang="en-US" sz="22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melintasi</a:t>
            </a:r>
            <a:r>
              <a:rPr lang="en-US" sz="22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koil</a:t>
            </a:r>
            <a:r>
              <a:rPr lang="en-US" sz="22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pendingin</a:t>
            </a:r>
            <a:r>
              <a:rPr lang="en-US"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dipergunakan</a:t>
            </a:r>
            <a:r>
              <a:rPr lang="en-US"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US"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pendinginan</a:t>
            </a:r>
            <a:r>
              <a:rPr lang="en-US"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sz="2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keperluan</a:t>
            </a:r>
            <a:r>
              <a:rPr lang="en-US" sz="2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CAEBAC-AC3A-035F-CF0C-4AB38A351A2D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 KERJA AC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211CED63-AAA4-87C0-35A2-9A80C8449A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976" y="3867385"/>
            <a:ext cx="3801023" cy="2490381"/>
          </a:xfrm>
          <a:prstGeom prst="rect">
            <a:avLst/>
          </a:prstGeom>
        </p:spPr>
      </p:pic>
      <p:pic>
        <p:nvPicPr>
          <p:cNvPr id="1026" name="Picture 2" descr="Apa itu Sistem Ekspansi Langsung (DX)?">
            <a:extLst>
              <a:ext uri="{FF2B5EF4-FFF2-40B4-BE49-F238E27FC236}">
                <a16:creationId xmlns:a16="http://schemas.microsoft.com/office/drawing/2014/main" id="{8641B6D9-E78B-ECE9-EC0F-C867A02D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41" y="4045334"/>
            <a:ext cx="4114800" cy="23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40F717-4C15-6D6D-1BD5-E96122FDF903}"/>
              </a:ext>
            </a:extLst>
          </p:cNvPr>
          <p:cNvSpPr txBox="1"/>
          <p:nvPr/>
        </p:nvSpPr>
        <p:spPr>
          <a:xfrm>
            <a:off x="280358" y="905848"/>
            <a:ext cx="85832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u="sng" spc="-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1" u="sng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spc="-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ekspansi</a:t>
            </a:r>
            <a:r>
              <a:rPr lang="en-US" sz="2400" b="1" u="sng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b="1" u="sng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endParaRPr lang="en-US" sz="2400" b="1" u="sng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endParaRPr lang="en-US" sz="2400" b="1" u="sng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es /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chilled water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5°C. Air es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chiller,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es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refrigerant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Udara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diserempetkan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kumparan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pipa di mana air es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disirkulasikan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Handling Unit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(AHU)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kumparan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pipa (coil), blower dan filter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AHU dapat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ditempatkan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mlayani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dilayani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CAEBAC-AC3A-035F-CF0C-4AB38A351A2D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 KERJA AC</a:t>
            </a:r>
          </a:p>
        </p:txBody>
      </p:sp>
    </p:spTree>
    <p:extLst>
      <p:ext uri="{BB962C8B-B14F-4D97-AF65-F5344CB8AC3E}">
        <p14:creationId xmlns:p14="http://schemas.microsoft.com/office/powerpoint/2010/main" val="146115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B2BFE38-E5EB-26FC-B0DC-5D2FE2EBABDB}"/>
              </a:ext>
            </a:extLst>
          </p:cNvPr>
          <p:cNvSpPr txBox="1"/>
          <p:nvPr/>
        </p:nvSpPr>
        <p:spPr>
          <a:xfrm>
            <a:off x="169317" y="1100366"/>
            <a:ext cx="8715891" cy="465383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350">
              <a:lnSpc>
                <a:spcPts val="2380"/>
              </a:lnSpc>
              <a:spcBef>
                <a:spcPts val="390"/>
              </a:spcBef>
              <a:buClr>
                <a:srgbClr val="F4670A"/>
              </a:buClr>
              <a:tabLst>
                <a:tab pos="4699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Sentral</a:t>
            </a:r>
          </a:p>
          <a:p>
            <a:pPr marL="12700" marR="6350">
              <a:lnSpc>
                <a:spcPts val="2380"/>
              </a:lnSpc>
              <a:spcBef>
                <a:spcPts val="390"/>
              </a:spcBef>
              <a:buClr>
                <a:srgbClr val="F4670A"/>
              </a:buClr>
              <a:tabLst>
                <a:tab pos="469900" algn="l"/>
              </a:tabLs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6350" indent="-457200">
              <a:lnSpc>
                <a:spcPts val="2380"/>
              </a:lnSpc>
              <a:spcBef>
                <a:spcPts val="390"/>
              </a:spcBef>
              <a:buClr>
                <a:srgbClr val="F4670A"/>
              </a:buClr>
              <a:buAutoNum type="arabicPeriod"/>
              <a:tabLst>
                <a:tab pos="469900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melalui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refrigerator</a:t>
            </a:r>
            <a:r>
              <a:rPr sz="22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z="22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difungsikan</a:t>
            </a:r>
            <a:r>
              <a:rPr sz="22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22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mendinginkan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panas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AHU.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2440" marR="5080" indent="-460375">
              <a:lnSpc>
                <a:spcPts val="2380"/>
              </a:lnSpc>
              <a:spcBef>
                <a:spcPts val="515"/>
              </a:spcBef>
              <a:buClr>
                <a:srgbClr val="F4670A"/>
              </a:buClr>
              <a:buAutoNum type="arabicPeriod"/>
              <a:tabLst>
                <a:tab pos="472440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2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refrigerator</a:t>
            </a:r>
            <a:r>
              <a:rPr sz="2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z="2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sz="2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sz="2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pendinginan</a:t>
            </a:r>
            <a:r>
              <a:rPr sz="2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air,</a:t>
            </a:r>
            <a:r>
              <a:rPr sz="2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panas</a:t>
            </a:r>
            <a:r>
              <a:rPr sz="2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AHU</a:t>
            </a:r>
            <a:r>
              <a:rPr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chiller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refrigerator</a:t>
            </a:r>
            <a:r>
              <a:rPr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diubah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200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22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dingin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200"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sz="22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22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dingin</a:t>
            </a:r>
            <a:r>
              <a:rPr sz="2200"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disirkulasikan</a:t>
            </a:r>
            <a:r>
              <a:rPr sz="22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sz="2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sz="22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22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AHU</a:t>
            </a:r>
            <a:r>
              <a:rPr sz="2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</a:t>
            </a:r>
            <a:r>
              <a:rPr sz="22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AHU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sz="22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2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mengkondisikan</a:t>
            </a:r>
            <a:r>
              <a:rPr sz="2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200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sz="22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sz="22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panas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2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dingin.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2440" marR="5080" indent="-460375">
              <a:lnSpc>
                <a:spcPts val="2380"/>
              </a:lnSpc>
              <a:spcBef>
                <a:spcPts val="505"/>
              </a:spcBef>
              <a:buClr>
                <a:srgbClr val="F4670A"/>
              </a:buClr>
              <a:buAutoNum type="arabicPeriod"/>
              <a:tabLst>
                <a:tab pos="472440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panas</a:t>
            </a:r>
            <a:r>
              <a:rPr sz="2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dihisap</a:t>
            </a:r>
            <a:r>
              <a:rPr sz="2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kedalam</a:t>
            </a:r>
            <a:r>
              <a:rPr sz="2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AHU</a:t>
            </a:r>
            <a:r>
              <a:rPr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melalui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lubang</a:t>
            </a:r>
            <a:r>
              <a:rPr sz="2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sz="22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sz="2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diubah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sz="22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dingin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sz="2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sz="2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oksigen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2440" marR="5080" indent="-460375">
              <a:lnSpc>
                <a:spcPts val="2380"/>
              </a:lnSpc>
              <a:spcBef>
                <a:spcPts val="515"/>
              </a:spcBef>
              <a:buClr>
                <a:srgbClr val="F4670A"/>
              </a:buClr>
              <a:buAutoNum type="arabicPeriod"/>
              <a:tabLst>
                <a:tab pos="472440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segar</a:t>
            </a:r>
            <a:r>
              <a:rPr sz="22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sz="22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AHU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sz="22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didistribusikan</a:t>
            </a:r>
            <a:r>
              <a:rPr sz="22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sz="22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setiapruangan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sz="22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</a:t>
            </a:r>
            <a:r>
              <a:rPr lang="en-US" sz="22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05F45-E224-F6AB-9E23-7467D2BF4833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Sentral</a:t>
            </a:r>
          </a:p>
        </p:txBody>
      </p:sp>
    </p:spTree>
    <p:extLst>
      <p:ext uri="{BB962C8B-B14F-4D97-AF65-F5344CB8AC3E}">
        <p14:creationId xmlns:p14="http://schemas.microsoft.com/office/powerpoint/2010/main" val="159658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CAEBAC-AC3A-035F-CF0C-4AB38A351A2D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Sentral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70DDA-EB0A-3C55-BC1F-C6E33CC59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9" y="957340"/>
            <a:ext cx="7795762" cy="59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EF450F-6CBA-46FB-404E-8004D3FF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8" y="1061318"/>
            <a:ext cx="7111491" cy="55426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FA8CB2-505D-DB81-F685-438C6D67BA68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Sentral</a:t>
            </a:r>
          </a:p>
        </p:txBody>
      </p:sp>
    </p:spTree>
    <p:extLst>
      <p:ext uri="{BB962C8B-B14F-4D97-AF65-F5344CB8AC3E}">
        <p14:creationId xmlns:p14="http://schemas.microsoft.com/office/powerpoint/2010/main" val="10391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7FA259-862D-8692-EDF0-C7066BDC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19" y="1523370"/>
            <a:ext cx="7789203" cy="4653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335EAA-F599-4DF8-CB22-4BE29C7DD03B}"/>
              </a:ext>
            </a:extLst>
          </p:cNvPr>
          <p:cNvSpPr/>
          <p:nvPr/>
        </p:nvSpPr>
        <p:spPr>
          <a:xfrm>
            <a:off x="0" y="0"/>
            <a:ext cx="9144000" cy="775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Sentral</a:t>
            </a:r>
          </a:p>
        </p:txBody>
      </p:sp>
    </p:spTree>
    <p:extLst>
      <p:ext uri="{BB962C8B-B14F-4D97-AF65-F5344CB8AC3E}">
        <p14:creationId xmlns:p14="http://schemas.microsoft.com/office/powerpoint/2010/main" val="68507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637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Rosadi</dc:creator>
  <cp:lastModifiedBy>Yusuf Rosadi</cp:lastModifiedBy>
  <cp:revision>1</cp:revision>
  <dcterms:created xsi:type="dcterms:W3CDTF">2024-12-01T03:43:36Z</dcterms:created>
  <dcterms:modified xsi:type="dcterms:W3CDTF">2024-12-01T17:04:11Z</dcterms:modified>
</cp:coreProperties>
</file>