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3" r:id="rId8"/>
    <p:sldId id="264" r:id="rId9"/>
    <p:sldId id="265" r:id="rId10"/>
    <p:sldId id="266"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57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823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839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6206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B61BEF0D-F0BB-DE4B-95CE-6DB70DBA9567}" type="datetimeFigureOut">
              <a:rPr lang="en-US" smtClean="0"/>
              <a:pPr/>
              <a:t>2/27/2021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9075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6642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240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173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8518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2/27/2021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48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2/27/2021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80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61BEF0D-F0BB-DE4B-95CE-6DB70DBA9567}" type="datetimeFigureOut">
              <a:rPr lang="en-US" smtClean="0"/>
              <a:pPr/>
              <a:t>2/27/2021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120753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msspada.kemdikbud.go.id/" TargetMode="External"/><Relationship Id="rId2" Type="http://schemas.openxmlformats.org/officeDocument/2006/relationships/hyperlink" Target="https://daring.isi-ska.ac.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aring.isi-ska.ac.i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Kontrak</a:t>
            </a:r>
            <a:r>
              <a:rPr lang="en-US" dirty="0"/>
              <a:t> </a:t>
            </a:r>
            <a:r>
              <a:rPr lang="en-US" dirty="0" err="1"/>
              <a:t>perkuliahan</a:t>
            </a:r>
            <a:r>
              <a:rPr lang="en-US" dirty="0"/>
              <a:t> </a:t>
            </a:r>
            <a:r>
              <a:rPr lang="en-US" dirty="0" err="1"/>
              <a:t>tembang</a:t>
            </a:r>
            <a:r>
              <a:rPr lang="en-US" dirty="0"/>
              <a:t> </a:t>
            </a:r>
            <a:r>
              <a:rPr lang="en-US" dirty="0" err="1"/>
              <a:t>waosan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88299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485C4-5973-4CC8-9A20-07B644EB4DE9}"/>
              </a:ext>
            </a:extLst>
          </p:cNvPr>
          <p:cNvSpPr>
            <a:spLocks noGrp="1"/>
          </p:cNvSpPr>
          <p:nvPr>
            <p:ph type="title"/>
          </p:nvPr>
        </p:nvSpPr>
        <p:spPr/>
        <p:txBody>
          <a:bodyPr/>
          <a:lstStyle/>
          <a:p>
            <a:r>
              <a:rPr lang="en-US" dirty="0" err="1"/>
              <a:t>Sumber</a:t>
            </a:r>
            <a:r>
              <a:rPr lang="en-US" dirty="0"/>
              <a:t> </a:t>
            </a:r>
            <a:r>
              <a:rPr lang="en-US" dirty="0" err="1"/>
              <a:t>referensi</a:t>
            </a:r>
            <a:r>
              <a:rPr lang="en-US" dirty="0"/>
              <a:t> </a:t>
            </a:r>
            <a:r>
              <a:rPr lang="en-US" dirty="0" err="1"/>
              <a:t>pendukung</a:t>
            </a:r>
            <a:endParaRPr lang="en-US" dirty="0"/>
          </a:p>
        </p:txBody>
      </p:sp>
      <p:sp>
        <p:nvSpPr>
          <p:cNvPr id="3" name="Content Placeholder 2">
            <a:extLst>
              <a:ext uri="{FF2B5EF4-FFF2-40B4-BE49-F238E27FC236}">
                <a16:creationId xmlns:a16="http://schemas.microsoft.com/office/drawing/2014/main" id="{886C1D15-B1A7-41D4-B153-6D77FBCFD898}"/>
              </a:ext>
            </a:extLst>
          </p:cNvPr>
          <p:cNvSpPr>
            <a:spLocks noGrp="1"/>
          </p:cNvSpPr>
          <p:nvPr>
            <p:ph idx="1"/>
          </p:nvPr>
        </p:nvSpPr>
        <p:spPr>
          <a:xfrm>
            <a:off x="1069848" y="2121408"/>
            <a:ext cx="10058400" cy="4251960"/>
          </a:xfrm>
        </p:spPr>
        <p:txBody>
          <a:bodyPr>
            <a:normAutofit fontScale="92500" lnSpcReduction="10000"/>
          </a:bodyPr>
          <a:lstStyle/>
          <a:p>
            <a:pPr marL="342900" lvl="0" indent="-342900" algn="just">
              <a:lnSpc>
                <a:spcPct val="115000"/>
              </a:lnSpc>
              <a:buFont typeface="+mj-lt"/>
              <a:buAutoNum type="arabicPeriod"/>
            </a:pPr>
            <a:r>
              <a:rPr lang="en-AU" sz="1800" dirty="0">
                <a:effectLst/>
                <a:ea typeface="Calibri" panose="020F0502020204030204" pitchFamily="34" charset="0"/>
                <a:cs typeface="Times New Roman" panose="02020603050405020304" pitchFamily="18" charset="0"/>
              </a:rPr>
              <a:t>B. </a:t>
            </a:r>
            <a:r>
              <a:rPr lang="en-AU" sz="1800" dirty="0" err="1">
                <a:effectLst/>
                <a:ea typeface="Calibri" panose="020F0502020204030204" pitchFamily="34" charset="0"/>
                <a:cs typeface="Times New Roman" panose="02020603050405020304" pitchFamily="18" charset="0"/>
              </a:rPr>
              <a:t>Arintaka</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Sekar</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Macapat</a:t>
            </a:r>
            <a:r>
              <a:rPr lang="en-AU" sz="1800" dirty="0">
                <a:effectLst/>
                <a:ea typeface="Calibri" panose="020F0502020204030204" pitchFamily="34" charset="0"/>
                <a:cs typeface="Times New Roman" panose="02020603050405020304" pitchFamily="18" charset="0"/>
              </a:rPr>
              <a:t> 2, </a:t>
            </a:r>
            <a:r>
              <a:rPr lang="en-AU" sz="1800" dirty="0" err="1">
                <a:effectLst/>
                <a:ea typeface="Calibri" panose="020F0502020204030204" pitchFamily="34" charset="0"/>
                <a:cs typeface="Times New Roman" panose="02020603050405020304" pitchFamily="18" charset="0"/>
              </a:rPr>
              <a:t>Proyek</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pembinaan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kebudayaan</a:t>
            </a:r>
            <a:r>
              <a:rPr lang="en-AU" sz="1800" dirty="0">
                <a:effectLst/>
                <a:ea typeface="Calibri" panose="020F0502020204030204" pitchFamily="34" charset="0"/>
                <a:cs typeface="Times New Roman" panose="02020603050405020304" pitchFamily="18" charset="0"/>
              </a:rPr>
              <a:t> dan </a:t>
            </a:r>
            <a:r>
              <a:rPr lang="en-AU" sz="1800" dirty="0" err="1">
                <a:effectLst/>
                <a:ea typeface="Calibri" panose="020F0502020204030204" pitchFamily="34" charset="0"/>
                <a:cs typeface="Times New Roman" panose="02020603050405020304" pitchFamily="18" charset="0"/>
              </a:rPr>
              <a:t>kesenian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Dinas</a:t>
            </a:r>
            <a:r>
              <a:rPr lang="en-AU" sz="1800" dirty="0">
                <a:effectLst/>
                <a:ea typeface="Calibri" panose="020F0502020204030204" pitchFamily="34" charset="0"/>
                <a:cs typeface="Times New Roman" panose="02020603050405020304" pitchFamily="18" charset="0"/>
              </a:rPr>
              <a:t> P dan K DI Yogyakarta, 1983</a:t>
            </a:r>
            <a:endParaRPr lang="en-US" sz="1800" dirty="0">
              <a:effectLs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AU" sz="1800" dirty="0">
                <a:effectLst/>
                <a:ea typeface="Calibri" panose="020F0502020204030204" pitchFamily="34" charset="0"/>
                <a:cs typeface="Times New Roman" panose="02020603050405020304" pitchFamily="18" charset="0"/>
              </a:rPr>
              <a:t>B. </a:t>
            </a:r>
            <a:r>
              <a:rPr lang="en-AU" sz="1800" dirty="0" err="1">
                <a:effectLst/>
                <a:ea typeface="Calibri" panose="020F0502020204030204" pitchFamily="34" charset="0"/>
                <a:cs typeface="Times New Roman" panose="02020603050405020304" pitchFamily="18" charset="0"/>
              </a:rPr>
              <a:t>Arintaka</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Sekar</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Macapat</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kagem</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cepengan</a:t>
            </a:r>
            <a:r>
              <a:rPr lang="en-AU" sz="1800" dirty="0">
                <a:effectLst/>
                <a:ea typeface="Calibri" panose="020F0502020204030204" pitchFamily="34" charset="0"/>
                <a:cs typeface="Times New Roman" panose="02020603050405020304" pitchFamily="18" charset="0"/>
              </a:rPr>
              <a:t> Guru SD, </a:t>
            </a:r>
            <a:r>
              <a:rPr lang="en-AU" sz="1800" dirty="0" err="1">
                <a:effectLst/>
                <a:ea typeface="Calibri" panose="020F0502020204030204" pitchFamily="34" charset="0"/>
                <a:cs typeface="Times New Roman" panose="02020603050405020304" pitchFamily="18" charset="0"/>
              </a:rPr>
              <a:t>Dinas</a:t>
            </a:r>
            <a:r>
              <a:rPr lang="en-AU" sz="1800" dirty="0">
                <a:effectLst/>
                <a:ea typeface="Calibri" panose="020F0502020204030204" pitchFamily="34" charset="0"/>
                <a:cs typeface="Times New Roman" panose="02020603050405020304" pitchFamily="18" charset="0"/>
              </a:rPr>
              <a:t> P dan K DI Yogyakarta, 1981</a:t>
            </a:r>
            <a:endParaRPr lang="en-US" sz="1800" dirty="0">
              <a:effectLs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AU" sz="1800" dirty="0" err="1">
                <a:effectLst/>
                <a:ea typeface="Calibri" panose="020F0502020204030204" pitchFamily="34" charset="0"/>
                <a:cs typeface="Times New Roman" panose="02020603050405020304" pitchFamily="18" charset="0"/>
              </a:rPr>
              <a:t>Darsono</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Macapat</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Cengkok</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Merdi</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lambang</a:t>
            </a:r>
            <a:r>
              <a:rPr lang="en-AU" sz="1800" dirty="0">
                <a:effectLst/>
                <a:ea typeface="Calibri" panose="020F0502020204030204" pitchFamily="34" charset="0"/>
                <a:cs typeface="Times New Roman" panose="02020603050405020304" pitchFamily="18" charset="0"/>
              </a:rPr>
              <a:t> , </a:t>
            </a:r>
            <a:r>
              <a:rPr lang="en-AU" sz="1800" dirty="0" err="1">
                <a:effectLst/>
                <a:ea typeface="Calibri" panose="020F0502020204030204" pitchFamily="34" charset="0"/>
                <a:cs typeface="Times New Roman" panose="02020603050405020304" pitchFamily="18" charset="0"/>
              </a:rPr>
              <a:t>Laporan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Penelitian</a:t>
            </a:r>
            <a:r>
              <a:rPr lang="en-AU" sz="1800" dirty="0">
                <a:effectLst/>
                <a:ea typeface="Calibri" panose="020F0502020204030204" pitchFamily="34" charset="0"/>
                <a:cs typeface="Times New Roman" panose="02020603050405020304" pitchFamily="18" charset="0"/>
              </a:rPr>
              <a:t> DIPA ISI Surakarta, 2019</a:t>
            </a:r>
            <a:endParaRPr lang="en-US" sz="1800" dirty="0">
              <a:effectLs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AU" sz="1800" dirty="0">
                <a:effectLst/>
                <a:ea typeface="Calibri" panose="020F0502020204030204" pitchFamily="34" charset="0"/>
                <a:cs typeface="Times New Roman" panose="02020603050405020304" pitchFamily="18" charset="0"/>
              </a:rPr>
              <a:t>Drs </a:t>
            </a:r>
            <a:r>
              <a:rPr lang="en-AU" sz="1800" dirty="0" err="1">
                <a:effectLst/>
                <a:ea typeface="Calibri" panose="020F0502020204030204" pitchFamily="34" charset="0"/>
                <a:cs typeface="Times New Roman" panose="02020603050405020304" pitchFamily="18" charset="0"/>
              </a:rPr>
              <a:t>Junaidi</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Moeljadi</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Tuntunan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Sekar</a:t>
            </a:r>
            <a:r>
              <a:rPr lang="en-AU" sz="1800" dirty="0">
                <a:effectLst/>
                <a:ea typeface="Calibri" panose="020F0502020204030204" pitchFamily="34" charset="0"/>
                <a:cs typeface="Times New Roman" panose="02020603050405020304" pitchFamily="18" charset="0"/>
              </a:rPr>
              <a:t> Alit </a:t>
            </a:r>
            <a:r>
              <a:rPr lang="en-AU" sz="1800" dirty="0" err="1">
                <a:effectLst/>
                <a:ea typeface="Calibri" panose="020F0502020204030204" pitchFamily="34" charset="0"/>
                <a:cs typeface="Times New Roman" panose="02020603050405020304" pitchFamily="18" charset="0"/>
              </a:rPr>
              <a:t>Macapat</a:t>
            </a:r>
            <a:r>
              <a:rPr lang="en-AU" sz="1800" dirty="0">
                <a:effectLst/>
                <a:ea typeface="Calibri" panose="020F0502020204030204" pitchFamily="34" charset="0"/>
                <a:cs typeface="Times New Roman" panose="02020603050405020304" pitchFamily="18" charset="0"/>
              </a:rPr>
              <a:t> CV </a:t>
            </a:r>
            <a:r>
              <a:rPr lang="en-AU" sz="1800" dirty="0" err="1">
                <a:effectLst/>
                <a:ea typeface="Calibri" panose="020F0502020204030204" pitchFamily="34" charset="0"/>
                <a:cs typeface="Times New Roman" panose="02020603050405020304" pitchFamily="18" charset="0"/>
              </a:rPr>
              <a:t>Sahabat</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Klaten</a:t>
            </a:r>
            <a:r>
              <a:rPr lang="en-AU" sz="1800" dirty="0">
                <a:effectLst/>
                <a:ea typeface="Calibri" panose="020F0502020204030204" pitchFamily="34" charset="0"/>
                <a:cs typeface="Times New Roman" panose="02020603050405020304" pitchFamily="18" charset="0"/>
              </a:rPr>
              <a:t>, 1993</a:t>
            </a:r>
            <a:endParaRPr lang="en-US" sz="1800" dirty="0">
              <a:effectLs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AU" sz="1800" dirty="0" err="1">
                <a:effectLst/>
                <a:ea typeface="Calibri" panose="020F0502020204030204" pitchFamily="34" charset="0"/>
                <a:cs typeface="Times New Roman" panose="02020603050405020304" pitchFamily="18" charset="0"/>
              </a:rPr>
              <a:t>Kridhomardawa</a:t>
            </a:r>
            <a:r>
              <a:rPr lang="en-AU" sz="1800" dirty="0">
                <a:effectLst/>
                <a:ea typeface="Calibri" panose="020F0502020204030204" pitchFamily="34" charset="0"/>
                <a:cs typeface="Times New Roman" panose="02020603050405020304" pitchFamily="18" charset="0"/>
              </a:rPr>
              <a:t>,”Diktat </a:t>
            </a:r>
            <a:r>
              <a:rPr lang="en-AU" sz="1800" dirty="0" err="1">
                <a:effectLst/>
                <a:ea typeface="Calibri" panose="020F0502020204030204" pitchFamily="34" charset="0"/>
                <a:cs typeface="Times New Roman" panose="02020603050405020304" pitchFamily="18" charset="0"/>
              </a:rPr>
              <a:t>kumpulan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sekar</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sekar</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Siswa</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sekar</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kawedanan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Hageng</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Punakawan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Kridamardawa</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Kraton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Ngayogyakarta</a:t>
            </a:r>
            <a:endParaRPr lang="en-US" sz="1800" dirty="0">
              <a:effectLst/>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AU" sz="1800" dirty="0">
                <a:effectLst/>
                <a:ea typeface="Calibri" panose="020F0502020204030204" pitchFamily="34" charset="0"/>
                <a:cs typeface="Times New Roman" panose="02020603050405020304" pitchFamily="18" charset="0"/>
              </a:rPr>
              <a:t>RM </a:t>
            </a:r>
            <a:r>
              <a:rPr lang="en-AU" sz="1800" dirty="0" err="1">
                <a:effectLst/>
                <a:ea typeface="Calibri" panose="020F0502020204030204" pitchFamily="34" charset="0"/>
                <a:cs typeface="Times New Roman" panose="02020603050405020304" pitchFamily="18" charset="0"/>
              </a:rPr>
              <a:t>Dinusatama</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Himpunan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Tembang</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Mataraman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Bidang</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Kesenian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Kanwil</a:t>
            </a:r>
            <a:r>
              <a:rPr lang="en-AU" sz="1800" dirty="0">
                <a:effectLst/>
                <a:ea typeface="Calibri" panose="020F0502020204030204" pitchFamily="34" charset="0"/>
                <a:cs typeface="Times New Roman" panose="02020603050405020304" pitchFamily="18" charset="0"/>
              </a:rPr>
              <a:t> Dep, P dan K, Yogyakarta, 1980</a:t>
            </a:r>
            <a:endParaRPr lang="en-US" sz="1800" dirty="0">
              <a:effectLs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pPr>
            <a:r>
              <a:rPr lang="en-AU" sz="1800" dirty="0">
                <a:effectLst/>
                <a:ea typeface="Calibri" panose="020F0502020204030204" pitchFamily="34" charset="0"/>
                <a:cs typeface="Times New Roman" panose="02020603050405020304" pitchFamily="18" charset="0"/>
              </a:rPr>
              <a:t>W. </a:t>
            </a:r>
            <a:r>
              <a:rPr lang="en-AU" sz="1800" dirty="0" err="1">
                <a:effectLst/>
                <a:ea typeface="Calibri" panose="020F0502020204030204" pitchFamily="34" charset="0"/>
                <a:cs typeface="Times New Roman" panose="02020603050405020304" pitchFamily="18" charset="0"/>
              </a:rPr>
              <a:t>Sastrowiryono</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Bimbingan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kesenian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Majelis</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Luhur</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Persatuan</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Tamansiswa</a:t>
            </a:r>
            <a:r>
              <a:rPr lang="en-AU" sz="1800" dirty="0">
                <a:effectLst/>
                <a:ea typeface="Calibri" panose="020F0502020204030204" pitchFamily="34" charset="0"/>
                <a:cs typeface="Times New Roman" panose="02020603050405020304" pitchFamily="18" charset="0"/>
              </a:rPr>
              <a:t> Yogyakarta, 1983</a:t>
            </a:r>
            <a:endParaRPr lang="en-US" sz="1800" dirty="0">
              <a:effectLst/>
              <a:ea typeface="Calibri" panose="020F0502020204030204" pitchFamily="34" charset="0"/>
              <a:cs typeface="Times New Roman" panose="02020603050405020304" pitchFamily="18" charset="0"/>
            </a:endParaRPr>
          </a:p>
          <a:p>
            <a:r>
              <a:rPr lang="en-AU" sz="1800" dirty="0" err="1">
                <a:effectLst/>
                <a:ea typeface="Calibri" panose="020F0502020204030204" pitchFamily="34" charset="0"/>
                <a:cs typeface="Times New Roman" panose="02020603050405020304" pitchFamily="18" charset="0"/>
              </a:rPr>
              <a:t>Wirjapanitra</a:t>
            </a:r>
            <a:r>
              <a:rPr lang="en-AU" sz="1800" dirty="0">
                <a:effectLst/>
                <a:ea typeface="Calibri" panose="020F0502020204030204" pitchFamily="34" charset="0"/>
                <a:cs typeface="Times New Roman" panose="02020603050405020304" pitchFamily="18" charset="0"/>
              </a:rPr>
              <a:t>, </a:t>
            </a:r>
            <a:r>
              <a:rPr lang="en-AU" sz="1800" dirty="0" err="1">
                <a:effectLst/>
                <a:ea typeface="Calibri" panose="020F0502020204030204" pitchFamily="34" charset="0"/>
                <a:cs typeface="Times New Roman" panose="02020603050405020304" pitchFamily="18" charset="0"/>
              </a:rPr>
              <a:t>Wulang</a:t>
            </a:r>
            <a:r>
              <a:rPr lang="en-AU" sz="1800" dirty="0">
                <a:effectLst/>
                <a:ea typeface="Calibri" panose="020F0502020204030204" pitchFamily="34" charset="0"/>
                <a:cs typeface="Times New Roman" panose="02020603050405020304" pitchFamily="18" charset="0"/>
              </a:rPr>
              <a:t> reh, STSI Surakarta</a:t>
            </a:r>
            <a:endParaRPr lang="en-US" dirty="0"/>
          </a:p>
        </p:txBody>
      </p:sp>
    </p:spTree>
    <p:extLst>
      <p:ext uri="{BB962C8B-B14F-4D97-AF65-F5344CB8AC3E}">
        <p14:creationId xmlns:p14="http://schemas.microsoft.com/office/powerpoint/2010/main" val="73518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938BF-BADD-45B4-AFDB-A9CAAC5AF0EF}"/>
              </a:ext>
            </a:extLst>
          </p:cNvPr>
          <p:cNvSpPr>
            <a:spLocks noGrp="1"/>
          </p:cNvSpPr>
          <p:nvPr>
            <p:ph type="title"/>
          </p:nvPr>
        </p:nvSpPr>
        <p:spPr>
          <a:xfrm>
            <a:off x="886266" y="484632"/>
            <a:ext cx="10228194" cy="4199910"/>
          </a:xfrm>
        </p:spPr>
        <p:txBody>
          <a:bodyPr>
            <a:normAutofit/>
          </a:bodyPr>
          <a:lstStyle/>
          <a:p>
            <a:pPr lvl="0" eaLnBrk="0" fontAlgn="base" hangingPunct="0">
              <a:lnSpc>
                <a:spcPct val="100000"/>
              </a:lnSpc>
              <a:spcAft>
                <a:spcPct val="0"/>
              </a:spcAft>
              <a:tabLst>
                <a:tab pos="914400" algn="l"/>
                <a:tab pos="1371600" algn="l"/>
              </a:tabLst>
            </a:pPr>
            <a:r>
              <a:rPr lang="en-US" altLang="en-US" sz="3600" b="1" cap="none" dirty="0">
                <a:solidFill>
                  <a:srgbClr val="000000"/>
                </a:solidFill>
                <a:latin typeface="Book Antiqua" panose="02040602050305030304" pitchFamily="18" charset="0"/>
                <a:ea typeface="Calibri" panose="020F0502020204030204" pitchFamily="34" charset="0"/>
                <a:cs typeface="Candara" panose="020E0502030303020204" pitchFamily="34" charset="0"/>
              </a:rPr>
              <a:t>IX</a:t>
            </a:r>
            <a:r>
              <a:rPr kumimoji="0" lang="en-US" altLang="en-US" sz="3600" b="1" i="0" u="none" strike="noStrike" cap="none" normalizeH="0" baseline="0" dirty="0">
                <a:ln>
                  <a:noFill/>
                </a:ln>
                <a:solidFill>
                  <a:srgbClr val="000000"/>
                </a:solidFill>
                <a:effectLst/>
                <a:latin typeface="Book Antiqua" panose="02040602050305030304" pitchFamily="18" charset="0"/>
                <a:ea typeface="Calibri" panose="020F0502020204030204" pitchFamily="34" charset="0"/>
                <a:cs typeface="Candara" panose="020E0502030303020204" pitchFamily="34" charset="0"/>
              </a:rPr>
              <a:t>. </a:t>
            </a:r>
            <a:r>
              <a:rPr kumimoji="0" lang="en-US" altLang="en-US" sz="3600" b="1" i="0" u="none" strike="noStrike" cap="none" normalizeH="0" baseline="0" dirty="0" err="1">
                <a:ln>
                  <a:noFill/>
                </a:ln>
                <a:solidFill>
                  <a:srgbClr val="000000"/>
                </a:solidFill>
                <a:effectLst/>
                <a:latin typeface="Book Antiqua" panose="02040602050305030304" pitchFamily="18" charset="0"/>
                <a:ea typeface="Calibri" panose="020F0502020204030204" pitchFamily="34" charset="0"/>
                <a:cs typeface="Candara" panose="020E0502030303020204" pitchFamily="34" charset="0"/>
              </a:rPr>
              <a:t>Kriteria</a:t>
            </a:r>
            <a:r>
              <a:rPr kumimoji="0" lang="en-US" altLang="en-US" sz="3600" b="1" i="0" u="none" strike="noStrike" cap="none" normalizeH="0" baseline="0" dirty="0">
                <a:ln>
                  <a:noFill/>
                </a:ln>
                <a:solidFill>
                  <a:srgbClr val="000000"/>
                </a:solidFill>
                <a:effectLst/>
                <a:latin typeface="Book Antiqua" panose="02040602050305030304" pitchFamily="18" charset="0"/>
                <a:ea typeface="Calibri" panose="020F0502020204030204" pitchFamily="34" charset="0"/>
                <a:cs typeface="Candara" panose="020E0502030303020204" pitchFamily="34" charset="0"/>
              </a:rPr>
              <a:t> </a:t>
            </a:r>
            <a:r>
              <a:rPr kumimoji="0" lang="en-US" altLang="en-US" sz="3600" b="1" i="0" u="none" strike="noStrike" cap="none" normalizeH="0" baseline="0" dirty="0" err="1">
                <a:ln>
                  <a:noFill/>
                </a:ln>
                <a:solidFill>
                  <a:srgbClr val="000000"/>
                </a:solidFill>
                <a:effectLst/>
                <a:latin typeface="Book Antiqua" panose="02040602050305030304" pitchFamily="18" charset="0"/>
                <a:ea typeface="Calibri" panose="020F0502020204030204" pitchFamily="34" charset="0"/>
                <a:cs typeface="Candara" panose="020E0502030303020204" pitchFamily="34" charset="0"/>
              </a:rPr>
              <a:t>Penilaian</a:t>
            </a:r>
            <a:br>
              <a:rPr kumimoji="0" lang="en-US" altLang="en-US" sz="3600" b="1" i="0" u="none" strike="noStrike" cap="none" normalizeH="0" baseline="0" dirty="0">
                <a:ln>
                  <a:noFill/>
                </a:ln>
                <a:solidFill>
                  <a:srgbClr val="000000"/>
                </a:solidFill>
                <a:effectLst/>
                <a:latin typeface="Book Antiqua" panose="02040602050305030304" pitchFamily="18" charset="0"/>
                <a:ea typeface="Calibri" panose="020F0502020204030204" pitchFamily="34" charset="0"/>
                <a:cs typeface="Candara" panose="020E0502030303020204" pitchFamily="34" charset="0"/>
              </a:rPr>
            </a:br>
            <a:br>
              <a:rPr kumimoji="0" lang="en-US" altLang="en-US" sz="1800" b="0" i="0" u="none" strike="noStrike" cap="none" normalizeH="0" baseline="0" dirty="0">
                <a:ln>
                  <a:noFill/>
                </a:ln>
                <a:solidFill>
                  <a:schemeClr val="tx1"/>
                </a:solidFill>
                <a:effectLst/>
              </a:rPr>
            </a:b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Nilai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akhir</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Matakuliah</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Tembang</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Waosan</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diperoleh</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dari</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penilaian</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3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komponen</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a:t>
            </a:r>
            <a:b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b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1. </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Nilai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Harian</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(20%)</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2. </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Nilai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Ujian</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Tengah Semester (30%)</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3. </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Nilai </a:t>
            </a:r>
            <a:r>
              <a:rPr kumimoji="0" lang="en-US" altLang="en-US" sz="2400" b="0" i="0" u="none" strike="noStrike" cap="none" normalizeH="0" baseline="0" dirty="0" err="1">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Ujian</a:t>
            </a:r>
            <a:r>
              <a:rPr kumimoji="0" lang="en-US" altLang="en-US" sz="2400" b="0"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Akhir Semester (50%)</a:t>
            </a:r>
            <a:r>
              <a:rPr lang="en-US" altLang="en-US" sz="1800" b="1" cap="none"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 </a:t>
            </a:r>
            <a:br>
              <a:rPr lang="en-US" altLang="en-US" sz="1800" b="1" cap="none"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br>
            <a:r>
              <a:rPr lang="en-US" altLang="en-US" sz="1800" b="1" cap="none" dirty="0" err="1">
                <a:solidFill>
                  <a:schemeClr val="tx1"/>
                </a:solidFill>
                <a:latin typeface="Book Antiqua" panose="02040602050305030304" pitchFamily="18" charset="0"/>
                <a:ea typeface="Calibri" panose="020F0502020204030204" pitchFamily="34" charset="0"/>
                <a:cs typeface="Times New Roman" panose="02020603050405020304" pitchFamily="18" charset="0"/>
              </a:rPr>
              <a:t>Pembulatan</a:t>
            </a:r>
            <a:r>
              <a:rPr lang="en-US" altLang="en-US" sz="1800" b="1" cap="none"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  Nilai:</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rPr>
            </a:br>
            <a:r>
              <a:rPr kumimoji="0" lang="en-US" altLang="en-US" sz="2400" b="1" i="0" u="none" strike="noStrike" cap="none" normalizeH="0" baseline="0" dirty="0">
                <a:ln>
                  <a:noFill/>
                </a:ln>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6600" dirty="0"/>
          </a:p>
        </p:txBody>
      </p:sp>
      <p:graphicFrame>
        <p:nvGraphicFramePr>
          <p:cNvPr id="7" name="Content Placeholder 6">
            <a:extLst>
              <a:ext uri="{FF2B5EF4-FFF2-40B4-BE49-F238E27FC236}">
                <a16:creationId xmlns:a16="http://schemas.microsoft.com/office/drawing/2014/main" id="{4C9D2ED7-6073-496C-B21E-2B2EDD74822E}"/>
              </a:ext>
            </a:extLst>
          </p:cNvPr>
          <p:cNvGraphicFramePr>
            <a:graphicFrameLocks noGrp="1"/>
          </p:cNvGraphicFramePr>
          <p:nvPr>
            <p:ph idx="1"/>
            <p:extLst>
              <p:ext uri="{D42A27DB-BD31-4B8C-83A1-F6EECF244321}">
                <p14:modId xmlns:p14="http://schemas.microsoft.com/office/powerpoint/2010/main" val="1374478680"/>
              </p:ext>
            </p:extLst>
          </p:nvPr>
        </p:nvGraphicFramePr>
        <p:xfrm>
          <a:off x="4726745" y="3623555"/>
          <a:ext cx="7058708" cy="3066248"/>
        </p:xfrm>
        <a:graphic>
          <a:graphicData uri="http://schemas.openxmlformats.org/drawingml/2006/table">
            <a:tbl>
              <a:tblPr firstRow="1" firstCol="1" bandRow="1">
                <a:tableStyleId>{2D5ABB26-0587-4C30-8999-92F81FD0307C}</a:tableStyleId>
              </a:tblPr>
              <a:tblGrid>
                <a:gridCol w="474193">
                  <a:extLst>
                    <a:ext uri="{9D8B030D-6E8A-4147-A177-3AD203B41FA5}">
                      <a16:colId xmlns:a16="http://schemas.microsoft.com/office/drawing/2014/main" val="3239278043"/>
                    </a:ext>
                  </a:extLst>
                </a:gridCol>
                <a:gridCol w="243871">
                  <a:extLst>
                    <a:ext uri="{9D8B030D-6E8A-4147-A177-3AD203B41FA5}">
                      <a16:colId xmlns:a16="http://schemas.microsoft.com/office/drawing/2014/main" val="1568139652"/>
                    </a:ext>
                  </a:extLst>
                </a:gridCol>
                <a:gridCol w="1056774">
                  <a:extLst>
                    <a:ext uri="{9D8B030D-6E8A-4147-A177-3AD203B41FA5}">
                      <a16:colId xmlns:a16="http://schemas.microsoft.com/office/drawing/2014/main" val="3524683667"/>
                    </a:ext>
                  </a:extLst>
                </a:gridCol>
                <a:gridCol w="936278">
                  <a:extLst>
                    <a:ext uri="{9D8B030D-6E8A-4147-A177-3AD203B41FA5}">
                      <a16:colId xmlns:a16="http://schemas.microsoft.com/office/drawing/2014/main" val="1197867339"/>
                    </a:ext>
                  </a:extLst>
                </a:gridCol>
                <a:gridCol w="1177270">
                  <a:extLst>
                    <a:ext uri="{9D8B030D-6E8A-4147-A177-3AD203B41FA5}">
                      <a16:colId xmlns:a16="http://schemas.microsoft.com/office/drawing/2014/main" val="2398232482"/>
                    </a:ext>
                  </a:extLst>
                </a:gridCol>
                <a:gridCol w="1056774">
                  <a:extLst>
                    <a:ext uri="{9D8B030D-6E8A-4147-A177-3AD203B41FA5}">
                      <a16:colId xmlns:a16="http://schemas.microsoft.com/office/drawing/2014/main" val="2319924064"/>
                    </a:ext>
                  </a:extLst>
                </a:gridCol>
                <a:gridCol w="1056774">
                  <a:extLst>
                    <a:ext uri="{9D8B030D-6E8A-4147-A177-3AD203B41FA5}">
                      <a16:colId xmlns:a16="http://schemas.microsoft.com/office/drawing/2014/main" val="3907113994"/>
                    </a:ext>
                  </a:extLst>
                </a:gridCol>
                <a:gridCol w="1056774">
                  <a:extLst>
                    <a:ext uri="{9D8B030D-6E8A-4147-A177-3AD203B41FA5}">
                      <a16:colId xmlns:a16="http://schemas.microsoft.com/office/drawing/2014/main" val="2749420035"/>
                    </a:ext>
                  </a:extLst>
                </a:gridCol>
              </a:tblGrid>
              <a:tr h="532618">
                <a:tc>
                  <a:txBody>
                    <a:bodyPr/>
                    <a:lstStyle/>
                    <a:p>
                      <a:pPr algn="ctr" fontAlgn="t">
                        <a:lnSpc>
                          <a:spcPct val="115000"/>
                        </a:lnSpc>
                        <a:spcBef>
                          <a:spcPts val="0"/>
                        </a:spcBef>
                        <a:spcAft>
                          <a:spcPts val="1000"/>
                        </a:spcAft>
                      </a:pPr>
                      <a:r>
                        <a:rPr lang="en-US" sz="1400" b="1" u="none" strike="noStrike" dirty="0">
                          <a:effectLst/>
                        </a:rPr>
                        <a:t> </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 </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 </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&lt; </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1,75</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&gt;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err="1">
                          <a:effectLst/>
                        </a:rPr>
                        <a:t>Tidak</a:t>
                      </a:r>
                      <a:r>
                        <a:rPr lang="en-US" sz="1400" b="1" u="none" strike="noStrike" dirty="0">
                          <a:effectLst/>
                        </a:rPr>
                        <a:t> Lulus</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5833278"/>
                  </a:ext>
                </a:extLst>
              </a:tr>
              <a:tr h="272206">
                <a:tc>
                  <a:txBody>
                    <a:bodyPr/>
                    <a:lstStyle/>
                    <a:p>
                      <a:pPr algn="l" fontAlgn="t">
                        <a:lnSpc>
                          <a:spcPct val="115000"/>
                        </a:lnSpc>
                        <a:spcBef>
                          <a:spcPts val="0"/>
                        </a:spcBef>
                        <a:spcAft>
                          <a:spcPts val="1000"/>
                        </a:spcAft>
                      </a:pPr>
                      <a:r>
                        <a:rPr lang="en-US" sz="1400" b="1" u="none" strike="noStrike">
                          <a:effectLst/>
                        </a:rPr>
                        <a:t>1,76</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2,25</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2,0</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&gt;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Lulus C</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7033492"/>
                  </a:ext>
                </a:extLst>
              </a:tr>
              <a:tr h="272206">
                <a:tc>
                  <a:txBody>
                    <a:bodyPr/>
                    <a:lstStyle/>
                    <a:p>
                      <a:pPr algn="l" fontAlgn="t">
                        <a:lnSpc>
                          <a:spcPct val="115000"/>
                        </a:lnSpc>
                        <a:spcBef>
                          <a:spcPts val="0"/>
                        </a:spcBef>
                        <a:spcAft>
                          <a:spcPts val="1000"/>
                        </a:spcAft>
                      </a:pPr>
                      <a:r>
                        <a:rPr lang="en-US" sz="1400" b="1" u="none" strike="noStrike">
                          <a:effectLst/>
                        </a:rPr>
                        <a:t>2,26</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2,75</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2,5</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&gt;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Lulus C+</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706182"/>
                  </a:ext>
                </a:extLst>
              </a:tr>
              <a:tr h="272206">
                <a:tc>
                  <a:txBody>
                    <a:bodyPr/>
                    <a:lstStyle/>
                    <a:p>
                      <a:pPr algn="l" fontAlgn="t">
                        <a:lnSpc>
                          <a:spcPct val="115000"/>
                        </a:lnSpc>
                        <a:spcBef>
                          <a:spcPts val="0"/>
                        </a:spcBef>
                        <a:spcAft>
                          <a:spcPts val="1000"/>
                        </a:spcAft>
                      </a:pPr>
                      <a:r>
                        <a:rPr lang="en-US" sz="1400" b="1" u="none" strike="noStrike">
                          <a:effectLst/>
                        </a:rPr>
                        <a:t>2,76</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3,25</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3,0</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&gt;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Lulus B</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9765807"/>
                  </a:ext>
                </a:extLst>
              </a:tr>
              <a:tr h="272206">
                <a:tc>
                  <a:txBody>
                    <a:bodyPr/>
                    <a:lstStyle/>
                    <a:p>
                      <a:pPr algn="l" fontAlgn="t">
                        <a:lnSpc>
                          <a:spcPct val="115000"/>
                        </a:lnSpc>
                        <a:spcBef>
                          <a:spcPts val="0"/>
                        </a:spcBef>
                        <a:spcAft>
                          <a:spcPts val="1000"/>
                        </a:spcAft>
                      </a:pPr>
                      <a:r>
                        <a:rPr lang="en-US" sz="1400" b="1" u="none" strike="noStrike">
                          <a:effectLst/>
                        </a:rPr>
                        <a:t>3,26</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3,75</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3,5</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lnSpc>
                          <a:spcPct val="115000"/>
                        </a:lnSpc>
                        <a:spcBef>
                          <a:spcPts val="0"/>
                        </a:spcBef>
                        <a:spcAft>
                          <a:spcPts val="1000"/>
                        </a:spcAft>
                      </a:pPr>
                      <a:r>
                        <a:rPr lang="en-US" sz="1400" b="1" u="none" strike="noStrike">
                          <a:effectLst/>
                        </a:rPr>
                        <a:t>–</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&gt;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Lulus B+</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4150883"/>
                  </a:ext>
                </a:extLst>
              </a:tr>
              <a:tr h="532618">
                <a:tc>
                  <a:txBody>
                    <a:bodyPr/>
                    <a:lstStyle/>
                    <a:p>
                      <a:pPr algn="l" fontAlgn="t">
                        <a:lnSpc>
                          <a:spcPct val="115000"/>
                        </a:lnSpc>
                        <a:spcBef>
                          <a:spcPts val="0"/>
                        </a:spcBef>
                        <a:spcAft>
                          <a:spcPts val="1000"/>
                        </a:spcAft>
                      </a:pPr>
                      <a:r>
                        <a:rPr lang="en-US" sz="1400" b="1" u="none" strike="noStrike">
                          <a:effectLst/>
                        </a:rPr>
                        <a: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&gt; </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a:effectLst/>
                        </a:rPr>
                        <a:t>3,76</a:t>
                      </a:r>
                      <a:endParaRPr lang="en-US" sz="2000" b="1"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4,0</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lnSpc>
                          <a:spcPct val="115000"/>
                        </a:lnSpc>
                        <a:spcBef>
                          <a:spcPts val="0"/>
                        </a:spcBef>
                        <a:spcAft>
                          <a:spcPts val="1000"/>
                        </a:spcAft>
                      </a:pPr>
                      <a:r>
                        <a:rPr lang="en-US" sz="1400" b="1" u="none" strike="noStrike" dirty="0">
                          <a:effectLst/>
                        </a:rPr>
                        <a:t>–</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&gt; </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lnSpc>
                          <a:spcPct val="115000"/>
                        </a:lnSpc>
                        <a:spcBef>
                          <a:spcPts val="0"/>
                        </a:spcBef>
                        <a:spcAft>
                          <a:spcPts val="1000"/>
                        </a:spcAft>
                      </a:pPr>
                      <a:r>
                        <a:rPr lang="en-US" sz="1400" b="1" u="none" strike="noStrike" dirty="0">
                          <a:effectLst/>
                        </a:rPr>
                        <a:t>Lulus A</a:t>
                      </a:r>
                      <a:endParaRPr lang="en-US" sz="2000" b="1" i="0" u="none" strike="noStrike" dirty="0">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7773241"/>
                  </a:ext>
                </a:extLst>
              </a:tr>
            </a:tbl>
          </a:graphicData>
        </a:graphic>
      </p:graphicFrame>
    </p:spTree>
    <p:extLst>
      <p:ext uri="{BB962C8B-B14F-4D97-AF65-F5344CB8AC3E}">
        <p14:creationId xmlns:p14="http://schemas.microsoft.com/office/powerpoint/2010/main" val="1695505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6603" y="956603"/>
            <a:ext cx="10171645" cy="5215597"/>
          </a:xfrm>
        </p:spPr>
        <p:txBody>
          <a:bodyPr>
            <a:normAutofit fontScale="92500" lnSpcReduction="20000"/>
          </a:bodyPr>
          <a:lstStyle/>
          <a:p>
            <a:pPr marL="0" indent="0" algn="ctr">
              <a:buNone/>
            </a:pPr>
            <a:r>
              <a:rPr lang="en-US" sz="2800" dirty="0"/>
              <a:t>I. IDENTITAS MATA KULIAH</a:t>
            </a:r>
          </a:p>
          <a:p>
            <a:pPr marL="0" indent="0" algn="ctr">
              <a:buNone/>
            </a:pPr>
            <a:endParaRPr lang="en-US" sz="2800" dirty="0"/>
          </a:p>
          <a:p>
            <a:r>
              <a:rPr lang="id-ID" sz="2800" dirty="0"/>
              <a:t>Nama Matakuliah		: </a:t>
            </a:r>
            <a:r>
              <a:rPr lang="en-US" sz="2800" dirty="0" err="1"/>
              <a:t>Tembang</a:t>
            </a:r>
            <a:r>
              <a:rPr lang="en-US" sz="2800" dirty="0"/>
              <a:t> </a:t>
            </a:r>
            <a:r>
              <a:rPr lang="en-US" sz="2800" dirty="0" err="1"/>
              <a:t>Waosan</a:t>
            </a:r>
            <a:endParaRPr lang="en-US" sz="2800" dirty="0"/>
          </a:p>
          <a:p>
            <a:pPr algn="just"/>
            <a:r>
              <a:rPr lang="id-ID" sz="2800" dirty="0"/>
              <a:t>Kode Matakulah	</a:t>
            </a:r>
            <a:r>
              <a:rPr lang="en-US" sz="2800" dirty="0"/>
              <a:t>		</a:t>
            </a:r>
            <a:r>
              <a:rPr lang="id-ID" sz="2800" dirty="0"/>
              <a:t>: </a:t>
            </a:r>
            <a:r>
              <a:rPr lang="en-US" sz="2800" dirty="0"/>
              <a:t>SP1114102</a:t>
            </a:r>
          </a:p>
          <a:p>
            <a:r>
              <a:rPr lang="id-ID" sz="2800" dirty="0"/>
              <a:t>SKS			</a:t>
            </a:r>
            <a:r>
              <a:rPr lang="en-US" sz="2800" dirty="0"/>
              <a:t>		</a:t>
            </a:r>
            <a:r>
              <a:rPr lang="id-ID" sz="2800" dirty="0"/>
              <a:t>: </a:t>
            </a:r>
            <a:r>
              <a:rPr lang="en-US" sz="2800" dirty="0"/>
              <a:t>2</a:t>
            </a:r>
            <a:r>
              <a:rPr lang="id-ID" sz="2800" dirty="0"/>
              <a:t> SKS</a:t>
            </a:r>
            <a:endParaRPr lang="en-US" sz="2800" dirty="0"/>
          </a:p>
          <a:p>
            <a:r>
              <a:rPr lang="id-ID" sz="2800" dirty="0"/>
              <a:t>Program Studi	</a:t>
            </a:r>
            <a:r>
              <a:rPr lang="en-US" sz="2800" dirty="0"/>
              <a:t>		</a:t>
            </a:r>
            <a:r>
              <a:rPr lang="id-ID" sz="2800" dirty="0"/>
              <a:t>: Seni Karawitan</a:t>
            </a:r>
            <a:endParaRPr lang="en-US" sz="2800" dirty="0"/>
          </a:p>
          <a:p>
            <a:r>
              <a:rPr lang="id-ID" sz="2800" dirty="0"/>
              <a:t>Peng</a:t>
            </a:r>
            <a:r>
              <a:rPr lang="en-US" sz="2800" dirty="0" err="1"/>
              <a:t>ampu</a:t>
            </a:r>
            <a:r>
              <a:rPr lang="id-ID" sz="2800" dirty="0"/>
              <a:t>		</a:t>
            </a:r>
            <a:r>
              <a:rPr lang="en-US" sz="2800" dirty="0"/>
              <a:t>		</a:t>
            </a:r>
            <a:r>
              <a:rPr lang="id-ID" sz="2800" dirty="0"/>
              <a:t>: </a:t>
            </a:r>
            <a:r>
              <a:rPr lang="en-US" sz="2800" dirty="0"/>
              <a:t>1.  </a:t>
            </a:r>
            <a:r>
              <a:rPr lang="en-US" sz="2800" dirty="0" err="1"/>
              <a:t>Siswati</a:t>
            </a:r>
            <a:r>
              <a:rPr lang="en-US" sz="2800" dirty="0"/>
              <a:t>, </a:t>
            </a:r>
            <a:r>
              <a:rPr lang="en-US" sz="2800" dirty="0" err="1"/>
              <a:t>S.Sn</a:t>
            </a:r>
            <a:r>
              <a:rPr lang="en-US" sz="2800" dirty="0"/>
              <a:t>., </a:t>
            </a:r>
            <a:r>
              <a:rPr lang="en-US" sz="2800" dirty="0" err="1"/>
              <a:t>M.Sn</a:t>
            </a:r>
            <a:endParaRPr lang="en-US" sz="2800" dirty="0"/>
          </a:p>
          <a:p>
            <a:r>
              <a:rPr lang="id-ID" sz="2800" dirty="0"/>
              <a:t>Semester		</a:t>
            </a:r>
            <a:r>
              <a:rPr lang="en-US" sz="2800" dirty="0"/>
              <a:t>		</a:t>
            </a:r>
            <a:r>
              <a:rPr lang="id-ID" sz="2800" dirty="0"/>
              <a:t>: II (</a:t>
            </a:r>
            <a:r>
              <a:rPr lang="en-US" sz="2800" dirty="0" err="1"/>
              <a:t>dua</a:t>
            </a:r>
            <a:r>
              <a:rPr lang="id-ID" sz="2800" dirty="0"/>
              <a:t>)</a:t>
            </a:r>
            <a:endParaRPr lang="en-US" sz="2800" dirty="0"/>
          </a:p>
          <a:p>
            <a:r>
              <a:rPr lang="id-ID" sz="2800" dirty="0"/>
              <a:t>Hari Pertemuan/jam	</a:t>
            </a:r>
            <a:r>
              <a:rPr lang="en-US" sz="2800" dirty="0"/>
              <a:t>	</a:t>
            </a:r>
            <a:r>
              <a:rPr lang="id-ID" sz="2800" dirty="0"/>
              <a:t>: Senin/</a:t>
            </a:r>
            <a:r>
              <a:rPr lang="en-US" sz="2800" dirty="0" err="1"/>
              <a:t>rabu</a:t>
            </a:r>
            <a:r>
              <a:rPr lang="id-ID" sz="2800" dirty="0"/>
              <a:t>, </a:t>
            </a:r>
            <a:r>
              <a:rPr lang="en-US" sz="2800" dirty="0"/>
              <a:t>07.30</a:t>
            </a:r>
            <a:r>
              <a:rPr lang="id-ID" sz="2800" dirty="0"/>
              <a:t>—</a:t>
            </a:r>
            <a:r>
              <a:rPr lang="en-US" sz="2800" dirty="0"/>
              <a:t>09</a:t>
            </a:r>
            <a:r>
              <a:rPr lang="id-ID" sz="2800" dirty="0"/>
              <a:t>.</a:t>
            </a:r>
            <a:r>
              <a:rPr lang="en-US" sz="2800" dirty="0"/>
              <a:t>1</a:t>
            </a:r>
            <a:r>
              <a:rPr lang="id-ID" sz="2800" dirty="0"/>
              <a:t>0</a:t>
            </a:r>
            <a:endParaRPr lang="en-US" sz="2800" dirty="0"/>
          </a:p>
          <a:p>
            <a:r>
              <a:rPr lang="id-ID" sz="2800" dirty="0"/>
              <a:t>Tempat Pertemuan	</a:t>
            </a:r>
            <a:r>
              <a:rPr lang="en-US" sz="2800" dirty="0"/>
              <a:t>	</a:t>
            </a:r>
            <a:r>
              <a:rPr lang="id-ID" sz="2800" dirty="0"/>
              <a:t>: Ruang </a:t>
            </a:r>
            <a:r>
              <a:rPr lang="en-US" sz="2800" dirty="0"/>
              <a:t>G1.1 </a:t>
            </a:r>
            <a:r>
              <a:rPr lang="en-US" sz="2800" dirty="0" err="1"/>
              <a:t>atau</a:t>
            </a:r>
            <a:r>
              <a:rPr lang="en-US" sz="2800" dirty="0"/>
              <a:t> </a:t>
            </a:r>
            <a:r>
              <a:rPr lang="en-US" sz="2800" dirty="0" err="1"/>
              <a:t>Kuliah</a:t>
            </a:r>
            <a:r>
              <a:rPr lang="en-US" sz="2800" dirty="0"/>
              <a:t> Daring</a:t>
            </a:r>
          </a:p>
          <a:p>
            <a:pPr lvl="8" algn="r"/>
            <a:r>
              <a:rPr lang="en-US" sz="2400" dirty="0"/>
              <a:t> </a:t>
            </a:r>
            <a:r>
              <a:rPr lang="en-US" sz="2400" dirty="0">
                <a:hlinkClick r:id="rId2"/>
              </a:rPr>
              <a:t>https://daring.isi-ska.ac.id/</a:t>
            </a:r>
            <a:r>
              <a:rPr lang="en-US" sz="2400" dirty="0"/>
              <a:t>  </a:t>
            </a:r>
            <a:r>
              <a:rPr lang="en-US" sz="2400" dirty="0" err="1"/>
              <a:t>atau</a:t>
            </a:r>
            <a:r>
              <a:rPr lang="en-US" sz="2400" dirty="0"/>
              <a:t> </a:t>
            </a:r>
            <a:r>
              <a:rPr lang="en-US" sz="2400" dirty="0">
                <a:hlinkClick r:id="rId3"/>
              </a:rPr>
              <a:t>https://lmsspada.kemdikbud.go.id/</a:t>
            </a:r>
            <a:endParaRPr lang="en-US" sz="2400" dirty="0"/>
          </a:p>
          <a:p>
            <a:endParaRPr lang="en-US" sz="2800" dirty="0"/>
          </a:p>
          <a:p>
            <a:endParaRPr lang="en-US" dirty="0"/>
          </a:p>
        </p:txBody>
      </p:sp>
    </p:spTree>
    <p:extLst>
      <p:ext uri="{BB962C8B-B14F-4D97-AF65-F5344CB8AC3E}">
        <p14:creationId xmlns:p14="http://schemas.microsoft.com/office/powerpoint/2010/main" val="410518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535" y="624110"/>
            <a:ext cx="10562077" cy="1280890"/>
          </a:xfrm>
        </p:spPr>
        <p:txBody>
          <a:bodyPr>
            <a:normAutofit fontScale="90000"/>
          </a:bodyPr>
          <a:lstStyle/>
          <a:p>
            <a:r>
              <a:rPr lang="en-US" dirty="0"/>
              <a:t>II. </a:t>
            </a:r>
            <a:r>
              <a:rPr lang="en-US" dirty="0" err="1"/>
              <a:t>deskripsi</a:t>
            </a:r>
            <a:r>
              <a:rPr lang="en-US" dirty="0"/>
              <a:t> </a:t>
            </a:r>
            <a:r>
              <a:rPr lang="en-US" dirty="0" err="1"/>
              <a:t>mata</a:t>
            </a:r>
            <a:r>
              <a:rPr lang="en-US" dirty="0"/>
              <a:t> </a:t>
            </a:r>
            <a:r>
              <a:rPr lang="en-US" dirty="0" err="1"/>
              <a:t>kuliah</a:t>
            </a:r>
            <a:r>
              <a:rPr lang="en-US" dirty="0"/>
              <a:t> </a:t>
            </a:r>
            <a:r>
              <a:rPr lang="en-US" dirty="0" err="1"/>
              <a:t>tembang</a:t>
            </a:r>
            <a:r>
              <a:rPr lang="en-US" dirty="0"/>
              <a:t> </a:t>
            </a:r>
            <a:r>
              <a:rPr lang="en-US" dirty="0" err="1"/>
              <a:t>waosan</a:t>
            </a:r>
            <a:endParaRPr lang="en-US" dirty="0"/>
          </a:p>
        </p:txBody>
      </p:sp>
      <p:sp>
        <p:nvSpPr>
          <p:cNvPr id="3" name="Content Placeholder 2"/>
          <p:cNvSpPr>
            <a:spLocks noGrp="1"/>
          </p:cNvSpPr>
          <p:nvPr>
            <p:ph idx="1"/>
          </p:nvPr>
        </p:nvSpPr>
        <p:spPr/>
        <p:txBody>
          <a:bodyPr>
            <a:normAutofit/>
          </a:bodyPr>
          <a:lstStyle/>
          <a:p>
            <a:pPr algn="just"/>
            <a:r>
              <a:rPr lang="en-AU" sz="3600" dirty="0">
                <a:effectLst/>
                <a:latin typeface="Arial Narrow" panose="020B0606020202030204" pitchFamily="34" charset="0"/>
                <a:ea typeface="Calibri" panose="020F0502020204030204" pitchFamily="34" charset="0"/>
                <a:cs typeface="Times New Roman" panose="02020603050405020304" pitchFamily="18" charset="0"/>
              </a:rPr>
              <a:t>Mata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kuliah</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ini</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merupakan</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matakuliah</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praktik</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yang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bertujuan</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menjadikan</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mahasiswa</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mampu</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menjelaskan</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tentang</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berbagai</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aspek</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yang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terdapat</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dalam</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tembang</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waosan</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serta</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mampu</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menyajikan</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tembang</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waosan</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baik</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sekar</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macapat</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sekar</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tengahan</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dan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sekar</a:t>
            </a:r>
            <a:r>
              <a:rPr lang="en-AU" sz="3600" i="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ageng</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secara</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baik</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dan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benar</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dalam</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ragam</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jenis</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laras</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dan </a:t>
            </a:r>
            <a:r>
              <a:rPr lang="en-AU" sz="3600" dirty="0" err="1">
                <a:effectLst/>
                <a:latin typeface="Arial Narrow" panose="020B0606020202030204" pitchFamily="34" charset="0"/>
                <a:ea typeface="Calibri" panose="020F0502020204030204" pitchFamily="34" charset="0"/>
                <a:cs typeface="Times New Roman" panose="02020603050405020304" pitchFamily="18" charset="0"/>
              </a:rPr>
              <a:t>variasi</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600" i="1" dirty="0" err="1">
                <a:effectLst/>
                <a:latin typeface="Arial Narrow" panose="020B0606020202030204" pitchFamily="34" charset="0"/>
                <a:ea typeface="Calibri" panose="020F0502020204030204" pitchFamily="34" charset="0"/>
                <a:cs typeface="Times New Roman" panose="02020603050405020304" pitchFamily="18" charset="0"/>
              </a:rPr>
              <a:t>cengkoknya</a:t>
            </a:r>
            <a:r>
              <a:rPr lang="en-AU" sz="3600" dirty="0">
                <a:effectLst/>
                <a:latin typeface="Arial Narrow" panose="020B0606020202030204" pitchFamily="34" charset="0"/>
                <a:ea typeface="Calibri" panose="020F0502020204030204" pitchFamily="34" charset="0"/>
                <a:cs typeface="Times New Roman" panose="02020603050405020304" pitchFamily="18" charset="0"/>
              </a:rPr>
              <a:t>.</a:t>
            </a:r>
            <a:endParaRPr lang="en-US" sz="4000" dirty="0"/>
          </a:p>
        </p:txBody>
      </p:sp>
    </p:spTree>
    <p:extLst>
      <p:ext uri="{BB962C8B-B14F-4D97-AF65-F5344CB8AC3E}">
        <p14:creationId xmlns:p14="http://schemas.microsoft.com/office/powerpoint/2010/main" val="17752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a:t>
            </a:r>
            <a:r>
              <a:rPr lang="en-US" dirty="0" err="1"/>
              <a:t>Capaian</a:t>
            </a:r>
            <a:r>
              <a:rPr lang="en-US" dirty="0"/>
              <a:t> </a:t>
            </a:r>
            <a:r>
              <a:rPr lang="en-US" dirty="0" err="1"/>
              <a:t>pembelajaran</a:t>
            </a:r>
            <a:r>
              <a:rPr lang="en-US" dirty="0"/>
              <a:t>:</a:t>
            </a:r>
          </a:p>
        </p:txBody>
      </p:sp>
      <p:sp>
        <p:nvSpPr>
          <p:cNvPr id="6" name="Content Placeholder 5"/>
          <p:cNvSpPr>
            <a:spLocks noGrp="1"/>
          </p:cNvSpPr>
          <p:nvPr>
            <p:ph idx="1"/>
          </p:nvPr>
        </p:nvSpPr>
        <p:spPr/>
        <p:txBody>
          <a:bodyPr>
            <a:normAutofit/>
          </a:bodyPr>
          <a:lstStyle/>
          <a:p>
            <a:r>
              <a:rPr lang="en-AU" sz="3200" dirty="0">
                <a:effectLst/>
                <a:latin typeface="Arial Narrow" panose="020B0606020202030204" pitchFamily="34" charset="0"/>
                <a:ea typeface="Calibri" panose="020F0502020204030204" pitchFamily="34" charset="0"/>
                <a:cs typeface="Times New Roman" panose="02020603050405020304" pitchFamily="18" charset="0"/>
              </a:rPr>
              <a:t>Mampu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menjelaskan</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[C2]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tentang</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konsep</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dasar</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Tembang</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waosan</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dapat</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mempraktekkan</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[P3] dan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mengembangkan</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[P4]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aspek</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musikal</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Tembang</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Waosan</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dengan</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kinerja</a:t>
            </a:r>
            <a:r>
              <a:rPr lang="en-AU" sz="3200" b="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mandiri</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bermutu</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terukur</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serta</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dapat</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mempresentasikan</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nya</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secara</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err="1">
                <a:effectLst/>
                <a:latin typeface="Arial Narrow" panose="020B0606020202030204" pitchFamily="34" charset="0"/>
                <a:ea typeface="Calibri" panose="020F0502020204030204" pitchFamily="34" charset="0"/>
                <a:cs typeface="Times New Roman" panose="02020603050405020304" pitchFamily="18" charset="0"/>
              </a:rPr>
              <a:t>profesional</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 dan </a:t>
            </a:r>
            <a:r>
              <a:rPr lang="en-AU" sz="3200" b="1" dirty="0" err="1">
                <a:effectLst/>
                <a:latin typeface="Arial Narrow" panose="020B0606020202030204" pitchFamily="34" charset="0"/>
                <a:ea typeface="Calibri" panose="020F0502020204030204" pitchFamily="34" charset="0"/>
                <a:cs typeface="Times New Roman" panose="02020603050405020304" pitchFamily="18" charset="0"/>
              </a:rPr>
              <a:t>bertanggungjawab</a:t>
            </a:r>
            <a:r>
              <a:rPr lang="en-AU" sz="3200" b="1" dirty="0">
                <a:effectLst/>
                <a:latin typeface="Arial Narrow" panose="020B0606020202030204" pitchFamily="34" charset="0"/>
                <a:ea typeface="Calibri" panose="020F0502020204030204" pitchFamily="34" charset="0"/>
                <a:cs typeface="Times New Roman" panose="02020603050405020304" pitchFamily="18" charset="0"/>
              </a:rPr>
              <a:t> </a:t>
            </a:r>
            <a:r>
              <a:rPr lang="en-AU" sz="3200" dirty="0">
                <a:effectLst/>
                <a:latin typeface="Arial Narrow" panose="020B0606020202030204" pitchFamily="34" charset="0"/>
                <a:ea typeface="Calibri" panose="020F0502020204030204" pitchFamily="34" charset="0"/>
                <a:cs typeface="Times New Roman" panose="02020603050405020304" pitchFamily="18" charset="0"/>
              </a:rPr>
              <a:t>[A3]</a:t>
            </a:r>
            <a:endParaRPr lang="en-US" sz="3600" dirty="0"/>
          </a:p>
        </p:txBody>
      </p:sp>
    </p:spTree>
    <p:extLst>
      <p:ext uri="{BB962C8B-B14F-4D97-AF65-F5344CB8AC3E}">
        <p14:creationId xmlns:p14="http://schemas.microsoft.com/office/powerpoint/2010/main" val="2503055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9098" y="382771"/>
            <a:ext cx="11015515" cy="1190847"/>
          </a:xfrm>
        </p:spPr>
        <p:txBody>
          <a:bodyPr>
            <a:normAutofit/>
          </a:bodyPr>
          <a:lstStyle/>
          <a:p>
            <a:pPr marL="228600" indent="-228600" algn="ctr">
              <a:lnSpc>
                <a:spcPct val="115000"/>
              </a:lnSpc>
              <a:spcAft>
                <a:spcPts val="1000"/>
              </a:spcAft>
            </a:pPr>
            <a:r>
              <a:rPr lang="en-US" sz="3200" b="1" dirty="0">
                <a:solidFill>
                  <a:srgbClr val="000000"/>
                </a:solidFill>
                <a:latin typeface="Arial Black" panose="020B0A04020102020204" pitchFamily="34" charset="0"/>
                <a:ea typeface="Calibri" panose="020F0502020204030204" pitchFamily="34" charset="0"/>
                <a:cs typeface="Times New Roman" panose="02020603050405020304" pitchFamily="18" charset="0"/>
              </a:rPr>
              <a:t>IV</a:t>
            </a:r>
            <a:r>
              <a:rPr lang="en-US" sz="32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18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7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Sub-</a:t>
            </a:r>
            <a:r>
              <a:rPr lang="en-US" sz="2700" b="1"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Capaian</a:t>
            </a:r>
            <a:r>
              <a:rPr lang="en-US" sz="27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700" b="1"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Pembelajaran</a:t>
            </a:r>
            <a:r>
              <a:rPr lang="en-US" sz="27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700" b="1"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Matakuliah</a:t>
            </a:r>
            <a:br>
              <a:rPr lang="en-US" sz="27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br>
            <a:r>
              <a:rPr lang="en-US" sz="2700" b="1"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(Sub-CPMK)</a:t>
            </a:r>
            <a:endParaRPr lang="en-US" sz="1800" dirty="0">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489097" y="1573618"/>
            <a:ext cx="11015515" cy="4337604"/>
          </a:xfrm>
        </p:spPr>
        <p:txBody>
          <a:bodyPr>
            <a:normAutofit/>
          </a:bodyPr>
          <a:lstStyle/>
          <a:p>
            <a:pPr marL="0" indent="0">
              <a:buNone/>
            </a:pPr>
            <a:endParaRPr lang="en-US" dirty="0"/>
          </a:p>
        </p:txBody>
      </p:sp>
      <p:graphicFrame>
        <p:nvGraphicFramePr>
          <p:cNvPr id="5" name="Table 4">
            <a:extLst>
              <a:ext uri="{FF2B5EF4-FFF2-40B4-BE49-F238E27FC236}">
                <a16:creationId xmlns:a16="http://schemas.microsoft.com/office/drawing/2014/main" id="{24299FAC-69ED-459B-BE76-E4679842BE1C}"/>
              </a:ext>
            </a:extLst>
          </p:cNvPr>
          <p:cNvGraphicFramePr/>
          <p:nvPr>
            <p:extLst>
              <p:ext uri="{D42A27DB-BD31-4B8C-83A1-F6EECF244321}">
                <p14:modId xmlns:p14="http://schemas.microsoft.com/office/powerpoint/2010/main" val="2295236388"/>
              </p:ext>
            </p:extLst>
          </p:nvPr>
        </p:nvGraphicFramePr>
        <p:xfrm>
          <a:off x="687387" y="1573618"/>
          <a:ext cx="10370473" cy="5104638"/>
        </p:xfrm>
        <a:graphic>
          <a:graphicData uri="http://schemas.openxmlformats.org/drawingml/2006/table">
            <a:tbl>
              <a:tblPr firstRow="1" firstCol="1" bandRow="1">
                <a:tableStyleId>{5C22544A-7EE6-4342-B048-85BDC9FD1C3A}</a:tableStyleId>
              </a:tblPr>
              <a:tblGrid>
                <a:gridCol w="10370473">
                  <a:extLst>
                    <a:ext uri="{9D8B030D-6E8A-4147-A177-3AD203B41FA5}">
                      <a16:colId xmlns:a16="http://schemas.microsoft.com/office/drawing/2014/main" val="3629088413"/>
                    </a:ext>
                  </a:extLst>
                </a:gridCol>
              </a:tblGrid>
              <a:tr h="794059">
                <a:tc>
                  <a:txBody>
                    <a:bodyPr/>
                    <a:lstStyle/>
                    <a:p>
                      <a:pPr algn="just" fontAlgn="t">
                        <a:lnSpc>
                          <a:spcPct val="115000"/>
                        </a:lnSpc>
                        <a:spcBef>
                          <a:spcPts val="0"/>
                        </a:spcBef>
                        <a:spcAft>
                          <a:spcPts val="1000"/>
                        </a:spcAft>
                      </a:pPr>
                      <a:r>
                        <a:rPr lang="en-AU" sz="2400" u="none" strike="noStrike" dirty="0">
                          <a:solidFill>
                            <a:schemeClr val="tx1"/>
                          </a:solidFill>
                          <a:effectLst/>
                        </a:rPr>
                        <a:t>1. </a:t>
                      </a:r>
                      <a:r>
                        <a:rPr lang="en-AU" sz="2400" u="none" strike="noStrike" dirty="0" err="1">
                          <a:solidFill>
                            <a:schemeClr val="tx1"/>
                          </a:solidFill>
                          <a:effectLst/>
                        </a:rPr>
                        <a:t>Mahasiswa</a:t>
                      </a:r>
                      <a:r>
                        <a:rPr lang="en-AU" sz="2400" u="none" strike="noStrike" dirty="0">
                          <a:solidFill>
                            <a:schemeClr val="tx1"/>
                          </a:solidFill>
                          <a:effectLst/>
                        </a:rPr>
                        <a:t> </a:t>
                      </a:r>
                      <a:r>
                        <a:rPr lang="en-AU" sz="2400" u="none" strike="noStrike" dirty="0" err="1">
                          <a:solidFill>
                            <a:schemeClr val="tx1"/>
                          </a:solidFill>
                          <a:effectLst/>
                        </a:rPr>
                        <a:t>mampu</a:t>
                      </a:r>
                      <a:r>
                        <a:rPr lang="en-AU" sz="2400" u="none" strike="noStrike" dirty="0">
                          <a:solidFill>
                            <a:schemeClr val="tx1"/>
                          </a:solidFill>
                          <a:effectLst/>
                        </a:rPr>
                        <a:t> </a:t>
                      </a:r>
                      <a:r>
                        <a:rPr lang="en-AU" sz="2400" u="none" strike="noStrike" dirty="0" err="1">
                          <a:solidFill>
                            <a:schemeClr val="tx1"/>
                          </a:solidFill>
                          <a:effectLst/>
                        </a:rPr>
                        <a:t>menjelaskan</a:t>
                      </a:r>
                      <a:r>
                        <a:rPr lang="en-AU" sz="2400" u="none" strike="noStrike" dirty="0">
                          <a:solidFill>
                            <a:schemeClr val="tx1"/>
                          </a:solidFill>
                          <a:effectLst/>
                        </a:rPr>
                        <a:t> </a:t>
                      </a:r>
                      <a:r>
                        <a:rPr lang="en-AU" sz="2400" u="none" strike="noStrike" dirty="0" err="1">
                          <a:solidFill>
                            <a:schemeClr val="tx1"/>
                          </a:solidFill>
                          <a:effectLst/>
                        </a:rPr>
                        <a:t>sejarah</a:t>
                      </a:r>
                      <a:r>
                        <a:rPr lang="en-AU" sz="2400" u="none" strike="noStrike" dirty="0">
                          <a:solidFill>
                            <a:schemeClr val="tx1"/>
                          </a:solidFill>
                          <a:effectLst/>
                        </a:rPr>
                        <a:t>, </a:t>
                      </a:r>
                      <a:r>
                        <a:rPr lang="en-AU" sz="2400" u="none" strike="noStrike" dirty="0" err="1">
                          <a:solidFill>
                            <a:schemeClr val="tx1"/>
                          </a:solidFill>
                          <a:effectLst/>
                        </a:rPr>
                        <a:t>fungsi</a:t>
                      </a:r>
                      <a:r>
                        <a:rPr lang="en-AU" sz="2400" u="none" strike="noStrike" dirty="0">
                          <a:solidFill>
                            <a:schemeClr val="tx1"/>
                          </a:solidFill>
                          <a:effectLst/>
                        </a:rPr>
                        <a:t>, </a:t>
                      </a:r>
                      <a:r>
                        <a:rPr lang="en-AU" sz="2400" u="none" strike="noStrike" dirty="0" err="1">
                          <a:solidFill>
                            <a:schemeClr val="tx1"/>
                          </a:solidFill>
                          <a:effectLst/>
                        </a:rPr>
                        <a:t>jenis</a:t>
                      </a:r>
                      <a:r>
                        <a:rPr lang="en-AU" sz="2400" u="none" strike="noStrike" dirty="0">
                          <a:solidFill>
                            <a:schemeClr val="tx1"/>
                          </a:solidFill>
                          <a:effectLst/>
                        </a:rPr>
                        <a:t> dan </a:t>
                      </a:r>
                      <a:r>
                        <a:rPr lang="en-AU" sz="2400" u="none" strike="noStrike" dirty="0" err="1">
                          <a:solidFill>
                            <a:schemeClr val="tx1"/>
                          </a:solidFill>
                          <a:effectLst/>
                        </a:rPr>
                        <a:t>ragam</a:t>
                      </a:r>
                      <a:r>
                        <a:rPr lang="en-AU" sz="2400" u="none" strike="noStrike" dirty="0">
                          <a:solidFill>
                            <a:schemeClr val="tx1"/>
                          </a:solidFill>
                          <a:effectLst/>
                        </a:rPr>
                        <a:t> </a:t>
                      </a:r>
                      <a:r>
                        <a:rPr lang="en-AU" sz="2400" u="none" strike="noStrike" dirty="0" err="1">
                          <a:solidFill>
                            <a:schemeClr val="tx1"/>
                          </a:solidFill>
                          <a:effectLst/>
                        </a:rPr>
                        <a:t>Tembang</a:t>
                      </a:r>
                      <a:r>
                        <a:rPr lang="en-AU" sz="2400" u="none" strike="noStrike" dirty="0">
                          <a:solidFill>
                            <a:schemeClr val="tx1"/>
                          </a:solidFill>
                          <a:effectLst/>
                        </a:rPr>
                        <a:t> </a:t>
                      </a:r>
                      <a:r>
                        <a:rPr lang="en-AU" sz="2400" u="none" strike="noStrike" dirty="0" err="1">
                          <a:solidFill>
                            <a:schemeClr val="tx1"/>
                          </a:solidFill>
                          <a:effectLst/>
                        </a:rPr>
                        <a:t>Waosan</a:t>
                      </a:r>
                      <a:r>
                        <a:rPr lang="en-AU" sz="2400" u="none" strike="noStrike" dirty="0">
                          <a:solidFill>
                            <a:schemeClr val="tx1"/>
                          </a:solidFill>
                          <a:effectLst/>
                        </a:rPr>
                        <a:t> </a:t>
                      </a:r>
                      <a:endParaRPr lang="en-AU" sz="3600" b="0" i="0" u="none" strike="noStrike" dirty="0">
                        <a:solidFill>
                          <a:schemeClr val="tx1"/>
                        </a:solidFill>
                        <a:effectLst/>
                        <a:latin typeface="Arial" panose="020B0604020202020204" pitchFamily="34" charset="0"/>
                      </a:endParaRPr>
                    </a:p>
                  </a:txBody>
                  <a:tcPr marL="68580" marR="68580" marT="9525" marB="0">
                    <a:solidFill>
                      <a:schemeClr val="bg1"/>
                    </a:solidFill>
                  </a:tcPr>
                </a:tc>
                <a:extLst>
                  <a:ext uri="{0D108BD9-81ED-4DB2-BD59-A6C34878D82A}">
                    <a16:rowId xmlns:a16="http://schemas.microsoft.com/office/drawing/2014/main" val="3477833989"/>
                  </a:ext>
                </a:extLst>
              </a:tr>
              <a:tr h="794059">
                <a:tc>
                  <a:txBody>
                    <a:bodyPr/>
                    <a:lstStyle/>
                    <a:p>
                      <a:pPr algn="just" fontAlgn="t">
                        <a:lnSpc>
                          <a:spcPct val="115000"/>
                        </a:lnSpc>
                        <a:spcBef>
                          <a:spcPts val="0"/>
                        </a:spcBef>
                        <a:spcAft>
                          <a:spcPts val="1000"/>
                        </a:spcAft>
                      </a:pPr>
                      <a:r>
                        <a:rPr lang="en-AU" sz="2400" u="none" strike="noStrike" dirty="0">
                          <a:solidFill>
                            <a:schemeClr val="tx1"/>
                          </a:solidFill>
                          <a:effectLst/>
                        </a:rPr>
                        <a:t>2. </a:t>
                      </a:r>
                      <a:r>
                        <a:rPr lang="en-AU" sz="2400" u="none" strike="noStrike" dirty="0" err="1">
                          <a:solidFill>
                            <a:schemeClr val="tx1"/>
                          </a:solidFill>
                          <a:effectLst/>
                        </a:rPr>
                        <a:t>Mahasiswa</a:t>
                      </a:r>
                      <a:r>
                        <a:rPr lang="en-AU" sz="2400" u="none" strike="noStrike" dirty="0">
                          <a:solidFill>
                            <a:schemeClr val="tx1"/>
                          </a:solidFill>
                          <a:effectLst/>
                        </a:rPr>
                        <a:t> </a:t>
                      </a:r>
                      <a:r>
                        <a:rPr lang="en-AU" sz="2400" u="none" strike="noStrike" dirty="0" err="1">
                          <a:solidFill>
                            <a:schemeClr val="tx1"/>
                          </a:solidFill>
                          <a:effectLst/>
                        </a:rPr>
                        <a:t>mampu</a:t>
                      </a:r>
                      <a:r>
                        <a:rPr lang="en-AU" sz="2400" u="none" strike="noStrike" dirty="0">
                          <a:solidFill>
                            <a:schemeClr val="tx1"/>
                          </a:solidFill>
                          <a:effectLst/>
                        </a:rPr>
                        <a:t> </a:t>
                      </a:r>
                      <a:r>
                        <a:rPr lang="en-AU" sz="2400" u="none" strike="noStrike" dirty="0" err="1">
                          <a:solidFill>
                            <a:schemeClr val="tx1"/>
                          </a:solidFill>
                          <a:effectLst/>
                        </a:rPr>
                        <a:t>menjelaskan</a:t>
                      </a:r>
                      <a:r>
                        <a:rPr lang="en-AU" sz="2400" u="none" strike="noStrike" dirty="0">
                          <a:solidFill>
                            <a:schemeClr val="tx1"/>
                          </a:solidFill>
                          <a:effectLst/>
                        </a:rPr>
                        <a:t> </a:t>
                      </a:r>
                      <a:r>
                        <a:rPr lang="en-AU" sz="2400" u="none" strike="noStrike" dirty="0" err="1">
                          <a:solidFill>
                            <a:schemeClr val="tx1"/>
                          </a:solidFill>
                          <a:effectLst/>
                        </a:rPr>
                        <a:t>bentuk</a:t>
                      </a:r>
                      <a:r>
                        <a:rPr lang="en-AU" sz="2400" u="none" strike="noStrike" dirty="0">
                          <a:solidFill>
                            <a:schemeClr val="tx1"/>
                          </a:solidFill>
                          <a:effectLst/>
                        </a:rPr>
                        <a:t>, </a:t>
                      </a:r>
                      <a:r>
                        <a:rPr lang="en-AU" sz="2400" u="none" strike="noStrike" dirty="0" err="1">
                          <a:solidFill>
                            <a:schemeClr val="tx1"/>
                          </a:solidFill>
                          <a:effectLst/>
                        </a:rPr>
                        <a:t>ciri</a:t>
                      </a:r>
                      <a:r>
                        <a:rPr lang="en-AU" sz="2400" u="none" strike="noStrike" dirty="0">
                          <a:solidFill>
                            <a:schemeClr val="tx1"/>
                          </a:solidFill>
                          <a:effectLst/>
                        </a:rPr>
                        <a:t> </a:t>
                      </a:r>
                      <a:r>
                        <a:rPr lang="en-AU" sz="2400" u="none" strike="noStrike" dirty="0" err="1">
                          <a:solidFill>
                            <a:schemeClr val="tx1"/>
                          </a:solidFill>
                          <a:effectLst/>
                        </a:rPr>
                        <a:t>struktural</a:t>
                      </a:r>
                      <a:r>
                        <a:rPr lang="en-AU" sz="2400" u="none" strike="noStrike" dirty="0">
                          <a:solidFill>
                            <a:schemeClr val="tx1"/>
                          </a:solidFill>
                          <a:effectLst/>
                        </a:rPr>
                        <a:t> dan </a:t>
                      </a:r>
                      <a:r>
                        <a:rPr lang="en-AU" sz="2400" u="none" strike="noStrike" dirty="0" err="1">
                          <a:solidFill>
                            <a:schemeClr val="tx1"/>
                          </a:solidFill>
                          <a:effectLst/>
                        </a:rPr>
                        <a:t>aspek</a:t>
                      </a:r>
                      <a:r>
                        <a:rPr lang="en-AU" sz="2400" u="none" strike="noStrike" dirty="0">
                          <a:solidFill>
                            <a:schemeClr val="tx1"/>
                          </a:solidFill>
                          <a:effectLst/>
                        </a:rPr>
                        <a:t> sastra </a:t>
                      </a:r>
                      <a:r>
                        <a:rPr lang="en-AU" sz="2400" u="none" strike="noStrike" dirty="0" err="1">
                          <a:solidFill>
                            <a:schemeClr val="tx1"/>
                          </a:solidFill>
                          <a:effectLst/>
                        </a:rPr>
                        <a:t>tembang</a:t>
                      </a:r>
                      <a:r>
                        <a:rPr lang="en-AU" sz="2400" u="none" strike="noStrike" dirty="0">
                          <a:solidFill>
                            <a:schemeClr val="tx1"/>
                          </a:solidFill>
                          <a:effectLst/>
                        </a:rPr>
                        <a:t> </a:t>
                      </a:r>
                      <a:r>
                        <a:rPr lang="en-AU" sz="2400" u="none" strike="noStrike" dirty="0" err="1">
                          <a:solidFill>
                            <a:schemeClr val="tx1"/>
                          </a:solidFill>
                          <a:effectLst/>
                        </a:rPr>
                        <a:t>waosan</a:t>
                      </a:r>
                      <a:r>
                        <a:rPr lang="en-AU" sz="2400" u="none" strike="noStrike" dirty="0">
                          <a:solidFill>
                            <a:schemeClr val="tx1"/>
                          </a:solidFill>
                          <a:effectLst/>
                        </a:rPr>
                        <a:t> </a:t>
                      </a:r>
                      <a:endParaRPr lang="en-AU" sz="3600" b="0" i="0" u="none" strike="noStrike" dirty="0">
                        <a:solidFill>
                          <a:schemeClr val="tx1"/>
                        </a:solidFill>
                        <a:effectLst/>
                        <a:latin typeface="Arial" panose="020B0604020202020204" pitchFamily="34" charset="0"/>
                      </a:endParaRPr>
                    </a:p>
                  </a:txBody>
                  <a:tcPr marL="68580" marR="68580" marT="9525" marB="0">
                    <a:solidFill>
                      <a:schemeClr val="bg1"/>
                    </a:solidFill>
                  </a:tcPr>
                </a:tc>
                <a:extLst>
                  <a:ext uri="{0D108BD9-81ED-4DB2-BD59-A6C34878D82A}">
                    <a16:rowId xmlns:a16="http://schemas.microsoft.com/office/drawing/2014/main" val="4230509585"/>
                  </a:ext>
                </a:extLst>
              </a:tr>
              <a:tr h="794059">
                <a:tc>
                  <a:txBody>
                    <a:bodyPr/>
                    <a:lstStyle/>
                    <a:p>
                      <a:pPr algn="just" fontAlgn="t">
                        <a:lnSpc>
                          <a:spcPct val="115000"/>
                        </a:lnSpc>
                        <a:spcBef>
                          <a:spcPts val="0"/>
                        </a:spcBef>
                        <a:spcAft>
                          <a:spcPts val="1000"/>
                        </a:spcAft>
                      </a:pPr>
                      <a:r>
                        <a:rPr lang="en-AU" sz="2400" u="none" strike="noStrike" dirty="0">
                          <a:solidFill>
                            <a:schemeClr val="tx1"/>
                          </a:solidFill>
                          <a:effectLst/>
                        </a:rPr>
                        <a:t>3. </a:t>
                      </a:r>
                      <a:r>
                        <a:rPr lang="en-AU" sz="2400" u="none" strike="noStrike" dirty="0" err="1">
                          <a:solidFill>
                            <a:schemeClr val="tx1"/>
                          </a:solidFill>
                          <a:effectLst/>
                        </a:rPr>
                        <a:t>Mahasiswa</a:t>
                      </a:r>
                      <a:r>
                        <a:rPr lang="en-AU" sz="2400" u="none" strike="noStrike" dirty="0">
                          <a:solidFill>
                            <a:schemeClr val="tx1"/>
                          </a:solidFill>
                          <a:effectLst/>
                        </a:rPr>
                        <a:t> </a:t>
                      </a:r>
                      <a:r>
                        <a:rPr lang="en-AU" sz="2400" u="none" strike="noStrike" dirty="0" err="1">
                          <a:solidFill>
                            <a:schemeClr val="tx1"/>
                          </a:solidFill>
                          <a:effectLst/>
                        </a:rPr>
                        <a:t>mampu</a:t>
                      </a:r>
                      <a:r>
                        <a:rPr lang="en-AU" sz="2400" u="none" strike="noStrike" dirty="0">
                          <a:solidFill>
                            <a:schemeClr val="tx1"/>
                          </a:solidFill>
                          <a:effectLst/>
                        </a:rPr>
                        <a:t> </a:t>
                      </a:r>
                      <a:r>
                        <a:rPr lang="en-AU" sz="2400" u="none" strike="noStrike" dirty="0" err="1">
                          <a:solidFill>
                            <a:schemeClr val="tx1"/>
                          </a:solidFill>
                          <a:effectLst/>
                        </a:rPr>
                        <a:t>menirukan</a:t>
                      </a:r>
                      <a:r>
                        <a:rPr lang="en-AU" sz="2400" u="none" strike="noStrike" dirty="0">
                          <a:solidFill>
                            <a:schemeClr val="tx1"/>
                          </a:solidFill>
                          <a:effectLst/>
                        </a:rPr>
                        <a:t> </a:t>
                      </a:r>
                      <a:r>
                        <a:rPr lang="en-AU" sz="2400" u="none" strike="noStrike" dirty="0" err="1">
                          <a:solidFill>
                            <a:schemeClr val="tx1"/>
                          </a:solidFill>
                          <a:effectLst/>
                        </a:rPr>
                        <a:t>lagu</a:t>
                      </a:r>
                      <a:r>
                        <a:rPr lang="en-AU" sz="2400" u="none" strike="noStrike" dirty="0">
                          <a:solidFill>
                            <a:schemeClr val="tx1"/>
                          </a:solidFill>
                          <a:effectLst/>
                        </a:rPr>
                        <a:t> </a:t>
                      </a:r>
                      <a:r>
                        <a:rPr lang="en-AU" sz="2400" u="none" strike="noStrike" dirty="0" err="1">
                          <a:solidFill>
                            <a:schemeClr val="tx1"/>
                          </a:solidFill>
                          <a:effectLst/>
                        </a:rPr>
                        <a:t>tembang</a:t>
                      </a:r>
                      <a:r>
                        <a:rPr lang="en-AU" sz="2400" u="none" strike="noStrike" dirty="0">
                          <a:solidFill>
                            <a:schemeClr val="tx1"/>
                          </a:solidFill>
                          <a:effectLst/>
                        </a:rPr>
                        <a:t> </a:t>
                      </a:r>
                      <a:r>
                        <a:rPr lang="en-AU" sz="2400" u="none" strike="noStrike" dirty="0" err="1">
                          <a:solidFill>
                            <a:schemeClr val="tx1"/>
                          </a:solidFill>
                          <a:effectLst/>
                        </a:rPr>
                        <a:t>waosan</a:t>
                      </a:r>
                      <a:r>
                        <a:rPr lang="en-AU" sz="2400" u="none" strike="noStrike" dirty="0">
                          <a:solidFill>
                            <a:schemeClr val="tx1"/>
                          </a:solidFill>
                          <a:effectLst/>
                        </a:rPr>
                        <a:t> </a:t>
                      </a:r>
                      <a:r>
                        <a:rPr lang="en-AU" sz="2400" u="none" strike="noStrike" dirty="0" err="1">
                          <a:solidFill>
                            <a:schemeClr val="tx1"/>
                          </a:solidFill>
                          <a:effectLst/>
                        </a:rPr>
                        <a:t>dalam</a:t>
                      </a:r>
                      <a:r>
                        <a:rPr lang="en-AU" sz="2400" u="none" strike="noStrike" dirty="0">
                          <a:solidFill>
                            <a:schemeClr val="tx1"/>
                          </a:solidFill>
                          <a:effectLst/>
                        </a:rPr>
                        <a:t> </a:t>
                      </a:r>
                      <a:r>
                        <a:rPr lang="en-AU" sz="2400" u="none" strike="noStrike" dirty="0" err="1">
                          <a:solidFill>
                            <a:schemeClr val="tx1"/>
                          </a:solidFill>
                          <a:effectLst/>
                        </a:rPr>
                        <a:t>berbagai</a:t>
                      </a:r>
                      <a:r>
                        <a:rPr lang="en-AU" sz="2400" u="none" strike="noStrike" dirty="0">
                          <a:solidFill>
                            <a:schemeClr val="tx1"/>
                          </a:solidFill>
                          <a:effectLst/>
                        </a:rPr>
                        <a:t> </a:t>
                      </a:r>
                      <a:r>
                        <a:rPr lang="en-AU" sz="2400" u="none" strike="noStrike" dirty="0" err="1">
                          <a:solidFill>
                            <a:schemeClr val="tx1"/>
                          </a:solidFill>
                          <a:effectLst/>
                        </a:rPr>
                        <a:t>ragam</a:t>
                      </a:r>
                      <a:r>
                        <a:rPr lang="en-AU" sz="2400" u="none" strike="noStrike" dirty="0">
                          <a:solidFill>
                            <a:schemeClr val="tx1"/>
                          </a:solidFill>
                          <a:effectLst/>
                        </a:rPr>
                        <a:t>, </a:t>
                      </a:r>
                      <a:r>
                        <a:rPr lang="en-AU" sz="2400" u="none" strike="noStrike" dirty="0" err="1">
                          <a:solidFill>
                            <a:schemeClr val="tx1"/>
                          </a:solidFill>
                          <a:effectLst/>
                        </a:rPr>
                        <a:t>jenis</a:t>
                      </a:r>
                      <a:r>
                        <a:rPr lang="en-AU" sz="2400" u="none" strike="noStrike" dirty="0">
                          <a:solidFill>
                            <a:schemeClr val="tx1"/>
                          </a:solidFill>
                          <a:effectLst/>
                        </a:rPr>
                        <a:t>, </a:t>
                      </a:r>
                      <a:r>
                        <a:rPr lang="en-AU" sz="2400" u="none" strike="noStrike" dirty="0" err="1">
                          <a:solidFill>
                            <a:schemeClr val="tx1"/>
                          </a:solidFill>
                          <a:effectLst/>
                        </a:rPr>
                        <a:t>laras</a:t>
                      </a:r>
                      <a:r>
                        <a:rPr lang="en-AU" sz="2400" u="none" strike="noStrike" dirty="0">
                          <a:solidFill>
                            <a:schemeClr val="tx1"/>
                          </a:solidFill>
                          <a:effectLst/>
                        </a:rPr>
                        <a:t> dan </a:t>
                      </a:r>
                      <a:r>
                        <a:rPr lang="en-AU" sz="2400" u="none" strike="noStrike" dirty="0" err="1">
                          <a:solidFill>
                            <a:schemeClr val="tx1"/>
                          </a:solidFill>
                          <a:effectLst/>
                        </a:rPr>
                        <a:t>karakternya</a:t>
                      </a:r>
                      <a:r>
                        <a:rPr lang="en-AU" sz="2400" u="none" strike="noStrike" dirty="0">
                          <a:solidFill>
                            <a:schemeClr val="tx1"/>
                          </a:solidFill>
                          <a:effectLst/>
                        </a:rPr>
                        <a:t> </a:t>
                      </a:r>
                      <a:endParaRPr lang="en-AU" sz="3600" b="0" i="0" u="none" strike="noStrike" dirty="0">
                        <a:solidFill>
                          <a:schemeClr val="tx1"/>
                        </a:solidFill>
                        <a:effectLst/>
                        <a:latin typeface="Arial" panose="020B0604020202020204" pitchFamily="34" charset="0"/>
                      </a:endParaRPr>
                    </a:p>
                  </a:txBody>
                  <a:tcPr marL="68580" marR="68580" marT="9525" marB="0">
                    <a:solidFill>
                      <a:schemeClr val="bg1"/>
                    </a:solidFill>
                  </a:tcPr>
                </a:tc>
                <a:extLst>
                  <a:ext uri="{0D108BD9-81ED-4DB2-BD59-A6C34878D82A}">
                    <a16:rowId xmlns:a16="http://schemas.microsoft.com/office/drawing/2014/main" val="2187438256"/>
                  </a:ext>
                </a:extLst>
              </a:tr>
              <a:tr h="794059">
                <a:tc>
                  <a:txBody>
                    <a:bodyPr/>
                    <a:lstStyle/>
                    <a:p>
                      <a:pPr algn="just" fontAlgn="t">
                        <a:lnSpc>
                          <a:spcPct val="115000"/>
                        </a:lnSpc>
                        <a:spcBef>
                          <a:spcPts val="0"/>
                        </a:spcBef>
                        <a:spcAft>
                          <a:spcPts val="1000"/>
                        </a:spcAft>
                      </a:pPr>
                      <a:r>
                        <a:rPr lang="en-AU" sz="2400" u="none" strike="noStrike" dirty="0">
                          <a:solidFill>
                            <a:schemeClr val="tx1"/>
                          </a:solidFill>
                          <a:effectLst/>
                        </a:rPr>
                        <a:t>4. </a:t>
                      </a:r>
                      <a:r>
                        <a:rPr lang="en-AU" sz="2400" u="none" strike="noStrike" dirty="0" err="1">
                          <a:solidFill>
                            <a:schemeClr val="tx1"/>
                          </a:solidFill>
                          <a:effectLst/>
                        </a:rPr>
                        <a:t>Mahasiswa</a:t>
                      </a:r>
                      <a:r>
                        <a:rPr lang="en-AU" sz="2400" u="none" strike="noStrike" dirty="0">
                          <a:solidFill>
                            <a:schemeClr val="tx1"/>
                          </a:solidFill>
                          <a:effectLst/>
                        </a:rPr>
                        <a:t> </a:t>
                      </a:r>
                      <a:r>
                        <a:rPr lang="en-AU" sz="2400" u="none" strike="noStrike" dirty="0" err="1">
                          <a:solidFill>
                            <a:schemeClr val="tx1"/>
                          </a:solidFill>
                          <a:effectLst/>
                        </a:rPr>
                        <a:t>mampu</a:t>
                      </a:r>
                      <a:r>
                        <a:rPr lang="en-AU" sz="2400" u="none" strike="noStrike" dirty="0">
                          <a:solidFill>
                            <a:schemeClr val="tx1"/>
                          </a:solidFill>
                          <a:effectLst/>
                        </a:rPr>
                        <a:t> </a:t>
                      </a:r>
                      <a:r>
                        <a:rPr lang="en-AU" sz="2400" u="none" strike="noStrike" dirty="0" err="1">
                          <a:solidFill>
                            <a:schemeClr val="tx1"/>
                          </a:solidFill>
                          <a:effectLst/>
                        </a:rPr>
                        <a:t>menerapkan</a:t>
                      </a:r>
                      <a:r>
                        <a:rPr lang="en-AU" sz="2400" u="none" strike="noStrike" dirty="0">
                          <a:solidFill>
                            <a:schemeClr val="tx1"/>
                          </a:solidFill>
                          <a:effectLst/>
                        </a:rPr>
                        <a:t> tafsir  </a:t>
                      </a:r>
                      <a:r>
                        <a:rPr lang="en-AU" sz="2400" u="none" strike="noStrike" dirty="0" err="1">
                          <a:solidFill>
                            <a:schemeClr val="tx1"/>
                          </a:solidFill>
                          <a:effectLst/>
                        </a:rPr>
                        <a:t>notasi</a:t>
                      </a:r>
                      <a:r>
                        <a:rPr lang="en-AU" sz="2400" u="none" strike="noStrike" dirty="0">
                          <a:solidFill>
                            <a:schemeClr val="tx1"/>
                          </a:solidFill>
                          <a:effectLst/>
                        </a:rPr>
                        <a:t> dan </a:t>
                      </a:r>
                      <a:r>
                        <a:rPr lang="en-AU" sz="2400" u="none" strike="noStrike" dirty="0" err="1">
                          <a:solidFill>
                            <a:schemeClr val="tx1"/>
                          </a:solidFill>
                          <a:effectLst/>
                        </a:rPr>
                        <a:t>aspek</a:t>
                      </a:r>
                      <a:r>
                        <a:rPr lang="en-AU" sz="2400" u="none" strike="noStrike" dirty="0">
                          <a:solidFill>
                            <a:schemeClr val="tx1"/>
                          </a:solidFill>
                          <a:effectLst/>
                        </a:rPr>
                        <a:t> sastra </a:t>
                      </a:r>
                      <a:r>
                        <a:rPr lang="en-AU" sz="2400" u="none" strike="noStrike" dirty="0" err="1">
                          <a:solidFill>
                            <a:schemeClr val="tx1"/>
                          </a:solidFill>
                          <a:effectLst/>
                        </a:rPr>
                        <a:t>tembang</a:t>
                      </a:r>
                      <a:r>
                        <a:rPr lang="en-AU" sz="2400" u="none" strike="noStrike" dirty="0">
                          <a:solidFill>
                            <a:schemeClr val="tx1"/>
                          </a:solidFill>
                          <a:effectLst/>
                        </a:rPr>
                        <a:t> </a:t>
                      </a:r>
                      <a:r>
                        <a:rPr lang="en-AU" sz="2400" u="none" strike="noStrike" dirty="0" err="1">
                          <a:solidFill>
                            <a:schemeClr val="tx1"/>
                          </a:solidFill>
                          <a:effectLst/>
                        </a:rPr>
                        <a:t>waosan</a:t>
                      </a:r>
                      <a:r>
                        <a:rPr lang="en-AU" sz="2400" u="none" strike="noStrike" dirty="0">
                          <a:solidFill>
                            <a:schemeClr val="tx1"/>
                          </a:solidFill>
                          <a:effectLst/>
                        </a:rPr>
                        <a:t> </a:t>
                      </a:r>
                      <a:endParaRPr lang="en-AU" sz="3600" b="0" i="0" u="none" strike="noStrike" dirty="0">
                        <a:solidFill>
                          <a:schemeClr val="tx1"/>
                        </a:solidFill>
                        <a:effectLst/>
                        <a:latin typeface="Arial" panose="020B0604020202020204" pitchFamily="34" charset="0"/>
                      </a:endParaRPr>
                    </a:p>
                  </a:txBody>
                  <a:tcPr marL="68580" marR="68580" marT="9525" marB="0">
                    <a:solidFill>
                      <a:schemeClr val="bg1"/>
                    </a:solidFill>
                  </a:tcPr>
                </a:tc>
                <a:extLst>
                  <a:ext uri="{0D108BD9-81ED-4DB2-BD59-A6C34878D82A}">
                    <a16:rowId xmlns:a16="http://schemas.microsoft.com/office/drawing/2014/main" val="1449455573"/>
                  </a:ext>
                </a:extLst>
              </a:tr>
              <a:tr h="794059">
                <a:tc>
                  <a:txBody>
                    <a:bodyPr/>
                    <a:lstStyle/>
                    <a:p>
                      <a:pPr algn="just" fontAlgn="t">
                        <a:lnSpc>
                          <a:spcPct val="115000"/>
                        </a:lnSpc>
                        <a:spcBef>
                          <a:spcPts val="0"/>
                        </a:spcBef>
                        <a:spcAft>
                          <a:spcPts val="1000"/>
                        </a:spcAft>
                      </a:pPr>
                      <a:r>
                        <a:rPr lang="en-AU" sz="2400" u="none" strike="noStrike" dirty="0">
                          <a:solidFill>
                            <a:schemeClr val="tx1"/>
                          </a:solidFill>
                          <a:effectLst/>
                        </a:rPr>
                        <a:t>5. </a:t>
                      </a:r>
                      <a:r>
                        <a:rPr lang="en-AU" sz="2400" u="none" strike="noStrike" dirty="0" err="1">
                          <a:solidFill>
                            <a:schemeClr val="tx1"/>
                          </a:solidFill>
                          <a:effectLst/>
                        </a:rPr>
                        <a:t>Mahasiswa</a:t>
                      </a:r>
                      <a:r>
                        <a:rPr lang="en-AU" sz="2400" u="none" strike="noStrike" dirty="0">
                          <a:solidFill>
                            <a:schemeClr val="tx1"/>
                          </a:solidFill>
                          <a:effectLst/>
                        </a:rPr>
                        <a:t> </a:t>
                      </a:r>
                      <a:r>
                        <a:rPr lang="en-AU" sz="2400" u="none" strike="noStrike" dirty="0" err="1">
                          <a:solidFill>
                            <a:schemeClr val="tx1"/>
                          </a:solidFill>
                          <a:effectLst/>
                        </a:rPr>
                        <a:t>mampu</a:t>
                      </a:r>
                      <a:r>
                        <a:rPr lang="en-AU" sz="2400" u="none" strike="noStrike" dirty="0">
                          <a:solidFill>
                            <a:schemeClr val="tx1"/>
                          </a:solidFill>
                          <a:effectLst/>
                        </a:rPr>
                        <a:t> </a:t>
                      </a:r>
                      <a:r>
                        <a:rPr lang="en-AU" sz="2400" u="none" strike="noStrike" dirty="0" err="1">
                          <a:solidFill>
                            <a:schemeClr val="tx1"/>
                          </a:solidFill>
                          <a:effectLst/>
                        </a:rPr>
                        <a:t>mempraktekkan</a:t>
                      </a:r>
                      <a:r>
                        <a:rPr lang="en-AU" sz="2400" u="none" strike="noStrike" dirty="0">
                          <a:solidFill>
                            <a:schemeClr val="tx1"/>
                          </a:solidFill>
                          <a:effectLst/>
                        </a:rPr>
                        <a:t> </a:t>
                      </a:r>
                      <a:r>
                        <a:rPr lang="en-AU" sz="2400" u="none" strike="noStrike" dirty="0" err="1">
                          <a:solidFill>
                            <a:schemeClr val="tx1"/>
                          </a:solidFill>
                          <a:effectLst/>
                        </a:rPr>
                        <a:t>aspek</a:t>
                      </a:r>
                      <a:r>
                        <a:rPr lang="en-AU" sz="2400" u="none" strike="noStrike" dirty="0">
                          <a:solidFill>
                            <a:schemeClr val="tx1"/>
                          </a:solidFill>
                          <a:effectLst/>
                        </a:rPr>
                        <a:t> </a:t>
                      </a:r>
                      <a:r>
                        <a:rPr lang="en-AU" sz="2400" u="none" strike="noStrike" dirty="0" err="1">
                          <a:solidFill>
                            <a:schemeClr val="tx1"/>
                          </a:solidFill>
                          <a:effectLst/>
                        </a:rPr>
                        <a:t>musikal</a:t>
                      </a:r>
                      <a:r>
                        <a:rPr lang="en-AU" sz="2400" u="none" strike="noStrike" dirty="0">
                          <a:solidFill>
                            <a:schemeClr val="tx1"/>
                          </a:solidFill>
                          <a:effectLst/>
                        </a:rPr>
                        <a:t> </a:t>
                      </a:r>
                      <a:r>
                        <a:rPr lang="en-AU" sz="2400" u="none" strike="noStrike" dirty="0" err="1">
                          <a:solidFill>
                            <a:schemeClr val="tx1"/>
                          </a:solidFill>
                          <a:effectLst/>
                        </a:rPr>
                        <a:t>tembang</a:t>
                      </a:r>
                      <a:r>
                        <a:rPr lang="en-AU" sz="2400" u="none" strike="noStrike" dirty="0">
                          <a:solidFill>
                            <a:schemeClr val="tx1"/>
                          </a:solidFill>
                          <a:effectLst/>
                        </a:rPr>
                        <a:t> </a:t>
                      </a:r>
                      <a:r>
                        <a:rPr lang="en-AU" sz="2400" u="none" strike="noStrike" dirty="0" err="1">
                          <a:solidFill>
                            <a:schemeClr val="tx1"/>
                          </a:solidFill>
                          <a:effectLst/>
                        </a:rPr>
                        <a:t>waosan</a:t>
                      </a:r>
                      <a:r>
                        <a:rPr lang="en-AU" sz="2400" u="none" strike="noStrike" dirty="0">
                          <a:solidFill>
                            <a:schemeClr val="tx1"/>
                          </a:solidFill>
                          <a:effectLst/>
                        </a:rPr>
                        <a:t> </a:t>
                      </a:r>
                      <a:r>
                        <a:rPr lang="en-AU" sz="2400" u="none" strike="noStrike" dirty="0" err="1">
                          <a:solidFill>
                            <a:schemeClr val="tx1"/>
                          </a:solidFill>
                          <a:effectLst/>
                        </a:rPr>
                        <a:t>dalam</a:t>
                      </a:r>
                      <a:r>
                        <a:rPr lang="en-AU" sz="2400" u="none" strike="noStrike" dirty="0">
                          <a:solidFill>
                            <a:schemeClr val="tx1"/>
                          </a:solidFill>
                          <a:effectLst/>
                        </a:rPr>
                        <a:t> </a:t>
                      </a:r>
                      <a:r>
                        <a:rPr lang="en-AU" sz="2400" u="none" strike="noStrike" dirty="0" err="1">
                          <a:solidFill>
                            <a:schemeClr val="tx1"/>
                          </a:solidFill>
                          <a:effectLst/>
                        </a:rPr>
                        <a:t>berbagai</a:t>
                      </a:r>
                      <a:r>
                        <a:rPr lang="en-AU" sz="2400" u="none" strike="noStrike" dirty="0">
                          <a:solidFill>
                            <a:schemeClr val="tx1"/>
                          </a:solidFill>
                          <a:effectLst/>
                        </a:rPr>
                        <a:t> </a:t>
                      </a:r>
                      <a:r>
                        <a:rPr lang="en-AU" sz="2400" u="none" strike="noStrike" dirty="0" err="1">
                          <a:solidFill>
                            <a:schemeClr val="tx1"/>
                          </a:solidFill>
                          <a:effectLst/>
                        </a:rPr>
                        <a:t>ragam</a:t>
                      </a:r>
                      <a:r>
                        <a:rPr lang="en-AU" sz="2400" u="none" strike="noStrike" dirty="0">
                          <a:solidFill>
                            <a:schemeClr val="tx1"/>
                          </a:solidFill>
                          <a:effectLst/>
                        </a:rPr>
                        <a:t>, </a:t>
                      </a:r>
                      <a:r>
                        <a:rPr lang="en-AU" sz="2400" u="none" strike="noStrike" dirty="0" err="1">
                          <a:solidFill>
                            <a:schemeClr val="tx1"/>
                          </a:solidFill>
                          <a:effectLst/>
                        </a:rPr>
                        <a:t>jenis</a:t>
                      </a:r>
                      <a:r>
                        <a:rPr lang="en-AU" sz="2400" u="none" strike="noStrike" dirty="0">
                          <a:solidFill>
                            <a:schemeClr val="tx1"/>
                          </a:solidFill>
                          <a:effectLst/>
                        </a:rPr>
                        <a:t>, </a:t>
                      </a:r>
                      <a:r>
                        <a:rPr lang="en-AU" sz="2400" u="none" strike="noStrike" dirty="0" err="1">
                          <a:solidFill>
                            <a:schemeClr val="tx1"/>
                          </a:solidFill>
                          <a:effectLst/>
                        </a:rPr>
                        <a:t>laras</a:t>
                      </a:r>
                      <a:r>
                        <a:rPr lang="en-AU" sz="2400" u="none" strike="noStrike" dirty="0">
                          <a:solidFill>
                            <a:schemeClr val="tx1"/>
                          </a:solidFill>
                          <a:effectLst/>
                        </a:rPr>
                        <a:t>, dan </a:t>
                      </a:r>
                      <a:r>
                        <a:rPr lang="en-AU" sz="2400" u="none" strike="noStrike" dirty="0" err="1">
                          <a:solidFill>
                            <a:schemeClr val="tx1"/>
                          </a:solidFill>
                          <a:effectLst/>
                        </a:rPr>
                        <a:t>karakternya</a:t>
                      </a:r>
                      <a:r>
                        <a:rPr lang="en-AU" sz="2400" u="none" strike="noStrike" dirty="0">
                          <a:solidFill>
                            <a:schemeClr val="tx1"/>
                          </a:solidFill>
                          <a:effectLst/>
                        </a:rPr>
                        <a:t> </a:t>
                      </a:r>
                      <a:endParaRPr lang="en-AU" sz="3600" b="0" i="0" u="none" strike="noStrike" dirty="0">
                        <a:solidFill>
                          <a:schemeClr val="tx1"/>
                        </a:solidFill>
                        <a:effectLst/>
                        <a:latin typeface="Arial" panose="020B0604020202020204" pitchFamily="34" charset="0"/>
                      </a:endParaRPr>
                    </a:p>
                  </a:txBody>
                  <a:tcPr marL="68580" marR="68580" marT="9525" marB="0">
                    <a:solidFill>
                      <a:schemeClr val="bg1"/>
                    </a:solidFill>
                  </a:tcPr>
                </a:tc>
                <a:extLst>
                  <a:ext uri="{0D108BD9-81ED-4DB2-BD59-A6C34878D82A}">
                    <a16:rowId xmlns:a16="http://schemas.microsoft.com/office/drawing/2014/main" val="1454752758"/>
                  </a:ext>
                </a:extLst>
              </a:tr>
              <a:tr h="681230">
                <a:tc>
                  <a:txBody>
                    <a:bodyPr/>
                    <a:lstStyle/>
                    <a:p>
                      <a:pPr algn="just" fontAlgn="t">
                        <a:lnSpc>
                          <a:spcPct val="115000"/>
                        </a:lnSpc>
                        <a:spcBef>
                          <a:spcPts val="0"/>
                        </a:spcBef>
                        <a:spcAft>
                          <a:spcPts val="1000"/>
                        </a:spcAft>
                      </a:pPr>
                      <a:r>
                        <a:rPr lang="en-AU" sz="2400" u="none" strike="noStrike" dirty="0">
                          <a:solidFill>
                            <a:schemeClr val="tx1"/>
                          </a:solidFill>
                          <a:effectLst/>
                        </a:rPr>
                        <a:t>6. </a:t>
                      </a:r>
                      <a:r>
                        <a:rPr lang="en-AU" sz="2400" u="none" strike="noStrike" dirty="0" err="1">
                          <a:solidFill>
                            <a:schemeClr val="tx1"/>
                          </a:solidFill>
                          <a:effectLst/>
                        </a:rPr>
                        <a:t>Mahasiswa</a:t>
                      </a:r>
                      <a:r>
                        <a:rPr lang="en-AU" sz="2400" u="none" strike="noStrike" dirty="0">
                          <a:solidFill>
                            <a:schemeClr val="tx1"/>
                          </a:solidFill>
                          <a:effectLst/>
                        </a:rPr>
                        <a:t> </a:t>
                      </a:r>
                      <a:r>
                        <a:rPr lang="en-AU" sz="2400" u="none" strike="noStrike" dirty="0" err="1">
                          <a:solidFill>
                            <a:schemeClr val="tx1"/>
                          </a:solidFill>
                          <a:effectLst/>
                        </a:rPr>
                        <a:t>mampu</a:t>
                      </a:r>
                      <a:r>
                        <a:rPr lang="en-AU" sz="2400" u="none" strike="noStrike" dirty="0">
                          <a:solidFill>
                            <a:schemeClr val="tx1"/>
                          </a:solidFill>
                          <a:effectLst/>
                        </a:rPr>
                        <a:t> </a:t>
                      </a:r>
                      <a:r>
                        <a:rPr lang="en-AU" sz="2400" u="none" strike="noStrike" dirty="0" err="1">
                          <a:solidFill>
                            <a:schemeClr val="tx1"/>
                          </a:solidFill>
                          <a:effectLst/>
                        </a:rPr>
                        <a:t>mengembangkan</a:t>
                      </a:r>
                      <a:r>
                        <a:rPr lang="en-AU" sz="2400" u="none" strike="noStrike" dirty="0">
                          <a:solidFill>
                            <a:schemeClr val="tx1"/>
                          </a:solidFill>
                          <a:effectLst/>
                        </a:rPr>
                        <a:t> </a:t>
                      </a:r>
                      <a:r>
                        <a:rPr lang="en-AU" sz="2400" u="none" strike="noStrike" dirty="0" err="1">
                          <a:solidFill>
                            <a:schemeClr val="tx1"/>
                          </a:solidFill>
                          <a:effectLst/>
                        </a:rPr>
                        <a:t>variasi</a:t>
                      </a:r>
                      <a:r>
                        <a:rPr lang="en-AU" sz="2400" u="none" strike="noStrike" dirty="0">
                          <a:solidFill>
                            <a:schemeClr val="tx1"/>
                          </a:solidFill>
                          <a:effectLst/>
                        </a:rPr>
                        <a:t> </a:t>
                      </a:r>
                      <a:r>
                        <a:rPr lang="en-AU" sz="2400" u="none" strike="noStrike" dirty="0" err="1">
                          <a:solidFill>
                            <a:schemeClr val="tx1"/>
                          </a:solidFill>
                          <a:effectLst/>
                        </a:rPr>
                        <a:t>cengkok</a:t>
                      </a:r>
                      <a:r>
                        <a:rPr lang="en-AU" sz="2400" u="none" strike="noStrike" dirty="0">
                          <a:solidFill>
                            <a:schemeClr val="tx1"/>
                          </a:solidFill>
                          <a:effectLst/>
                        </a:rPr>
                        <a:t>, </a:t>
                      </a:r>
                      <a:r>
                        <a:rPr lang="en-AU" sz="2400" u="none" strike="noStrike" dirty="0" err="1">
                          <a:solidFill>
                            <a:schemeClr val="tx1"/>
                          </a:solidFill>
                          <a:effectLst/>
                        </a:rPr>
                        <a:t>tembang</a:t>
                      </a:r>
                      <a:r>
                        <a:rPr lang="en-AU" sz="2400" u="none" strike="noStrike" dirty="0">
                          <a:solidFill>
                            <a:schemeClr val="tx1"/>
                          </a:solidFill>
                          <a:effectLst/>
                        </a:rPr>
                        <a:t> </a:t>
                      </a:r>
                      <a:r>
                        <a:rPr lang="en-AU" sz="2400" u="none" strike="noStrike" dirty="0" err="1">
                          <a:solidFill>
                            <a:schemeClr val="tx1"/>
                          </a:solidFill>
                          <a:effectLst/>
                        </a:rPr>
                        <a:t>waosan</a:t>
                      </a:r>
                      <a:r>
                        <a:rPr lang="en-AU" sz="2400" u="none" strike="noStrike" dirty="0">
                          <a:solidFill>
                            <a:schemeClr val="tx1"/>
                          </a:solidFill>
                          <a:effectLst/>
                        </a:rPr>
                        <a:t> </a:t>
                      </a:r>
                      <a:endParaRPr lang="en-AU" sz="3600" b="0" i="0" u="none" strike="noStrike" dirty="0">
                        <a:solidFill>
                          <a:schemeClr val="tx1"/>
                        </a:solidFill>
                        <a:effectLst/>
                        <a:latin typeface="Arial" panose="020B0604020202020204" pitchFamily="34" charset="0"/>
                      </a:endParaRPr>
                    </a:p>
                  </a:txBody>
                  <a:tcPr marL="68580" marR="68580" marT="9525" marB="0">
                    <a:solidFill>
                      <a:schemeClr val="bg1"/>
                    </a:solidFill>
                  </a:tcPr>
                </a:tc>
                <a:extLst>
                  <a:ext uri="{0D108BD9-81ED-4DB2-BD59-A6C34878D82A}">
                    <a16:rowId xmlns:a16="http://schemas.microsoft.com/office/drawing/2014/main" val="3251519914"/>
                  </a:ext>
                </a:extLst>
              </a:tr>
            </a:tbl>
          </a:graphicData>
        </a:graphic>
      </p:graphicFrame>
    </p:spTree>
    <p:extLst>
      <p:ext uri="{BB962C8B-B14F-4D97-AF65-F5344CB8AC3E}">
        <p14:creationId xmlns:p14="http://schemas.microsoft.com/office/powerpoint/2010/main" val="45081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V. </a:t>
            </a:r>
            <a:r>
              <a:rPr lang="en-US" b="1" dirty="0" err="1">
                <a:solidFill>
                  <a:srgbClr val="000000"/>
                </a:solidFill>
                <a:latin typeface="Book Antiqua" panose="02040602050305030304" pitchFamily="18" charset="0"/>
                <a:ea typeface="Calibri" panose="020F0502020204030204" pitchFamily="34" charset="0"/>
                <a:cs typeface="Times New Roman" panose="02020603050405020304" pitchFamily="18" charset="0"/>
              </a:rPr>
              <a:t>Bentuk</a:t>
            </a:r>
            <a:r>
              <a:rPr lang="en-US"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 </a:t>
            </a:r>
            <a:r>
              <a:rPr lang="en-US" b="1" dirty="0" err="1">
                <a:solidFill>
                  <a:srgbClr val="000000"/>
                </a:solidFill>
                <a:latin typeface="Book Antiqua" panose="02040602050305030304" pitchFamily="18" charset="0"/>
                <a:ea typeface="Calibri" panose="020F0502020204030204" pitchFamily="34" charset="0"/>
                <a:cs typeface="Times New Roman" panose="02020603050405020304" pitchFamily="18" charset="0"/>
              </a:rPr>
              <a:t>Perkuliahan</a:t>
            </a:r>
            <a:endParaRPr lang="en-US" dirty="0"/>
          </a:p>
        </p:txBody>
      </p:sp>
      <p:sp>
        <p:nvSpPr>
          <p:cNvPr id="3" name="Content Placeholder 2"/>
          <p:cNvSpPr>
            <a:spLocks noGrp="1"/>
          </p:cNvSpPr>
          <p:nvPr>
            <p:ph idx="1"/>
          </p:nvPr>
        </p:nvSpPr>
        <p:spPr/>
        <p:txBody>
          <a:bodyPr/>
          <a:lstStyle/>
          <a:p>
            <a:pPr indent="0" algn="just">
              <a:lnSpc>
                <a:spcPct val="115000"/>
              </a:lnSpc>
              <a:spcAft>
                <a:spcPts val="1000"/>
              </a:spcAft>
              <a:buNone/>
            </a:pPr>
            <a:r>
              <a:rPr lang="en-US" sz="2800" dirty="0">
                <a:effectLst/>
                <a:latin typeface="Book Antiqua" panose="02040602050305030304" pitchFamily="18" charset="0"/>
                <a:ea typeface="Calibri" panose="020F0502020204030204" pitchFamily="34" charset="0"/>
                <a:cs typeface="Times New Roman" panose="02020603050405020304" pitchFamily="18" charset="0"/>
              </a:rPr>
              <a:t>Model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pembelajaran</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matakuliah</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Seni</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Pertunjukan</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Indonesia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menggunakan</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i="1" dirty="0">
                <a:effectLst/>
                <a:latin typeface="Book Antiqua" panose="02040602050305030304" pitchFamily="18" charset="0"/>
                <a:ea typeface="Calibri" panose="020F0502020204030204" pitchFamily="34" charset="0"/>
                <a:cs typeface="Times New Roman" panose="02020603050405020304" pitchFamily="18" charset="0"/>
              </a:rPr>
              <a:t>Blended Learning</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tabLst>
                <a:tab pos="685800" algn="l"/>
              </a:tabLst>
            </a:pPr>
            <a:r>
              <a:rPr lang="en-US" sz="2800" dirty="0">
                <a:effectLst/>
                <a:latin typeface="Book Antiqua" panose="02040602050305030304" pitchFamily="18" charset="0"/>
                <a:ea typeface="Calibri" panose="020F0502020204030204" pitchFamily="34" charset="0"/>
                <a:cs typeface="Times New Roman" panose="02020603050405020304" pitchFamily="18" charset="0"/>
              </a:rPr>
              <a:t>Luring: </a:t>
            </a:r>
            <a:r>
              <a:rPr lang="en-US" sz="2800" i="1" dirty="0">
                <a:effectLst/>
                <a:latin typeface="Book Antiqua" panose="02040602050305030304" pitchFamily="18" charset="0"/>
                <a:ea typeface="Calibri" panose="020F0502020204030204" pitchFamily="34" charset="0"/>
                <a:cs typeface="Times New Roman" panose="02020603050405020304" pitchFamily="18" charset="0"/>
              </a:rPr>
              <a:t>offline</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tatapmuka</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kelas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mj-lt"/>
              <a:buAutoNum type="arabicPeriod"/>
              <a:tabLst>
                <a:tab pos="685800" algn="l"/>
              </a:tabLst>
            </a:pPr>
            <a:r>
              <a:rPr lang="en-US" sz="2800" dirty="0">
                <a:effectLst/>
                <a:latin typeface="Book Antiqua" panose="02040602050305030304" pitchFamily="18" charset="0"/>
                <a:ea typeface="Calibri" panose="020F0502020204030204" pitchFamily="34" charset="0"/>
                <a:cs typeface="Times New Roman" panose="02020603050405020304" pitchFamily="18" charset="0"/>
              </a:rPr>
              <a:t>Daring: LMS ISI Surakarta di </a:t>
            </a:r>
            <a:r>
              <a:rPr lang="en-US" sz="2800" dirty="0" err="1">
                <a:effectLst/>
                <a:latin typeface="Book Antiqua" panose="02040602050305030304" pitchFamily="18" charset="0"/>
                <a:ea typeface="Calibri" panose="020F0502020204030204" pitchFamily="34" charset="0"/>
                <a:cs typeface="Times New Roman" panose="02020603050405020304" pitchFamily="18" charset="0"/>
              </a:rPr>
              <a:t>alamat</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r>
              <a:rPr lang="en-US" sz="2800" u="sng" dirty="0">
                <a:solidFill>
                  <a:srgbClr val="0000FF"/>
                </a:solidFill>
                <a:effectLst/>
                <a:latin typeface="Book Antiqua" panose="02040602050305030304" pitchFamily="18" charset="0"/>
                <a:ea typeface="Calibri" panose="020F0502020204030204" pitchFamily="34" charset="0"/>
                <a:cs typeface="Times New Roman" panose="02020603050405020304" pitchFamily="18" charset="0"/>
                <a:hlinkClick r:id="rId2"/>
              </a:rPr>
              <a:t>https://daring.isi-ska.ac.id/</a:t>
            </a:r>
            <a:r>
              <a:rPr lang="en-US" sz="28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2381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3E6BC-D023-42D1-9F22-08D2388EC1F6}"/>
              </a:ext>
            </a:extLst>
          </p:cNvPr>
          <p:cNvSpPr>
            <a:spLocks noGrp="1"/>
          </p:cNvSpPr>
          <p:nvPr>
            <p:ph type="title"/>
          </p:nvPr>
        </p:nvSpPr>
        <p:spPr/>
        <p:txBody>
          <a:bodyPr>
            <a:normAutofit fontScale="90000"/>
          </a:bodyPr>
          <a:lstStyle/>
          <a:p>
            <a:r>
              <a:rPr lang="en-US" b="1" dirty="0">
                <a:latin typeface="Book Antiqua" panose="02040602050305030304" pitchFamily="18" charset="0"/>
                <a:ea typeface="Calibri" panose="020F0502020204030204" pitchFamily="34" charset="0"/>
                <a:cs typeface="Times New Roman" panose="02020603050405020304" pitchFamily="18" charset="0"/>
              </a:rPr>
              <a:t>VI.	Strategi </a:t>
            </a:r>
            <a:r>
              <a:rPr lang="en-US" b="1" dirty="0" err="1">
                <a:latin typeface="Book Antiqua" panose="02040602050305030304" pitchFamily="18" charset="0"/>
                <a:ea typeface="Calibri" panose="020F0502020204030204" pitchFamily="34" charset="0"/>
                <a:cs typeface="Times New Roman" panose="02020603050405020304" pitchFamily="18" charset="0"/>
              </a:rPr>
              <a:t>Pembelajaran</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DE1E2B6-C927-4BCF-A4CE-969D6DEB81A3}"/>
              </a:ext>
            </a:extLst>
          </p:cNvPr>
          <p:cNvSpPr>
            <a:spLocks noGrp="1"/>
          </p:cNvSpPr>
          <p:nvPr>
            <p:ph idx="1"/>
          </p:nvPr>
        </p:nvSpPr>
        <p:spPr>
          <a:xfrm>
            <a:off x="956603" y="1786597"/>
            <a:ext cx="10171645" cy="4784323"/>
          </a:xfrm>
        </p:spPr>
        <p:txBody>
          <a:bodyPr>
            <a:normAutofit fontScale="92500" lnSpcReduction="20000"/>
          </a:bodyPr>
          <a:lstStyle/>
          <a:p>
            <a:pPr indent="457200" algn="just">
              <a:lnSpc>
                <a:spcPct val="115000"/>
              </a:lnSpc>
              <a:spcAft>
                <a:spcPts val="1000"/>
              </a:spcAft>
            </a:pPr>
            <a:r>
              <a:rPr lang="id-ID" sz="2400" dirty="0">
                <a:solidFill>
                  <a:srgbClr val="000000"/>
                </a:solidFill>
                <a:effectLst/>
                <a:ea typeface="Calibri" panose="020F0502020204030204" pitchFamily="34" charset="0"/>
                <a:cs typeface="Times New Roman" panose="02020603050405020304" pitchFamily="18" charset="0"/>
              </a:rPr>
              <a:t>Strategi pembelajaran menggunakan metode  </a:t>
            </a:r>
            <a:r>
              <a:rPr lang="id-ID" sz="2400" i="1" dirty="0">
                <a:solidFill>
                  <a:srgbClr val="000000"/>
                </a:solidFill>
                <a:effectLst/>
                <a:ea typeface="Calibri" panose="020F0502020204030204" pitchFamily="34" charset="0"/>
                <a:cs typeface="Times New Roman" panose="02020603050405020304" pitchFamily="18" charset="0"/>
              </a:rPr>
              <a:t>Student Centered Learning</a:t>
            </a:r>
            <a:r>
              <a:rPr lang="id-ID" sz="2400" dirty="0">
                <a:solidFill>
                  <a:srgbClr val="000000"/>
                </a:solidFill>
                <a:effectLst/>
                <a:ea typeface="Calibri" panose="020F0502020204030204" pitchFamily="34" charset="0"/>
                <a:cs typeface="Times New Roman" panose="02020603050405020304" pitchFamily="18" charset="0"/>
              </a:rPr>
              <a:t> (SCL), mahasiswa diarahkan untuk lebih aktif didalam kelas ataupun diluar kelas. Mahasiswa dituntut untuk belajar mandiri dengan mencari bahan referensi melalui internet ataupun buku-buku yang berhubungan dengan materi yang dimanfaatkan sebagai bahan diskusi setelah ceramah interaktif di dalam kelas. Sebab dosen hanya bertindak sebagai fasilitator dan pemandu disetiap aktivitas mahasiswa baik pada tatap muka dikelas maupun pada pertemuan-pertemuan diluar kelas. Selanjutnya mahasiswa juga dipandu dalam mengerjakan tugas-tugas yang terkait dengan topik-topik yang diberikan dan mahasiswa di tugaskan membuat media sesuai dengan materi yang akan di tampilkan.   Mahasiswa dituntun dalam melaksanakan diskusi dan belajar mengenai berdiskusi yang baik.</a:t>
            </a:r>
            <a:endParaRPr lang="en-US" sz="24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en-US" sz="10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100" dirty="0"/>
          </a:p>
        </p:txBody>
      </p:sp>
    </p:spTree>
    <p:extLst>
      <p:ext uri="{BB962C8B-B14F-4D97-AF65-F5344CB8AC3E}">
        <p14:creationId xmlns:p14="http://schemas.microsoft.com/office/powerpoint/2010/main" val="116888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D1A83-A18F-4D6C-AE81-3B071576D0F1}"/>
              </a:ext>
            </a:extLst>
          </p:cNvPr>
          <p:cNvSpPr>
            <a:spLocks noGrp="1"/>
          </p:cNvSpPr>
          <p:nvPr>
            <p:ph type="title"/>
          </p:nvPr>
        </p:nvSpPr>
        <p:spPr/>
        <p:txBody>
          <a:bodyPr/>
          <a:lstStyle/>
          <a:p>
            <a:r>
              <a:rPr lang="en-US" sz="4000" b="1" dirty="0">
                <a:effectLst/>
                <a:latin typeface="Book Antiqua" panose="02040602050305030304" pitchFamily="18" charset="0"/>
                <a:ea typeface="Calibri" panose="020F0502020204030204" pitchFamily="34" charset="0"/>
                <a:cs typeface="Times New Roman" panose="02020603050405020304" pitchFamily="18" charset="0"/>
              </a:rPr>
              <a:t>VII.	</a:t>
            </a:r>
            <a:r>
              <a:rPr lang="en-US" sz="4000" b="1" dirty="0" err="1">
                <a:effectLst/>
                <a:latin typeface="Book Antiqua" panose="02040602050305030304" pitchFamily="18" charset="0"/>
                <a:ea typeface="Calibri" panose="020F0502020204030204" pitchFamily="34" charset="0"/>
                <a:cs typeface="Times New Roman" panose="02020603050405020304" pitchFamily="18" charset="0"/>
              </a:rPr>
              <a:t>Materi</a:t>
            </a:r>
            <a:r>
              <a:rPr lang="en-US" sz="4000" b="1" dirty="0">
                <a:effectLst/>
                <a:latin typeface="Book Antiqua" panose="02040602050305030304" pitchFamily="18" charset="0"/>
                <a:ea typeface="Calibri" panose="020F0502020204030204" pitchFamily="34" charset="0"/>
                <a:cs typeface="Times New Roman" panose="02020603050405020304" pitchFamily="18" charset="0"/>
              </a:rPr>
              <a:t> </a:t>
            </a:r>
            <a:r>
              <a:rPr lang="en-US" sz="4000" b="1" dirty="0" err="1">
                <a:effectLst/>
                <a:latin typeface="Book Antiqua" panose="02040602050305030304" pitchFamily="18" charset="0"/>
                <a:ea typeface="Calibri" panose="020F0502020204030204" pitchFamily="34" charset="0"/>
                <a:cs typeface="Times New Roman" panose="02020603050405020304" pitchFamily="18" charset="0"/>
              </a:rPr>
              <a:t>Pembelajaran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9A94DC0-3AB9-48DB-9ED2-9DE168151A29}"/>
              </a:ext>
            </a:extLst>
          </p:cNvPr>
          <p:cNvSpPr>
            <a:spLocks noGrp="1"/>
          </p:cNvSpPr>
          <p:nvPr>
            <p:ph idx="1"/>
          </p:nvPr>
        </p:nvSpPr>
        <p:spPr/>
        <p:txBody>
          <a:bodyPr/>
          <a:lstStyle/>
          <a:p>
            <a:pPr marL="342900" lvl="0" indent="-342900">
              <a:lnSpc>
                <a:spcPct val="115000"/>
              </a:lnSpc>
              <a:buFont typeface="+mj-lt"/>
              <a:buAutoNum type="arabicPeriod"/>
            </a:pPr>
            <a:r>
              <a:rPr lang="en-AU" sz="2400" b="1" dirty="0">
                <a:effectLst/>
                <a:latin typeface="Arial" panose="020B0604020202020204" pitchFamily="34" charset="0"/>
                <a:ea typeface="Calibri" panose="020F0502020204030204" pitchFamily="34" charset="0"/>
                <a:cs typeface="Arial" panose="020B0604020202020204" pitchFamily="34" charset="0"/>
              </a:rPr>
              <a:t>Sejarah, </a:t>
            </a:r>
            <a:r>
              <a:rPr lang="en-AU" sz="2400" b="1" dirty="0" err="1">
                <a:effectLst/>
                <a:latin typeface="Arial" panose="020B0604020202020204" pitchFamily="34" charset="0"/>
                <a:ea typeface="Calibri" panose="020F0502020204030204" pitchFamily="34" charset="0"/>
                <a:cs typeface="Arial" panose="020B0604020202020204" pitchFamily="34" charset="0"/>
              </a:rPr>
              <a:t>fungsi</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jenis</a:t>
            </a:r>
            <a:r>
              <a:rPr lang="en-AU" sz="2400" b="1" dirty="0">
                <a:effectLst/>
                <a:latin typeface="Arial" panose="020B0604020202020204" pitchFamily="34" charset="0"/>
                <a:ea typeface="Calibri" panose="020F0502020204030204" pitchFamily="34" charset="0"/>
                <a:cs typeface="Arial" panose="020B0604020202020204" pitchFamily="34" charset="0"/>
              </a:rPr>
              <a:t> dan </a:t>
            </a:r>
            <a:r>
              <a:rPr lang="en-AU" sz="2400" b="1" dirty="0" err="1">
                <a:effectLst/>
                <a:latin typeface="Arial" panose="020B0604020202020204" pitchFamily="34" charset="0"/>
                <a:ea typeface="Calibri" panose="020F0502020204030204" pitchFamily="34" charset="0"/>
                <a:cs typeface="Arial" panose="020B0604020202020204" pitchFamily="34" charset="0"/>
              </a:rPr>
              <a:t>ragam</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tembang</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waosan</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AU" sz="2400" b="1" dirty="0" err="1">
                <a:effectLst/>
                <a:latin typeface="Arial" panose="020B0604020202020204" pitchFamily="34" charset="0"/>
                <a:ea typeface="Calibri" panose="020F0502020204030204" pitchFamily="34" charset="0"/>
                <a:cs typeface="Arial" panose="020B0604020202020204" pitchFamily="34" charset="0"/>
              </a:rPr>
              <a:t>Bentuk</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ciri</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struktural</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karakter</a:t>
            </a:r>
            <a:r>
              <a:rPr lang="en-AU" sz="2400" b="1" dirty="0">
                <a:effectLst/>
                <a:latin typeface="Arial" panose="020B0604020202020204" pitchFamily="34" charset="0"/>
                <a:ea typeface="Calibri" panose="020F0502020204030204" pitchFamily="34" charset="0"/>
                <a:cs typeface="Arial" panose="020B0604020202020204" pitchFamily="34" charset="0"/>
              </a:rPr>
              <a:t>  dan </a:t>
            </a:r>
            <a:r>
              <a:rPr lang="en-AU" sz="2400" b="1" dirty="0" err="1">
                <a:effectLst/>
                <a:latin typeface="Arial" panose="020B0604020202020204" pitchFamily="34" charset="0"/>
                <a:ea typeface="Calibri" panose="020F0502020204030204" pitchFamily="34" charset="0"/>
                <a:cs typeface="Arial" panose="020B0604020202020204" pitchFamily="34" charset="0"/>
              </a:rPr>
              <a:t>aspek</a:t>
            </a:r>
            <a:r>
              <a:rPr lang="en-AU" sz="2400" b="1" dirty="0">
                <a:effectLst/>
                <a:latin typeface="Arial" panose="020B0604020202020204" pitchFamily="34" charset="0"/>
                <a:ea typeface="Calibri" panose="020F0502020204030204" pitchFamily="34" charset="0"/>
                <a:cs typeface="Arial" panose="020B0604020202020204" pitchFamily="34" charset="0"/>
              </a:rPr>
              <a:t> sastra </a:t>
            </a:r>
            <a:r>
              <a:rPr lang="en-AU" sz="2400" b="1" dirty="0" err="1">
                <a:effectLst/>
                <a:latin typeface="Arial" panose="020B0604020202020204" pitchFamily="34" charset="0"/>
                <a:ea typeface="Calibri" panose="020F0502020204030204" pitchFamily="34" charset="0"/>
                <a:cs typeface="Arial" panose="020B0604020202020204" pitchFamily="34" charset="0"/>
              </a:rPr>
              <a:t>tembang</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waosan</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AU" sz="2400" b="1" dirty="0" err="1">
                <a:effectLst/>
                <a:latin typeface="Arial" panose="020B0604020202020204" pitchFamily="34" charset="0"/>
                <a:ea typeface="Calibri" panose="020F0502020204030204" pitchFamily="34" charset="0"/>
                <a:cs typeface="Arial" panose="020B0604020202020204" pitchFamily="34" charset="0"/>
              </a:rPr>
              <a:t>Notasi</a:t>
            </a:r>
            <a:r>
              <a:rPr lang="en-AU" sz="2400" b="1" dirty="0">
                <a:effectLst/>
                <a:latin typeface="Arial" panose="020B0604020202020204" pitchFamily="34" charset="0"/>
                <a:ea typeface="Calibri" panose="020F0502020204030204" pitchFamily="34" charset="0"/>
                <a:cs typeface="Arial" panose="020B0604020202020204" pitchFamily="34" charset="0"/>
              </a:rPr>
              <a:t> dan </a:t>
            </a:r>
            <a:r>
              <a:rPr lang="en-AU" sz="2400" b="1" dirty="0" err="1">
                <a:effectLst/>
                <a:latin typeface="Arial" panose="020B0604020202020204" pitchFamily="34" charset="0"/>
                <a:ea typeface="Calibri" panose="020F0502020204030204" pitchFamily="34" charset="0"/>
                <a:cs typeface="Arial" panose="020B0604020202020204" pitchFamily="34" charset="0"/>
              </a:rPr>
              <a:t>titilaras</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tembang</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waosan</a:t>
            </a:r>
            <a:r>
              <a:rPr lang="en-AU" sz="2400" b="1" dirty="0">
                <a:effectLst/>
                <a:latin typeface="Arial" panose="020B0604020202020204" pitchFamily="34" charset="0"/>
                <a:ea typeface="Calibri" panose="020F0502020204030204" pitchFamily="34" charset="0"/>
                <a:cs typeface="Arial" panose="020B0604020202020204" pitchFamily="34" charset="0"/>
              </a:rPr>
              <a:t> </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AU" sz="2400" b="1" dirty="0" err="1">
                <a:effectLst/>
                <a:latin typeface="Arial" panose="020B0604020202020204" pitchFamily="34" charset="0"/>
                <a:ea typeface="Calibri" panose="020F0502020204030204" pitchFamily="34" charset="0"/>
                <a:cs typeface="Arial" panose="020B0604020202020204" pitchFamily="34" charset="0"/>
              </a:rPr>
              <a:t>Transkrip</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notasi</a:t>
            </a:r>
            <a:r>
              <a:rPr lang="en-AU" sz="2400" b="1" dirty="0">
                <a:effectLst/>
                <a:latin typeface="Arial" panose="020B0604020202020204" pitchFamily="34" charset="0"/>
                <a:ea typeface="Calibri" panose="020F0502020204030204" pitchFamily="34" charset="0"/>
                <a:cs typeface="Arial" panose="020B0604020202020204" pitchFamily="34" charset="0"/>
              </a:rPr>
              <a:t> dan sastra </a:t>
            </a:r>
            <a:r>
              <a:rPr lang="en-AU" sz="2400" b="1" dirty="0" err="1">
                <a:effectLst/>
                <a:latin typeface="Arial" panose="020B0604020202020204" pitchFamily="34" charset="0"/>
                <a:ea typeface="Calibri" panose="020F0502020204030204" pitchFamily="34" charset="0"/>
                <a:cs typeface="Arial" panose="020B0604020202020204" pitchFamily="34" charset="0"/>
              </a:rPr>
              <a:t>tembang</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waosan</a:t>
            </a:r>
            <a:endParaRPr lang="en-US"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pPr>
            <a:r>
              <a:rPr lang="en-AU" sz="2400" b="1" dirty="0" err="1">
                <a:effectLst/>
                <a:latin typeface="Arial" panose="020B0604020202020204" pitchFamily="34" charset="0"/>
                <a:ea typeface="Calibri" panose="020F0502020204030204" pitchFamily="34" charset="0"/>
                <a:cs typeface="Arial" panose="020B0604020202020204" pitchFamily="34" charset="0"/>
              </a:rPr>
              <a:t>Aspek</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musikal</a:t>
            </a:r>
            <a:r>
              <a:rPr lang="en-AU" sz="2400" b="1" dirty="0">
                <a:effectLst/>
                <a:latin typeface="Arial" panose="020B0604020202020204" pitchFamily="34" charset="0"/>
                <a:ea typeface="Calibri" panose="020F0502020204030204" pitchFamily="34" charset="0"/>
                <a:cs typeface="Arial" panose="020B0604020202020204" pitchFamily="34" charset="0"/>
              </a:rPr>
              <a:t> dan </a:t>
            </a:r>
            <a:r>
              <a:rPr lang="en-AU" sz="2400" b="1" dirty="0" err="1">
                <a:effectLst/>
                <a:latin typeface="Arial" panose="020B0604020202020204" pitchFamily="34" charset="0"/>
                <a:ea typeface="Calibri" panose="020F0502020204030204" pitchFamily="34" charset="0"/>
                <a:cs typeface="Arial" panose="020B0604020202020204" pitchFamily="34" charset="0"/>
              </a:rPr>
              <a:t>konsep</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penyajian</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tembang</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waosan</a:t>
            </a:r>
            <a:r>
              <a:rPr lang="en-AU" sz="2400" b="1" dirty="0">
                <a:effectLst/>
                <a:latin typeface="Arial" panose="020B0604020202020204" pitchFamily="34" charset="0"/>
                <a:ea typeface="Calibri" panose="020F0502020204030204" pitchFamily="34" charset="0"/>
                <a:cs typeface="Arial" panose="020B0604020202020204" pitchFamily="34" charset="0"/>
              </a:rPr>
              <a:t> </a:t>
            </a:r>
            <a:endParaRPr lang="en-US" sz="2400" b="1" dirty="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pPr>
            <a:r>
              <a:rPr lang="en-AU" sz="2400" b="1" dirty="0" err="1">
                <a:effectLst/>
                <a:latin typeface="Arial" panose="020B0604020202020204" pitchFamily="34" charset="0"/>
                <a:ea typeface="Calibri" panose="020F0502020204030204" pitchFamily="34" charset="0"/>
                <a:cs typeface="Arial" panose="020B0604020202020204" pitchFamily="34" charset="0"/>
              </a:rPr>
              <a:t>Variasi</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cengkok</a:t>
            </a:r>
            <a:r>
              <a:rPr lang="en-AU" sz="2400" b="1" dirty="0">
                <a:effectLst/>
                <a:latin typeface="Arial" panose="020B0604020202020204" pitchFamily="34" charset="0"/>
                <a:ea typeface="Calibri" panose="020F0502020204030204" pitchFamily="34" charset="0"/>
                <a:cs typeface="Arial" panose="020B0604020202020204" pitchFamily="34" charset="0"/>
              </a:rPr>
              <a:t> dan </a:t>
            </a:r>
            <a:r>
              <a:rPr lang="en-AU" sz="2400" b="1" dirty="0" err="1">
                <a:effectLst/>
                <a:latin typeface="Arial" panose="020B0604020202020204" pitchFamily="34" charset="0"/>
                <a:ea typeface="Calibri" panose="020F0502020204030204" pitchFamily="34" charset="0"/>
                <a:cs typeface="Arial" panose="020B0604020202020204" pitchFamily="34" charset="0"/>
              </a:rPr>
              <a:t>perkembangan</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musikal</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tembang</a:t>
            </a:r>
            <a:r>
              <a:rPr lang="en-AU" sz="2400" b="1" dirty="0">
                <a:effectLst/>
                <a:latin typeface="Arial" panose="020B0604020202020204" pitchFamily="34" charset="0"/>
                <a:ea typeface="Calibri" panose="020F0502020204030204" pitchFamily="34" charset="0"/>
                <a:cs typeface="Arial" panose="020B0604020202020204" pitchFamily="34" charset="0"/>
              </a:rPr>
              <a:t> </a:t>
            </a:r>
            <a:r>
              <a:rPr lang="en-AU" sz="2400" b="1" dirty="0" err="1">
                <a:effectLst/>
                <a:latin typeface="Arial" panose="020B0604020202020204" pitchFamily="34" charset="0"/>
                <a:ea typeface="Calibri" panose="020F0502020204030204" pitchFamily="34" charset="0"/>
                <a:cs typeface="Arial" panose="020B0604020202020204" pitchFamily="34" charset="0"/>
              </a:rPr>
              <a:t>waosan</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9338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B1285-DAB3-4B4C-A029-106049D66276}"/>
              </a:ext>
            </a:extLst>
          </p:cNvPr>
          <p:cNvSpPr>
            <a:spLocks noGrp="1"/>
          </p:cNvSpPr>
          <p:nvPr>
            <p:ph type="title"/>
          </p:nvPr>
        </p:nvSpPr>
        <p:spPr/>
        <p:txBody>
          <a:bodyPr/>
          <a:lstStyle/>
          <a:p>
            <a:r>
              <a:rPr lang="en-US" sz="3600" b="1" dirty="0">
                <a:solidFill>
                  <a:srgbClr val="000000"/>
                </a:solidFill>
                <a:effectLst/>
                <a:latin typeface="Book Antiqua" panose="02040602050305030304" pitchFamily="18" charset="0"/>
                <a:ea typeface="Calibri" panose="020F0502020204030204" pitchFamily="34" charset="0"/>
                <a:cs typeface="Candara" panose="020E0502030303020204" pitchFamily="34" charset="0"/>
              </a:rPr>
              <a:t>VIII.	Pustaka/</a:t>
            </a:r>
            <a:r>
              <a:rPr lang="en-US" sz="3600" b="1" dirty="0" err="1">
                <a:solidFill>
                  <a:srgbClr val="000000"/>
                </a:solidFill>
                <a:effectLst/>
                <a:latin typeface="Book Antiqua" panose="02040602050305030304" pitchFamily="18" charset="0"/>
                <a:ea typeface="Calibri" panose="020F0502020204030204" pitchFamily="34" charset="0"/>
                <a:cs typeface="Candara" panose="020E0502030303020204" pitchFamily="34" charset="0"/>
              </a:rPr>
              <a:t>Sumber</a:t>
            </a:r>
            <a:r>
              <a:rPr lang="en-US" sz="3600" b="1" dirty="0">
                <a:solidFill>
                  <a:srgbClr val="000000"/>
                </a:solidFill>
                <a:effectLst/>
                <a:latin typeface="Book Antiqua" panose="02040602050305030304" pitchFamily="18" charset="0"/>
                <a:ea typeface="Calibri" panose="020F0502020204030204" pitchFamily="34" charset="0"/>
                <a:cs typeface="Candara" panose="020E0502030303020204" pitchFamily="34" charset="0"/>
              </a:rPr>
              <a:t> </a:t>
            </a:r>
            <a:r>
              <a:rPr lang="en-US" sz="3600" b="1" dirty="0" err="1">
                <a:solidFill>
                  <a:srgbClr val="000000"/>
                </a:solidFill>
                <a:effectLst/>
                <a:latin typeface="Book Antiqua" panose="02040602050305030304" pitchFamily="18" charset="0"/>
                <a:ea typeface="Calibri" panose="020F0502020204030204" pitchFamily="34" charset="0"/>
                <a:cs typeface="Candara" panose="020E0502030303020204" pitchFamily="34" charset="0"/>
              </a:rPr>
              <a:t>Referensi</a:t>
            </a:r>
            <a:br>
              <a:rPr lang="en-US" sz="1800" dirty="0">
                <a:solidFill>
                  <a:srgbClr val="000000"/>
                </a:solidFill>
                <a:effectLst/>
                <a:latin typeface="Candara" panose="020E0502030303020204" pitchFamily="34" charset="0"/>
                <a:ea typeface="Calibri" panose="020F0502020204030204" pitchFamily="34" charset="0"/>
                <a:cs typeface="Candara" panose="020E0502030303020204" pitchFamily="34" charset="0"/>
              </a:rPr>
            </a:br>
            <a:r>
              <a:rPr lang="en-US" sz="1800" dirty="0">
                <a:solidFill>
                  <a:srgbClr val="000000"/>
                </a:solidFill>
                <a:effectLst/>
                <a:latin typeface="Book Antiqua" panose="02040602050305030304" pitchFamily="18" charset="0"/>
                <a:ea typeface="Calibri" panose="020F0502020204030204" pitchFamily="34" charset="0"/>
                <a:cs typeface="Candara" panose="020E0502030303020204" pitchFamily="34" charset="0"/>
              </a:rPr>
              <a:t> </a:t>
            </a:r>
            <a:endParaRPr lang="en-US" dirty="0"/>
          </a:p>
        </p:txBody>
      </p:sp>
      <p:sp>
        <p:nvSpPr>
          <p:cNvPr id="3" name="Content Placeholder 2">
            <a:extLst>
              <a:ext uri="{FF2B5EF4-FFF2-40B4-BE49-F238E27FC236}">
                <a16:creationId xmlns:a16="http://schemas.microsoft.com/office/drawing/2014/main" id="{36F82BED-BA15-45ED-88CE-552BBDAA99D9}"/>
              </a:ext>
            </a:extLst>
          </p:cNvPr>
          <p:cNvSpPr>
            <a:spLocks noGrp="1"/>
          </p:cNvSpPr>
          <p:nvPr>
            <p:ph idx="1"/>
          </p:nvPr>
        </p:nvSpPr>
        <p:spPr>
          <a:xfrm>
            <a:off x="1063752" y="1637414"/>
            <a:ext cx="10058400" cy="5220586"/>
          </a:xfrm>
        </p:spPr>
        <p:txBody>
          <a:bodyPr>
            <a:normAutofit fontScale="92500"/>
          </a:bodyPr>
          <a:lstStyle/>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Darsono</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Perkembangan</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Musikal</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Tembang</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Macapat</a:t>
            </a:r>
            <a:r>
              <a:rPr lang="en-US" sz="1600" dirty="0">
                <a:effectLst/>
                <a:ea typeface="Times New Roman" panose="02020603050405020304" pitchFamily="18" charset="0"/>
                <a:cs typeface="Times New Roman" panose="02020603050405020304" pitchFamily="18" charset="0"/>
              </a:rPr>
              <a:t> , </a:t>
            </a:r>
            <a:r>
              <a:rPr lang="en-US" sz="1600" dirty="0" err="1">
                <a:effectLst/>
                <a:ea typeface="Times New Roman" panose="02020603050405020304" pitchFamily="18" charset="0"/>
                <a:cs typeface="Times New Roman" panose="02020603050405020304" pitchFamily="18" charset="0"/>
              </a:rPr>
              <a:t>Laporan</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Penelitian</a:t>
            </a:r>
            <a:r>
              <a:rPr lang="en-US" sz="1600" dirty="0">
                <a:effectLst/>
                <a:ea typeface="Times New Roman" panose="02020603050405020304" pitchFamily="18" charset="0"/>
                <a:cs typeface="Times New Roman" panose="02020603050405020304" pitchFamily="18" charset="0"/>
              </a:rPr>
              <a:t> STSI Surakarta, 1995.</a:t>
            </a:r>
          </a:p>
          <a:p>
            <a:pPr marL="342900" lvl="0" indent="-342900">
              <a:buFont typeface="+mj-lt"/>
              <a:buAutoNum type="arabicPeriod"/>
              <a:tabLst>
                <a:tab pos="1943100" algn="l"/>
                <a:tab pos="457200" algn="l"/>
              </a:tabLst>
            </a:pPr>
            <a:r>
              <a:rPr lang="en-US" sz="1600" dirty="0">
                <a:effectLst/>
                <a:ea typeface="Times New Roman" panose="02020603050405020304" pitchFamily="18" charset="0"/>
                <a:cs typeface="Times New Roman" panose="02020603050405020304" pitchFamily="18" charset="0"/>
              </a:rPr>
              <a:t>H. </a:t>
            </a:r>
            <a:r>
              <a:rPr lang="en-US" sz="1600" dirty="0" err="1">
                <a:effectLst/>
                <a:ea typeface="Times New Roman" panose="02020603050405020304" pitchFamily="18" charset="0"/>
                <a:cs typeface="Times New Roman" panose="02020603050405020304" pitchFamily="18" charset="0"/>
              </a:rPr>
              <a:t>Saputro</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Karsono</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Sekar</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Macapat</a:t>
            </a:r>
            <a:r>
              <a:rPr lang="en-US" sz="1600" dirty="0">
                <a:effectLst/>
                <a:ea typeface="Times New Roman" panose="02020603050405020304" pitchFamily="18" charset="0"/>
                <a:cs typeface="Times New Roman" panose="02020603050405020304" pitchFamily="18" charset="0"/>
              </a:rPr>
              <a:t>  Jakarta: </a:t>
            </a:r>
            <a:r>
              <a:rPr lang="en-US" sz="1600" dirty="0" err="1">
                <a:effectLst/>
                <a:ea typeface="Times New Roman" panose="02020603050405020304" pitchFamily="18" charset="0"/>
                <a:cs typeface="Times New Roman" panose="02020603050405020304" pitchFamily="18" charset="0"/>
              </a:rPr>
              <a:t>Wedatama</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Widya</a:t>
            </a:r>
            <a:r>
              <a:rPr lang="en-US" sz="1600" dirty="0">
                <a:effectLst/>
                <a:ea typeface="Times New Roman" panose="02020603050405020304" pitchFamily="18" charset="0"/>
                <a:cs typeface="Times New Roman" panose="02020603050405020304" pitchFamily="18" charset="0"/>
              </a:rPr>
              <a:t> Sastra,2001.</a:t>
            </a:r>
          </a:p>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Kamajaya</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Serat</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Centhini</a:t>
            </a:r>
            <a:r>
              <a:rPr lang="en-US" sz="1600" i="1" dirty="0">
                <a:effectLst/>
                <a:ea typeface="Times New Roman" panose="02020603050405020304" pitchFamily="18" charset="0"/>
                <a:cs typeface="Times New Roman" panose="02020603050405020304" pitchFamily="18" charset="0"/>
              </a:rPr>
              <a:t>(</a:t>
            </a:r>
            <a:r>
              <a:rPr lang="en-US" sz="1600" i="1" dirty="0" err="1">
                <a:effectLst/>
                <a:ea typeface="Times New Roman" panose="02020603050405020304" pitchFamily="18" charset="0"/>
                <a:cs typeface="Times New Roman" panose="02020603050405020304" pitchFamily="18" charset="0"/>
              </a:rPr>
              <a:t>Suluk</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Tambangraras</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Jilid</a:t>
            </a:r>
            <a:r>
              <a:rPr lang="en-US" sz="1600" i="1" dirty="0">
                <a:effectLst/>
                <a:ea typeface="Times New Roman" panose="02020603050405020304" pitchFamily="18" charset="0"/>
                <a:cs typeface="Times New Roman" panose="02020603050405020304" pitchFamily="18" charset="0"/>
              </a:rPr>
              <a:t> 1 dan 2</a:t>
            </a:r>
            <a:r>
              <a:rPr lang="en-US" sz="1600" dirty="0">
                <a:effectLst/>
                <a:ea typeface="Times New Roman" panose="02020603050405020304" pitchFamily="18" charset="0"/>
                <a:cs typeface="Times New Roman" panose="02020603050405020304" pitchFamily="18" charset="0"/>
              </a:rPr>
              <a:t>, Yayasan </a:t>
            </a:r>
            <a:r>
              <a:rPr lang="en-US" sz="1600" dirty="0" err="1">
                <a:effectLst/>
                <a:ea typeface="Times New Roman" panose="02020603050405020304" pitchFamily="18" charset="0"/>
                <a:cs typeface="Times New Roman" panose="02020603050405020304" pitchFamily="18" charset="0"/>
              </a:rPr>
              <a:t>Centhini</a:t>
            </a:r>
            <a:r>
              <a:rPr lang="en-US" sz="1600" dirty="0">
                <a:effectLst/>
                <a:ea typeface="Times New Roman" panose="02020603050405020304" pitchFamily="18" charset="0"/>
                <a:cs typeface="Times New Roman" panose="02020603050405020304" pitchFamily="18" charset="0"/>
              </a:rPr>
              <a:t>, Yogyakarta, 1985-1986.</a:t>
            </a:r>
          </a:p>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Martopangrawit</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Tetembangan</a:t>
            </a:r>
            <a:r>
              <a:rPr lang="en-US" sz="1600" dirty="0">
                <a:effectLst/>
                <a:ea typeface="Times New Roman" panose="02020603050405020304" pitchFamily="18" charset="0"/>
                <a:cs typeface="Times New Roman" panose="02020603050405020304" pitchFamily="18" charset="0"/>
              </a:rPr>
              <a:t>  ASKI-PKJT, Surakarta, 1972.</a:t>
            </a:r>
          </a:p>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Paku</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Buwana</a:t>
            </a:r>
            <a:r>
              <a:rPr lang="en-US" sz="1600" dirty="0">
                <a:effectLst/>
                <a:ea typeface="Times New Roman" panose="02020603050405020304" pitchFamily="18" charset="0"/>
                <a:cs typeface="Times New Roman" panose="02020603050405020304" pitchFamily="18" charset="0"/>
              </a:rPr>
              <a:t> IV, S.D.I.K.S. </a:t>
            </a:r>
            <a:r>
              <a:rPr lang="en-US" sz="1600" dirty="0" err="1">
                <a:effectLst/>
                <a:ea typeface="Times New Roman" panose="02020603050405020304" pitchFamily="18" charset="0"/>
                <a:cs typeface="Times New Roman" panose="02020603050405020304" pitchFamily="18" charset="0"/>
              </a:rPr>
              <a:t>Serat</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Wulangreh</a:t>
            </a:r>
            <a:r>
              <a:rPr lang="en-US" sz="1600" dirty="0">
                <a:effectLst/>
                <a:ea typeface="Times New Roman" panose="02020603050405020304" pitchFamily="18" charset="0"/>
                <a:cs typeface="Times New Roman" panose="02020603050405020304" pitchFamily="18" charset="0"/>
              </a:rPr>
              <a:t>, Yogyakarta: </a:t>
            </a:r>
            <a:r>
              <a:rPr lang="en-US" sz="1600" dirty="0" err="1">
                <a:effectLst/>
                <a:ea typeface="Times New Roman" panose="02020603050405020304" pitchFamily="18" charset="0"/>
                <a:cs typeface="Times New Roman" panose="02020603050405020304" pitchFamily="18" charset="0"/>
              </a:rPr>
              <a:t>Kulawarga</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Bratakesawa</a:t>
            </a:r>
            <a:r>
              <a:rPr lang="en-US" sz="1600" dirty="0">
                <a:effectLst/>
                <a:ea typeface="Times New Roman" panose="02020603050405020304" pitchFamily="18" charset="0"/>
                <a:cs typeface="Times New Roman" panose="02020603050405020304" pitchFamily="18" charset="0"/>
              </a:rPr>
              <a:t>, 1960.</a:t>
            </a:r>
          </a:p>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Padmosoekotjo</a:t>
            </a:r>
            <a:r>
              <a:rPr lang="en-US" sz="1600" dirty="0">
                <a:effectLst/>
                <a:ea typeface="Times New Roman" panose="02020603050405020304" pitchFamily="18" charset="0"/>
                <a:cs typeface="Times New Roman" panose="02020603050405020304" pitchFamily="18" charset="0"/>
              </a:rPr>
              <a:t>, S. </a:t>
            </a:r>
            <a:r>
              <a:rPr lang="en-US" sz="1600" i="1" dirty="0" err="1">
                <a:effectLst/>
                <a:ea typeface="Times New Roman" panose="02020603050405020304" pitchFamily="18" charset="0"/>
                <a:cs typeface="Times New Roman" panose="02020603050405020304" pitchFamily="18" charset="0"/>
              </a:rPr>
              <a:t>Gegaran</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Sinau</a:t>
            </a:r>
            <a:r>
              <a:rPr lang="en-US" sz="1600" i="1" dirty="0">
                <a:effectLst/>
                <a:ea typeface="Times New Roman" panose="02020603050405020304" pitchFamily="18" charset="0"/>
                <a:cs typeface="Times New Roman" panose="02020603050405020304" pitchFamily="18" charset="0"/>
              </a:rPr>
              <a:t> Basa </a:t>
            </a:r>
            <a:r>
              <a:rPr lang="en-US" sz="1600" i="1" dirty="0" err="1">
                <a:effectLst/>
                <a:ea typeface="Times New Roman" panose="02020603050405020304" pitchFamily="18" charset="0"/>
                <a:cs typeface="Times New Roman" panose="02020603050405020304" pitchFamily="18" charset="0"/>
              </a:rPr>
              <a:t>Jawa</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Memetri</a:t>
            </a:r>
            <a:r>
              <a:rPr lang="en-US" sz="1600" i="1" dirty="0">
                <a:effectLst/>
                <a:ea typeface="Times New Roman" panose="02020603050405020304" pitchFamily="18" charset="0"/>
                <a:cs typeface="Times New Roman" panose="02020603050405020304" pitchFamily="18" charset="0"/>
              </a:rPr>
              <a:t> Basa </a:t>
            </a:r>
            <a:r>
              <a:rPr lang="en-US" sz="1600" i="1" dirty="0" err="1">
                <a:effectLst/>
                <a:ea typeface="Times New Roman" panose="02020603050405020304" pitchFamily="18" charset="0"/>
                <a:cs typeface="Times New Roman" panose="02020603050405020304" pitchFamily="18" charset="0"/>
              </a:rPr>
              <a:t>Jawi</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Jilid</a:t>
            </a:r>
            <a:r>
              <a:rPr lang="en-US" sz="1600" i="1" dirty="0">
                <a:effectLst/>
                <a:ea typeface="Times New Roman" panose="02020603050405020304" pitchFamily="18" charset="0"/>
                <a:cs typeface="Times New Roman" panose="02020603050405020304" pitchFamily="18" charset="0"/>
              </a:rPr>
              <a:t> I</a:t>
            </a:r>
            <a:r>
              <a:rPr lang="en-US" sz="1600" dirty="0">
                <a:effectLst/>
                <a:ea typeface="Times New Roman" panose="02020603050405020304" pitchFamily="18" charset="0"/>
                <a:cs typeface="Times New Roman" panose="02020603050405020304" pitchFamily="18" charset="0"/>
              </a:rPr>
              <a:t>, Surabaya: PT. Citra Jaya Murti, 1987.</a:t>
            </a:r>
          </a:p>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Rahayu</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Supanggah</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Bothekan</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Karawitan</a:t>
            </a:r>
            <a:r>
              <a:rPr lang="en-US" sz="1600" i="1" dirty="0">
                <a:effectLst/>
                <a:ea typeface="Times New Roman" panose="02020603050405020304" pitchFamily="18" charset="0"/>
                <a:cs typeface="Times New Roman" panose="02020603050405020304" pitchFamily="18" charset="0"/>
              </a:rPr>
              <a:t> I</a:t>
            </a:r>
            <a:r>
              <a:rPr lang="en-US" sz="1600" dirty="0">
                <a:effectLst/>
                <a:ea typeface="Times New Roman" panose="02020603050405020304" pitchFamily="18" charset="0"/>
                <a:cs typeface="Times New Roman" panose="02020603050405020304" pitchFamily="18" charset="0"/>
              </a:rPr>
              <a:t>, Masyarakat </a:t>
            </a:r>
            <a:r>
              <a:rPr lang="en-US" sz="1600" dirty="0" err="1">
                <a:effectLst/>
                <a:ea typeface="Times New Roman" panose="02020603050405020304" pitchFamily="18" charset="0"/>
                <a:cs typeface="Times New Roman" panose="02020603050405020304" pitchFamily="18" charset="0"/>
              </a:rPr>
              <a:t>Seni</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Pertunjukan</a:t>
            </a:r>
            <a:r>
              <a:rPr lang="en-US" sz="1600" dirty="0">
                <a:effectLst/>
                <a:ea typeface="Times New Roman" panose="02020603050405020304" pitchFamily="18" charset="0"/>
                <a:cs typeface="Times New Roman" panose="02020603050405020304" pitchFamily="18" charset="0"/>
              </a:rPr>
              <a:t> Indonesia, Jakarta,, 2002.</a:t>
            </a:r>
          </a:p>
          <a:p>
            <a:pPr marL="342900" lvl="0" indent="-342900">
              <a:buFont typeface="+mj-lt"/>
              <a:buAutoNum type="arabicPeriod"/>
              <a:tabLst>
                <a:tab pos="1943100" algn="l"/>
                <a:tab pos="457200" algn="l"/>
              </a:tabLst>
            </a:pPr>
            <a:r>
              <a:rPr lang="en-US" sz="1600" dirty="0">
                <a:effectLst/>
                <a:ea typeface="Times New Roman" panose="02020603050405020304" pitchFamily="18" charset="0"/>
                <a:cs typeface="Times New Roman" panose="02020603050405020304" pitchFamily="18" charset="0"/>
              </a:rPr>
              <a:t>R. Ng. </a:t>
            </a:r>
            <a:r>
              <a:rPr lang="en-US" sz="1600" dirty="0" err="1">
                <a:effectLst/>
                <a:ea typeface="Times New Roman" panose="02020603050405020304" pitchFamily="18" charset="0"/>
                <a:cs typeface="Times New Roman" panose="02020603050405020304" pitchFamily="18" charset="0"/>
              </a:rPr>
              <a:t>Ronggawarsita</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Serat</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Mardawa</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Lagu</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Kasalin</a:t>
            </a:r>
            <a:r>
              <a:rPr lang="en-US" sz="1600" dirty="0">
                <a:effectLst/>
                <a:ea typeface="Times New Roman" panose="02020603050405020304" pitchFamily="18" charset="0"/>
                <a:cs typeface="Times New Roman" panose="02020603050405020304" pitchFamily="18" charset="0"/>
              </a:rPr>
              <a:t> R. Tanojo,1952.</a:t>
            </a:r>
          </a:p>
          <a:p>
            <a:pPr marL="342900" lvl="0" indent="-342900">
              <a:buFont typeface="+mj-lt"/>
              <a:buAutoNum type="arabicPeriod"/>
              <a:tabLst>
                <a:tab pos="1943100" algn="l"/>
                <a:tab pos="457200" algn="l"/>
              </a:tabLst>
            </a:pPr>
            <a:r>
              <a:rPr lang="en-US" sz="1600" dirty="0" err="1">
                <a:effectLst/>
                <a:ea typeface="Times New Roman" panose="02020603050405020304" pitchFamily="18" charset="0"/>
                <a:cs typeface="Times New Roman" panose="02020603050405020304" pitchFamily="18" charset="0"/>
              </a:rPr>
              <a:t>Soedjonoredjo,R</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Wedatama</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Winardi</a:t>
            </a:r>
            <a:r>
              <a:rPr lang="en-US" sz="1600" dirty="0">
                <a:effectLst/>
                <a:ea typeface="Times New Roman" panose="02020603050405020304" pitchFamily="18" charset="0"/>
                <a:cs typeface="Times New Roman" panose="02020603050405020304" pitchFamily="18" charset="0"/>
              </a:rPr>
              <a:t> : </a:t>
            </a:r>
            <a:r>
              <a:rPr lang="en-US" sz="1600" dirty="0" err="1">
                <a:effectLst/>
                <a:ea typeface="Times New Roman" panose="02020603050405020304" pitchFamily="18" charset="0"/>
                <a:cs typeface="Times New Roman" panose="02020603050405020304" pitchFamily="18" charset="0"/>
              </a:rPr>
              <a:t>Katerangan</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werdinipoen</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serat</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Wedatama</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jasan</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dalem</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Soewargi</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kanjeng</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Goesti</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pangeran</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adipati</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Arja</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Mangkoenegara</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ingkang</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kaping</a:t>
            </a:r>
            <a:r>
              <a:rPr lang="en-US" sz="1600" dirty="0">
                <a:effectLst/>
                <a:ea typeface="Times New Roman" panose="02020603050405020304" pitchFamily="18" charset="0"/>
                <a:cs typeface="Times New Roman" panose="02020603050405020304" pitchFamily="18" charset="0"/>
              </a:rPr>
              <a:t> IV </a:t>
            </a:r>
            <a:r>
              <a:rPr lang="en-US" sz="1600" dirty="0" err="1">
                <a:effectLst/>
                <a:ea typeface="Times New Roman" panose="02020603050405020304" pitchFamily="18" charset="0"/>
                <a:cs typeface="Times New Roman" panose="02020603050405020304" pitchFamily="18" charset="0"/>
              </a:rPr>
              <a:t>ing</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Soerakarta</a:t>
            </a:r>
            <a:r>
              <a:rPr lang="en-US" sz="1600" dirty="0">
                <a:effectLst/>
                <a:ea typeface="Times New Roman" panose="02020603050405020304" pitchFamily="18" charset="0"/>
                <a:cs typeface="Times New Roman" panose="02020603050405020304" pitchFamily="18" charset="0"/>
              </a:rPr>
              <a:t>. Tan </a:t>
            </a:r>
            <a:r>
              <a:rPr lang="en-US" sz="1600" dirty="0" err="1">
                <a:effectLst/>
                <a:ea typeface="Times New Roman" panose="02020603050405020304" pitchFamily="18" charset="0"/>
                <a:cs typeface="Times New Roman" panose="02020603050405020304" pitchFamily="18" charset="0"/>
              </a:rPr>
              <a:t>Khoen</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Swi</a:t>
            </a:r>
            <a:r>
              <a:rPr lang="en-US" sz="1600" dirty="0">
                <a:effectLst/>
                <a:ea typeface="Times New Roman" panose="02020603050405020304" pitchFamily="18" charset="0"/>
                <a:cs typeface="Times New Roman" panose="02020603050405020304" pitchFamily="18" charset="0"/>
              </a:rPr>
              <a:t>, Kediri, 1941.</a:t>
            </a:r>
          </a:p>
          <a:p>
            <a:pPr marL="342900" lvl="0" indent="-342900">
              <a:buFont typeface="+mj-lt"/>
              <a:buAutoNum type="arabicPeriod"/>
              <a:tabLst>
                <a:tab pos="1943100" algn="l"/>
                <a:tab pos="457200" algn="l"/>
              </a:tabLst>
            </a:pPr>
            <a:r>
              <a:rPr lang="en-US" sz="1600" dirty="0">
                <a:effectLst/>
                <a:ea typeface="Times New Roman" panose="02020603050405020304" pitchFamily="18" charset="0"/>
                <a:cs typeface="Times New Roman" panose="02020603050405020304" pitchFamily="18" charset="0"/>
              </a:rPr>
              <a:t>Sri </a:t>
            </a:r>
            <a:r>
              <a:rPr lang="en-US" sz="1600" dirty="0" err="1">
                <a:effectLst/>
                <a:ea typeface="Times New Roman" panose="02020603050405020304" pitchFamily="18" charset="0"/>
                <a:cs typeface="Times New Roman" panose="02020603050405020304" pitchFamily="18" charset="0"/>
              </a:rPr>
              <a:t>Hascaryo</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Gunawan</a:t>
            </a:r>
            <a:r>
              <a:rPr lang="en-US" sz="1600"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Macapat</a:t>
            </a:r>
            <a:r>
              <a:rPr lang="en-US" sz="1600" i="1"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Jilid</a:t>
            </a:r>
            <a:r>
              <a:rPr lang="en-US" sz="1600" dirty="0">
                <a:effectLst/>
                <a:ea typeface="Times New Roman" panose="02020603050405020304" pitchFamily="18" charset="0"/>
                <a:cs typeface="Times New Roman" panose="02020603050405020304" pitchFamily="18" charset="0"/>
              </a:rPr>
              <a:t> I, II, III. </a:t>
            </a:r>
            <a:r>
              <a:rPr lang="en-US" sz="1600" dirty="0" err="1">
                <a:effectLst/>
                <a:ea typeface="Times New Roman" panose="02020603050405020304" pitchFamily="18" charset="0"/>
                <a:cs typeface="Times New Roman" panose="02020603050405020304" pitchFamily="18" charset="0"/>
              </a:rPr>
              <a:t>Proyek</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Pengembangan</a:t>
            </a:r>
            <a:r>
              <a:rPr lang="en-US" sz="1600" dirty="0">
                <a:effectLst/>
                <a:ea typeface="Times New Roman" panose="02020603050405020304" pitchFamily="18" charset="0"/>
                <a:cs typeface="Times New Roman" panose="02020603050405020304" pitchFamily="18" charset="0"/>
              </a:rPr>
              <a:t> IKI, Sub </a:t>
            </a:r>
            <a:r>
              <a:rPr lang="en-US" sz="1600" dirty="0" err="1">
                <a:effectLst/>
                <a:ea typeface="Times New Roman" panose="02020603050405020304" pitchFamily="18" charset="0"/>
                <a:cs typeface="Times New Roman" panose="02020603050405020304" pitchFamily="18" charset="0"/>
              </a:rPr>
              <a:t>Proyek</a:t>
            </a:r>
            <a:r>
              <a:rPr lang="en-US" sz="1600" dirty="0">
                <a:effectLst/>
                <a:ea typeface="Times New Roman" panose="02020603050405020304" pitchFamily="18" charset="0"/>
                <a:cs typeface="Times New Roman" panose="02020603050405020304" pitchFamily="18" charset="0"/>
              </a:rPr>
              <a:t> ASKI Surakarta,1980.</a:t>
            </a:r>
          </a:p>
          <a:p>
            <a:pPr marL="342900" lvl="0" indent="-342900">
              <a:buFont typeface="+mj-lt"/>
              <a:buAutoNum type="arabicPeriod"/>
              <a:tabLst>
                <a:tab pos="1943100" algn="l"/>
                <a:tab pos="457200" algn="l"/>
              </a:tabLst>
            </a:pPr>
            <a:r>
              <a:rPr lang="en-US" sz="1600" dirty="0">
                <a:effectLst/>
                <a:ea typeface="Times New Roman" panose="02020603050405020304" pitchFamily="18" charset="0"/>
                <a:cs typeface="Times New Roman" panose="02020603050405020304" pitchFamily="18" charset="0"/>
              </a:rPr>
              <a:t>_______________ , </a:t>
            </a:r>
            <a:r>
              <a:rPr lang="en-US" sz="1600" i="1" dirty="0" err="1">
                <a:effectLst/>
                <a:ea typeface="Times New Roman" panose="02020603050405020304" pitchFamily="18" charset="0"/>
                <a:cs typeface="Times New Roman" panose="02020603050405020304" pitchFamily="18" charset="0"/>
              </a:rPr>
              <a:t>Sekar</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Tengahan</a:t>
            </a:r>
            <a:r>
              <a:rPr lang="en-US" sz="1600" dirty="0">
                <a:effectLst/>
                <a:ea typeface="Times New Roman" panose="02020603050405020304" pitchFamily="18" charset="0"/>
                <a:cs typeface="Times New Roman" panose="02020603050405020304" pitchFamily="18" charset="0"/>
              </a:rPr>
              <a:t>, 1980</a:t>
            </a:r>
          </a:p>
          <a:p>
            <a:pPr marL="342900" lvl="0" indent="-342900">
              <a:buFont typeface="+mj-lt"/>
              <a:buAutoNum type="arabicPeriod"/>
              <a:tabLst>
                <a:tab pos="1943100" algn="l"/>
                <a:tab pos="457200" algn="l"/>
              </a:tabLst>
            </a:pPr>
            <a:r>
              <a:rPr lang="en-US" sz="1600" dirty="0">
                <a:effectLst/>
                <a:ea typeface="Times New Roman" panose="02020603050405020304" pitchFamily="18" charset="0"/>
                <a:cs typeface="Times New Roman" panose="02020603050405020304" pitchFamily="18" charset="0"/>
              </a:rPr>
              <a:t>_______________ , </a:t>
            </a:r>
            <a:r>
              <a:rPr lang="en-US" sz="1600" i="1" dirty="0" err="1">
                <a:effectLst/>
                <a:ea typeface="Times New Roman" panose="02020603050405020304" pitchFamily="18" charset="0"/>
                <a:cs typeface="Times New Roman" panose="02020603050405020304" pitchFamily="18" charset="0"/>
              </a:rPr>
              <a:t>Sekar</a:t>
            </a:r>
            <a:r>
              <a:rPr lang="en-US" sz="1600" i="1" dirty="0">
                <a:effectLst/>
                <a:ea typeface="Times New Roman" panose="02020603050405020304" pitchFamily="18" charset="0"/>
                <a:cs typeface="Times New Roman" panose="02020603050405020304" pitchFamily="18" charset="0"/>
              </a:rPr>
              <a:t> </a:t>
            </a:r>
            <a:r>
              <a:rPr lang="en-US" sz="1600" i="1" dirty="0" err="1">
                <a:effectLst/>
                <a:ea typeface="Times New Roman" panose="02020603050405020304" pitchFamily="18" charset="0"/>
                <a:cs typeface="Times New Roman" panose="02020603050405020304" pitchFamily="18" charset="0"/>
              </a:rPr>
              <a:t>Ageng</a:t>
            </a:r>
            <a:r>
              <a:rPr lang="en-US" sz="1600" dirty="0">
                <a:effectLst/>
                <a:ea typeface="Times New Roman" panose="02020603050405020304" pitchFamily="18" charset="0"/>
                <a:cs typeface="Times New Roman" panose="02020603050405020304" pitchFamily="18" charset="0"/>
              </a:rPr>
              <a:t>, </a:t>
            </a:r>
            <a:r>
              <a:rPr lang="en-US" sz="1600" dirty="0" err="1">
                <a:effectLst/>
                <a:ea typeface="Times New Roman" panose="02020603050405020304" pitchFamily="18" charset="0"/>
                <a:cs typeface="Times New Roman" panose="02020603050405020304" pitchFamily="18" charset="0"/>
              </a:rPr>
              <a:t>Jilid</a:t>
            </a:r>
            <a:r>
              <a:rPr lang="en-US" sz="1600" dirty="0">
                <a:effectLst/>
                <a:ea typeface="Times New Roman" panose="02020603050405020304" pitchFamily="18" charset="0"/>
                <a:cs typeface="Times New Roman" panose="02020603050405020304" pitchFamily="18" charset="0"/>
              </a:rPr>
              <a:t> I,II, 1983/1984</a:t>
            </a:r>
          </a:p>
          <a:p>
            <a:r>
              <a:rPr lang="en-AU" sz="1600" dirty="0" err="1">
                <a:effectLst/>
                <a:ea typeface="Calibri" panose="020F0502020204030204" pitchFamily="34" charset="0"/>
                <a:cs typeface="Times New Roman" panose="02020603050405020304" pitchFamily="18" charset="0"/>
              </a:rPr>
              <a:t>Zoetmulder</a:t>
            </a:r>
            <a:r>
              <a:rPr lang="en-AU" sz="1600" dirty="0">
                <a:effectLst/>
                <a:ea typeface="Calibri" panose="020F0502020204030204" pitchFamily="34" charset="0"/>
                <a:cs typeface="Times New Roman" panose="02020603050405020304" pitchFamily="18" charset="0"/>
              </a:rPr>
              <a:t>, P.J. </a:t>
            </a:r>
            <a:r>
              <a:rPr lang="en-AU" sz="1600" i="1" dirty="0" err="1">
                <a:effectLst/>
                <a:ea typeface="Calibri" panose="020F0502020204030204" pitchFamily="34" charset="0"/>
                <a:cs typeface="Times New Roman" panose="02020603050405020304" pitchFamily="18" charset="0"/>
              </a:rPr>
              <a:t>Kalangwan</a:t>
            </a:r>
            <a:r>
              <a:rPr lang="en-AU" sz="1600" i="1" dirty="0">
                <a:effectLst/>
                <a:ea typeface="Calibri" panose="020F0502020204030204" pitchFamily="34" charset="0"/>
                <a:cs typeface="Times New Roman" panose="02020603050405020304" pitchFamily="18" charset="0"/>
              </a:rPr>
              <a:t>: Sastra </a:t>
            </a:r>
            <a:r>
              <a:rPr lang="en-AU" sz="1600" i="1" dirty="0" err="1">
                <a:effectLst/>
                <a:ea typeface="Calibri" panose="020F0502020204030204" pitchFamily="34" charset="0"/>
                <a:cs typeface="Times New Roman" panose="02020603050405020304" pitchFamily="18" charset="0"/>
              </a:rPr>
              <a:t>Jawa</a:t>
            </a:r>
            <a:r>
              <a:rPr lang="en-AU" sz="1600" i="1" dirty="0">
                <a:effectLst/>
                <a:ea typeface="Calibri" panose="020F0502020204030204" pitchFamily="34" charset="0"/>
                <a:cs typeface="Times New Roman" panose="02020603050405020304" pitchFamily="18" charset="0"/>
              </a:rPr>
              <a:t> </a:t>
            </a:r>
            <a:r>
              <a:rPr lang="en-AU" sz="1600" i="1" dirty="0" err="1">
                <a:effectLst/>
                <a:ea typeface="Calibri" panose="020F0502020204030204" pitchFamily="34" charset="0"/>
                <a:cs typeface="Times New Roman" panose="02020603050405020304" pitchFamily="18" charset="0"/>
              </a:rPr>
              <a:t>Kuno</a:t>
            </a:r>
            <a:r>
              <a:rPr lang="en-AU" sz="1600" i="1" dirty="0">
                <a:effectLst/>
                <a:ea typeface="Calibri" panose="020F0502020204030204" pitchFamily="34" charset="0"/>
                <a:cs typeface="Times New Roman" panose="02020603050405020304" pitchFamily="18" charset="0"/>
              </a:rPr>
              <a:t> Selayang Pandang</a:t>
            </a:r>
            <a:r>
              <a:rPr lang="en-AU" sz="1600" dirty="0">
                <a:effectLst/>
                <a:ea typeface="Calibri" panose="020F0502020204030204" pitchFamily="34" charset="0"/>
                <a:cs typeface="Times New Roman" panose="02020603050405020304" pitchFamily="18" charset="0"/>
              </a:rPr>
              <a:t>, Transl. Dick </a:t>
            </a:r>
            <a:r>
              <a:rPr lang="en-AU" sz="1600" dirty="0" err="1">
                <a:effectLst/>
                <a:ea typeface="Calibri" panose="020F0502020204030204" pitchFamily="34" charset="0"/>
                <a:cs typeface="Times New Roman" panose="02020603050405020304" pitchFamily="18" charset="0"/>
              </a:rPr>
              <a:t>Hartoko</a:t>
            </a:r>
            <a:r>
              <a:rPr lang="en-AU" sz="1600" dirty="0">
                <a:effectLst/>
                <a:ea typeface="Calibri" panose="020F0502020204030204" pitchFamily="34" charset="0"/>
                <a:cs typeface="Times New Roman" panose="02020603050405020304" pitchFamily="18" charset="0"/>
              </a:rPr>
              <a:t>, Jakarta: </a:t>
            </a:r>
            <a:r>
              <a:rPr lang="en-AU" sz="1600" dirty="0" err="1">
                <a:effectLst/>
                <a:ea typeface="Calibri" panose="020F0502020204030204" pitchFamily="34" charset="0"/>
                <a:cs typeface="Times New Roman" panose="02020603050405020304" pitchFamily="18" charset="0"/>
              </a:rPr>
              <a:t>Djambatan</a:t>
            </a:r>
            <a:r>
              <a:rPr lang="en-AU" sz="1600" dirty="0">
                <a:effectLst/>
                <a:ea typeface="Calibri" panose="020F0502020204030204" pitchFamily="34" charset="0"/>
                <a:cs typeface="Times New Roman" panose="02020603050405020304" pitchFamily="18" charset="0"/>
              </a:rPr>
              <a:t>, 1985.</a:t>
            </a:r>
            <a:endParaRPr lang="en-US" sz="1800" dirty="0"/>
          </a:p>
        </p:txBody>
      </p:sp>
    </p:spTree>
    <p:extLst>
      <p:ext uri="{BB962C8B-B14F-4D97-AF65-F5344CB8AC3E}">
        <p14:creationId xmlns:p14="http://schemas.microsoft.com/office/powerpoint/2010/main" val="3826850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101</TotalTime>
  <Words>1007</Words>
  <Application>Microsoft Office PowerPoint</Application>
  <PresentationFormat>Widescreen</PresentationFormat>
  <Paragraphs>109</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Arial Black</vt:lpstr>
      <vt:lpstr>Arial Narrow</vt:lpstr>
      <vt:lpstr>Book Antiqua</vt:lpstr>
      <vt:lpstr>Calibri</vt:lpstr>
      <vt:lpstr>Candara</vt:lpstr>
      <vt:lpstr>Rockwell</vt:lpstr>
      <vt:lpstr>Rockwell Condensed</vt:lpstr>
      <vt:lpstr>Wingdings</vt:lpstr>
      <vt:lpstr>Wood Type</vt:lpstr>
      <vt:lpstr>Kontrak perkuliahan tembang waosan</vt:lpstr>
      <vt:lpstr>PowerPoint Presentation</vt:lpstr>
      <vt:lpstr>II. deskripsi mata kuliah tembang waosan</vt:lpstr>
      <vt:lpstr>III. Capaian pembelajaran:</vt:lpstr>
      <vt:lpstr>IV.  Sub-Capaian Pembelajaran Matakuliah  (Sub-CPMK)</vt:lpstr>
      <vt:lpstr>V. Bentuk Perkuliahan</vt:lpstr>
      <vt:lpstr>VI. Strategi Pembelajaran </vt:lpstr>
      <vt:lpstr>VII. Materi Pembelajaran </vt:lpstr>
      <vt:lpstr>VIII. Pustaka/Sumber Referensi  </vt:lpstr>
      <vt:lpstr>Sumber referensi pendukung</vt:lpstr>
      <vt:lpstr>IX. Kriteria Penilaian  Nilai akhir Matakuliah Tembang Waosan diperoleh dari penilaian 3 komponen:  1. Nilai Harian (20%) 2. Nilai Ujian Tengah Semester (30%) 3. Nilai Ujian Akhir Semester (50%)  Pembulatan  Nilai: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Kontrak perkuliahan tembang waosan</dc:title>
  <dc:creator>HP</dc:creator>
  <cp:lastModifiedBy>sistem</cp:lastModifiedBy>
  <cp:revision>7</cp:revision>
  <dcterms:created xsi:type="dcterms:W3CDTF">2020-10-22T14:14:17Z</dcterms:created>
  <dcterms:modified xsi:type="dcterms:W3CDTF">2021-02-27T07:40:08Z</dcterms:modified>
</cp:coreProperties>
</file>