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4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0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0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27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0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3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9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0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A57F7-D92D-4AA1-B804-C877F8482FD1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C3DE4-2528-41D2-962D-EADACBAEA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2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Tembang</a:t>
            </a:r>
            <a:r>
              <a:rPr lang="en-US" dirty="0" smtClean="0"/>
              <a:t> </a:t>
            </a:r>
            <a:r>
              <a:rPr lang="en-US" dirty="0" err="1" smtClean="0"/>
              <a:t>Waosan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Pertemuan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Siswati</a:t>
            </a:r>
            <a:r>
              <a:rPr lang="en-US" dirty="0" smtClean="0"/>
              <a:t>, S. </a:t>
            </a:r>
            <a:r>
              <a:rPr lang="en-US" dirty="0" err="1" smtClean="0"/>
              <a:t>Sn</a:t>
            </a:r>
            <a:r>
              <a:rPr lang="en-US" dirty="0" smtClean="0"/>
              <a:t>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439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Sekar</a:t>
            </a:r>
            <a:r>
              <a:rPr lang="en-US" dirty="0" smtClean="0"/>
              <a:t> </a:t>
            </a:r>
            <a:r>
              <a:rPr lang="en-US" dirty="0" err="1" smtClean="0"/>
              <a:t>Ageng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AU" dirty="0" err="1"/>
              <a:t>Sastra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Ageng</a:t>
            </a:r>
            <a:r>
              <a:rPr lang="en-AU" dirty="0"/>
              <a:t> </a:t>
            </a:r>
            <a:r>
              <a:rPr lang="en-AU" dirty="0" err="1"/>
              <a:t>Tebu</a:t>
            </a:r>
            <a:r>
              <a:rPr lang="en-AU" dirty="0"/>
              <a:t> </a:t>
            </a:r>
            <a:r>
              <a:rPr lang="en-AU" dirty="0" err="1"/>
              <a:t>Kasol</a:t>
            </a:r>
            <a:r>
              <a:rPr lang="en-AU" dirty="0"/>
              <a:t> </a:t>
            </a:r>
            <a:r>
              <a:rPr lang="en-AU" dirty="0" err="1"/>
              <a:t>Lampah</a:t>
            </a:r>
            <a:r>
              <a:rPr lang="en-AU" dirty="0"/>
              <a:t> 9 </a:t>
            </a:r>
            <a:r>
              <a:rPr lang="en-AU" dirty="0" err="1"/>
              <a:t>pedhotan</a:t>
            </a:r>
            <a:r>
              <a:rPr lang="en-AU" dirty="0"/>
              <a:t> </a:t>
            </a:r>
            <a:r>
              <a:rPr lang="en-AU" dirty="0" smtClean="0"/>
              <a:t>4-5</a:t>
            </a:r>
            <a:endParaRPr lang="en-US" dirty="0" smtClean="0"/>
          </a:p>
          <a:p>
            <a:pPr lvl="0" algn="just"/>
            <a:endParaRPr lang="en-US" dirty="0"/>
          </a:p>
          <a:p>
            <a:pPr marL="0" indent="0" algn="just">
              <a:buNone/>
            </a:pPr>
            <a:r>
              <a:rPr lang="en-AU" i="1" dirty="0" err="1"/>
              <a:t>Hanjrahingkang</a:t>
            </a:r>
            <a:r>
              <a:rPr lang="en-AU" i="1" dirty="0"/>
              <a:t> </a:t>
            </a:r>
            <a:r>
              <a:rPr lang="en-AU" i="1" dirty="0" err="1"/>
              <a:t>puspita</a:t>
            </a:r>
            <a:r>
              <a:rPr lang="en-AU" i="1" dirty="0"/>
              <a:t> arum</a:t>
            </a:r>
            <a:endParaRPr lang="en-US" dirty="0"/>
          </a:p>
          <a:p>
            <a:pPr marL="0" indent="0" algn="just">
              <a:buNone/>
            </a:pPr>
            <a:r>
              <a:rPr lang="en-AU" i="1" dirty="0" err="1"/>
              <a:t>Katiyuping</a:t>
            </a:r>
            <a:r>
              <a:rPr lang="en-AU" i="1" dirty="0"/>
              <a:t> </a:t>
            </a:r>
            <a:r>
              <a:rPr lang="en-AU" i="1" dirty="0" err="1"/>
              <a:t>samirana</a:t>
            </a:r>
            <a:r>
              <a:rPr lang="en-AU" i="1" dirty="0"/>
              <a:t> </a:t>
            </a:r>
            <a:r>
              <a:rPr lang="en-AU" i="1" dirty="0" err="1"/>
              <a:t>mrik</a:t>
            </a:r>
            <a:endParaRPr lang="en-US" dirty="0"/>
          </a:p>
          <a:p>
            <a:pPr marL="0" indent="0">
              <a:buNone/>
            </a:pPr>
            <a:r>
              <a:rPr lang="en-AU" i="1" dirty="0" err="1"/>
              <a:t>Sekar</a:t>
            </a:r>
            <a:r>
              <a:rPr lang="en-AU" i="1" dirty="0"/>
              <a:t> </a:t>
            </a:r>
            <a:r>
              <a:rPr lang="en-AU" i="1" dirty="0" err="1"/>
              <a:t>gadhung</a:t>
            </a:r>
            <a:r>
              <a:rPr lang="en-AU" i="1" dirty="0"/>
              <a:t> </a:t>
            </a:r>
            <a:r>
              <a:rPr lang="en-AU" i="1" dirty="0" err="1"/>
              <a:t>kongas</a:t>
            </a:r>
            <a:r>
              <a:rPr lang="en-AU" i="1" dirty="0"/>
              <a:t> </a:t>
            </a:r>
            <a:r>
              <a:rPr lang="en-AU" i="1" dirty="0" err="1"/>
              <a:t>gandanya</a:t>
            </a:r>
            <a:r>
              <a:rPr lang="en-AU" i="1" dirty="0"/>
              <a:t>                           </a:t>
            </a:r>
            <a:r>
              <a:rPr lang="en-AU" i="1" dirty="0" err="1" smtClean="0"/>
              <a:t>Maweh</a:t>
            </a:r>
            <a:r>
              <a:rPr lang="en-AU" i="1" dirty="0" smtClean="0"/>
              <a:t> </a:t>
            </a:r>
            <a:r>
              <a:rPr lang="en-AU" i="1" dirty="0" err="1"/>
              <a:t>raras</a:t>
            </a:r>
            <a:r>
              <a:rPr lang="en-AU" i="1" dirty="0"/>
              <a:t> </a:t>
            </a:r>
            <a:r>
              <a:rPr lang="en-AU" i="1" dirty="0" err="1"/>
              <a:t>renaning</a:t>
            </a:r>
            <a:r>
              <a:rPr lang="en-AU" i="1" dirty="0"/>
              <a:t> </a:t>
            </a:r>
            <a:r>
              <a:rPr lang="en-AU" i="1" dirty="0" err="1"/>
              <a:t>ndriya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47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Sekar</a:t>
            </a:r>
            <a:r>
              <a:rPr lang="en-US" dirty="0" smtClean="0"/>
              <a:t> </a:t>
            </a:r>
            <a:r>
              <a:rPr lang="en-US" dirty="0" err="1" smtClean="0"/>
              <a:t>Tengahan</a:t>
            </a:r>
            <a:r>
              <a:rPr lang="en-US" dirty="0" smtClean="0"/>
              <a:t> </a:t>
            </a:r>
            <a:r>
              <a:rPr lang="en-US" dirty="0" err="1" smtClean="0"/>
              <a:t>Balabak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err="1"/>
              <a:t>Sastra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 </a:t>
            </a:r>
            <a:r>
              <a:rPr lang="en-AU" dirty="0" err="1" smtClean="0"/>
              <a:t>Balabak</a:t>
            </a:r>
            <a:endParaRPr lang="en-AU" dirty="0" smtClean="0"/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d-ID" i="1" dirty="0"/>
              <a:t>Pating krengket  yen si amben ku</a:t>
            </a:r>
            <a:r>
              <a:rPr lang="en-US" i="1" dirty="0"/>
              <a:t>r</a:t>
            </a:r>
            <a:r>
              <a:rPr lang="id-ID" i="1" dirty="0"/>
              <a:t>ang mepet, wong ngolet </a:t>
            </a:r>
            <a:endParaRPr lang="en-US" dirty="0"/>
          </a:p>
          <a:p>
            <a:pPr marL="0" indent="0">
              <a:buNone/>
            </a:pPr>
            <a:r>
              <a:rPr lang="id-ID" i="1" dirty="0"/>
              <a:t>Ngolat ngolet, boyok pegel weteng kelet, </a:t>
            </a:r>
            <a:r>
              <a:rPr lang="id-ID" i="1" dirty="0" smtClean="0"/>
              <a:t>kepepet</a:t>
            </a:r>
            <a:endParaRPr lang="en-US" dirty="0"/>
          </a:p>
          <a:p>
            <a:pPr marL="0" indent="0">
              <a:buNone/>
            </a:pPr>
            <a:r>
              <a:rPr lang="id-ID" i="1" dirty="0"/>
              <a:t>Klelat klelet, mlaku sikile diseret, kepleset</a:t>
            </a:r>
            <a:r>
              <a:rPr lang="id-ID" dirty="0"/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1345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 err="1" smtClean="0"/>
              <a:t>Contoh</a:t>
            </a:r>
            <a:r>
              <a:rPr lang="en-AU" dirty="0" smtClean="0"/>
              <a:t> </a:t>
            </a:r>
            <a:r>
              <a:rPr lang="en-AU" dirty="0" err="1" smtClean="0"/>
              <a:t>Sastra</a:t>
            </a:r>
            <a:r>
              <a:rPr lang="en-AU" dirty="0" smtClean="0"/>
              <a:t> </a:t>
            </a:r>
            <a:r>
              <a:rPr lang="en-AU" dirty="0" err="1" smtClean="0"/>
              <a:t>Macapat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err="1"/>
              <a:t>Ngelmu</a:t>
            </a:r>
            <a:r>
              <a:rPr lang="en-AU" i="1" dirty="0"/>
              <a:t> </a:t>
            </a:r>
            <a:r>
              <a:rPr lang="en-AU" i="1" dirty="0" err="1"/>
              <a:t>iku</a:t>
            </a:r>
            <a:r>
              <a:rPr lang="en-AU" i="1" dirty="0"/>
              <a:t>, </a:t>
            </a:r>
            <a:r>
              <a:rPr lang="en-AU" i="1" dirty="0" err="1"/>
              <a:t>kalakone</a:t>
            </a:r>
            <a:r>
              <a:rPr lang="en-AU" i="1" dirty="0"/>
              <a:t> </a:t>
            </a:r>
            <a:r>
              <a:rPr lang="en-AU" i="1" dirty="0" err="1"/>
              <a:t>kanthi</a:t>
            </a:r>
            <a:r>
              <a:rPr lang="en-AU" i="1" dirty="0"/>
              <a:t> </a:t>
            </a:r>
            <a:r>
              <a:rPr lang="en-AU" i="1" dirty="0" err="1"/>
              <a:t>laku</a:t>
            </a:r>
            <a:r>
              <a:rPr lang="en-AU" i="1" dirty="0"/>
              <a:t> </a:t>
            </a:r>
            <a:endParaRPr lang="en-US" dirty="0"/>
          </a:p>
          <a:p>
            <a:r>
              <a:rPr lang="en-AU" i="1" dirty="0" err="1"/>
              <a:t>lekase</a:t>
            </a:r>
            <a:r>
              <a:rPr lang="en-AU" i="1" dirty="0"/>
              <a:t> </a:t>
            </a:r>
            <a:r>
              <a:rPr lang="en-AU" i="1" dirty="0" err="1"/>
              <a:t>lawan</a:t>
            </a:r>
            <a:r>
              <a:rPr lang="en-AU" i="1" dirty="0"/>
              <a:t> </a:t>
            </a:r>
            <a:r>
              <a:rPr lang="en-AU" i="1" dirty="0" err="1"/>
              <a:t>kas</a:t>
            </a:r>
            <a:r>
              <a:rPr lang="en-AU" i="1" dirty="0"/>
              <a:t>                                                     </a:t>
            </a:r>
            <a:r>
              <a:rPr lang="en-AU" dirty="0" err="1"/>
              <a:t>Jawa</a:t>
            </a:r>
            <a:r>
              <a:rPr lang="en-AU" dirty="0"/>
              <a:t> </a:t>
            </a:r>
            <a:r>
              <a:rPr lang="en-AU" dirty="0" err="1"/>
              <a:t>Baru</a:t>
            </a:r>
            <a:endParaRPr lang="en-US" dirty="0"/>
          </a:p>
          <a:p>
            <a:r>
              <a:rPr lang="en-AU" i="1" dirty="0" err="1"/>
              <a:t>tegese</a:t>
            </a:r>
            <a:r>
              <a:rPr lang="en-AU" i="1" dirty="0"/>
              <a:t> </a:t>
            </a:r>
            <a:r>
              <a:rPr lang="en-AU" i="1" dirty="0" err="1"/>
              <a:t>kas</a:t>
            </a:r>
            <a:r>
              <a:rPr lang="en-AU" i="1" dirty="0"/>
              <a:t> </a:t>
            </a:r>
            <a:r>
              <a:rPr lang="en-AU" i="1" dirty="0" err="1"/>
              <a:t>nyantosani</a:t>
            </a:r>
            <a:r>
              <a:rPr lang="en-AU" i="1" dirty="0"/>
              <a:t> </a:t>
            </a:r>
            <a:endParaRPr lang="en-US" dirty="0"/>
          </a:p>
          <a:p>
            <a:r>
              <a:rPr lang="en-AU" i="1" dirty="0" err="1"/>
              <a:t>setya</a:t>
            </a:r>
            <a:r>
              <a:rPr lang="en-AU" i="1" dirty="0"/>
              <a:t> </a:t>
            </a:r>
            <a:r>
              <a:rPr lang="en-AU" i="1" dirty="0" err="1"/>
              <a:t>budya</a:t>
            </a:r>
            <a:r>
              <a:rPr lang="en-AU" i="1" dirty="0"/>
              <a:t> </a:t>
            </a:r>
            <a:r>
              <a:rPr lang="en-AU" i="1" dirty="0" err="1"/>
              <a:t>pangekese</a:t>
            </a:r>
            <a:r>
              <a:rPr lang="en-AU" i="1" dirty="0"/>
              <a:t> dur </a:t>
            </a:r>
            <a:r>
              <a:rPr lang="en-AU" i="1" smtClean="0"/>
              <a:t>angkara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9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Capaian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Mata </a:t>
            </a:r>
            <a:r>
              <a:rPr lang="en-US" b="1" dirty="0" err="1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err="1"/>
              <a:t>Mahasiswa</a:t>
            </a:r>
            <a:r>
              <a:rPr lang="en-AU" dirty="0"/>
              <a:t> </a:t>
            </a:r>
            <a:r>
              <a:rPr lang="en-AU" dirty="0" err="1"/>
              <a:t>mampu</a:t>
            </a:r>
            <a:r>
              <a:rPr lang="en-AU" dirty="0"/>
              <a:t> </a:t>
            </a:r>
            <a:r>
              <a:rPr lang="en-AU" dirty="0" err="1"/>
              <a:t>menjelaskan</a:t>
            </a:r>
            <a:r>
              <a:rPr lang="en-AU" dirty="0"/>
              <a:t> </a:t>
            </a:r>
            <a:endParaRPr lang="en-AU" dirty="0" smtClean="0"/>
          </a:p>
          <a:p>
            <a:pPr marL="514350" indent="-514350">
              <a:buAutoNum type="arabicPeriod"/>
            </a:pPr>
            <a:r>
              <a:rPr lang="en-AU" dirty="0" err="1" smtClean="0"/>
              <a:t>bentuk</a:t>
            </a:r>
            <a:r>
              <a:rPr lang="en-AU" dirty="0"/>
              <a:t>, </a:t>
            </a:r>
            <a:endParaRPr lang="en-AU" dirty="0" smtClean="0"/>
          </a:p>
          <a:p>
            <a:pPr marL="514350" indent="-514350">
              <a:buAutoNum type="arabicPeriod"/>
            </a:pPr>
            <a:r>
              <a:rPr lang="en-AU" dirty="0" err="1" smtClean="0"/>
              <a:t>ciri</a:t>
            </a:r>
            <a:r>
              <a:rPr lang="en-AU" dirty="0" smtClean="0"/>
              <a:t> </a:t>
            </a:r>
            <a:r>
              <a:rPr lang="en-AU" dirty="0" err="1"/>
              <a:t>struktural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endParaRPr lang="en-AU" dirty="0" smtClean="0"/>
          </a:p>
          <a:p>
            <a:pPr marL="514350" indent="-514350">
              <a:buAutoNum type="arabicPeriod"/>
            </a:pPr>
            <a:r>
              <a:rPr lang="en-AU" dirty="0" err="1" smtClean="0"/>
              <a:t>aspek</a:t>
            </a:r>
            <a:r>
              <a:rPr lang="en-AU" dirty="0" smtClean="0"/>
              <a:t> </a:t>
            </a:r>
            <a:r>
              <a:rPr lang="en-AU" dirty="0" err="1"/>
              <a:t>sastra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552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Tembang</a:t>
            </a:r>
            <a:r>
              <a:rPr lang="en-US" dirty="0" smtClean="0"/>
              <a:t> </a:t>
            </a:r>
            <a:r>
              <a:rPr lang="en-US" dirty="0" err="1" smtClean="0"/>
              <a:t>Waosan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AU" dirty="0" err="1"/>
              <a:t>Menurut</a:t>
            </a:r>
            <a:r>
              <a:rPr lang="en-AU" dirty="0"/>
              <a:t> </a:t>
            </a:r>
            <a:r>
              <a:rPr lang="en-AU" dirty="0" err="1"/>
              <a:t>Raden</a:t>
            </a:r>
            <a:r>
              <a:rPr lang="en-AU" dirty="0"/>
              <a:t> </a:t>
            </a:r>
            <a:r>
              <a:rPr lang="en-AU" dirty="0" err="1"/>
              <a:t>Ngabehi</a:t>
            </a:r>
            <a:r>
              <a:rPr lang="en-AU" dirty="0"/>
              <a:t> </a:t>
            </a:r>
            <a:r>
              <a:rPr lang="en-AU" dirty="0" err="1"/>
              <a:t>Ranggawarsito</a:t>
            </a:r>
            <a:r>
              <a:rPr lang="en-AU" dirty="0"/>
              <a:t> </a:t>
            </a:r>
            <a:r>
              <a:rPr lang="en-AU" dirty="0" err="1"/>
              <a:t>dalam</a:t>
            </a:r>
            <a:r>
              <a:rPr lang="en-AU" dirty="0"/>
              <a:t> </a:t>
            </a:r>
            <a:r>
              <a:rPr lang="en-AU" dirty="0" err="1"/>
              <a:t>bukunya</a:t>
            </a:r>
            <a:r>
              <a:rPr lang="en-AU" dirty="0"/>
              <a:t> </a:t>
            </a:r>
            <a:r>
              <a:rPr lang="en-AU" dirty="0" err="1"/>
              <a:t>serat</a:t>
            </a:r>
            <a:r>
              <a:rPr lang="en-AU" dirty="0"/>
              <a:t> </a:t>
            </a:r>
            <a:r>
              <a:rPr lang="en-AU" dirty="0" err="1"/>
              <a:t>mardawa</a:t>
            </a:r>
            <a:r>
              <a:rPr lang="en-AU" dirty="0"/>
              <a:t> </a:t>
            </a:r>
            <a:r>
              <a:rPr lang="en-AU" dirty="0" err="1"/>
              <a:t>lagu</a:t>
            </a:r>
            <a:r>
              <a:rPr lang="en-AU" dirty="0"/>
              <a:t>,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terdiri</a:t>
            </a:r>
            <a:r>
              <a:rPr lang="en-AU" dirty="0"/>
              <a:t> </a:t>
            </a:r>
            <a:r>
              <a:rPr lang="en-AU" dirty="0" err="1"/>
              <a:t>dari</a:t>
            </a:r>
            <a:r>
              <a:rPr lang="en-AU" dirty="0"/>
              <a:t> 3 </a:t>
            </a:r>
            <a:r>
              <a:rPr lang="en-AU" dirty="0" err="1"/>
              <a:t>bentuk</a:t>
            </a:r>
            <a:r>
              <a:rPr lang="en-AU" dirty="0"/>
              <a:t>, </a:t>
            </a:r>
            <a:r>
              <a:rPr lang="en-AU" dirty="0" err="1"/>
              <a:t>yaitu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ageng</a:t>
            </a:r>
            <a:r>
              <a:rPr lang="en-AU" dirty="0"/>
              <a:t>,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alit </a:t>
            </a:r>
            <a:r>
              <a:rPr lang="en-AU" dirty="0" err="1"/>
              <a:t>atau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. 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939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n-AU" sz="3600" b="1" dirty="0" err="1">
                <a:latin typeface="+mj-lt"/>
              </a:rPr>
              <a:t>Ciri</a:t>
            </a:r>
            <a:r>
              <a:rPr lang="en-AU" sz="3600" b="1" dirty="0">
                <a:latin typeface="+mj-lt"/>
              </a:rPr>
              <a:t> </a:t>
            </a:r>
            <a:r>
              <a:rPr lang="en-AU" sz="3600" b="1" dirty="0" err="1">
                <a:latin typeface="+mj-lt"/>
              </a:rPr>
              <a:t>struktural</a:t>
            </a:r>
            <a:r>
              <a:rPr lang="en-AU" sz="3600" b="1" dirty="0">
                <a:latin typeface="+mj-lt"/>
              </a:rPr>
              <a:t> </a:t>
            </a:r>
            <a:r>
              <a:rPr lang="en-AU" sz="3600" b="1" dirty="0" err="1">
                <a:latin typeface="+mj-lt"/>
              </a:rPr>
              <a:t>Tembang</a:t>
            </a:r>
            <a:r>
              <a:rPr lang="en-AU" sz="3600" b="1" dirty="0">
                <a:latin typeface="+mj-lt"/>
              </a:rPr>
              <a:t> </a:t>
            </a:r>
            <a:r>
              <a:rPr lang="en-AU" sz="3600" b="1" dirty="0" err="1">
                <a:latin typeface="+mj-lt"/>
              </a:rPr>
              <a:t>Waosan</a:t>
            </a:r>
            <a:endParaRPr lang="en-US" sz="3600" dirty="0">
              <a:latin typeface="+mj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246197"/>
              </p:ext>
            </p:extLst>
          </p:nvPr>
        </p:nvGraphicFramePr>
        <p:xfrm>
          <a:off x="304800" y="1219197"/>
          <a:ext cx="8686799" cy="5486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6063"/>
                <a:gridCol w="2700633"/>
                <a:gridCol w="2295777"/>
                <a:gridCol w="2204326"/>
              </a:tblGrid>
              <a:tr h="3745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Keterangan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Sekar Ageng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Sekar Tengahan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Macapat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45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Bahasa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Jawa Kuno/ kawi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 Jawa tengahan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Jawa baru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04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baris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</a:rPr>
                        <a:t>Padapala</a:t>
                      </a:r>
                      <a:r>
                        <a:rPr lang="en-AU" sz="1200" dirty="0">
                          <a:effectLst/>
                        </a:rPr>
                        <a:t>,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2 </a:t>
                      </a:r>
                      <a:r>
                        <a:rPr lang="en-AU" sz="1200" dirty="0" err="1">
                          <a:effectLst/>
                        </a:rPr>
                        <a:t>padapala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 dirty="0" err="1">
                          <a:effectLst/>
                        </a:rPr>
                        <a:t>Pade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swara</a:t>
                      </a:r>
                      <a:r>
                        <a:rPr lang="en-AU" sz="1200" dirty="0">
                          <a:effectLst/>
                        </a:rPr>
                        <a:t>,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2 </a:t>
                      </a:r>
                      <a:r>
                        <a:rPr lang="en-AU" sz="1200" dirty="0" err="1">
                          <a:effectLst/>
                        </a:rPr>
                        <a:t>pade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swara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 dirty="0" err="1">
                          <a:effectLst/>
                        </a:rPr>
                        <a:t>Pada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dirga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Gatra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Gatra, Pada, Pupuh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233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Jatuhnya huruf vocal di akhir kalimat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Tidak teratur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Diatur Guru lagu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Diatur Guru lagu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098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Jumlah suku kata/ wanda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Lampah (1-30) dan pedhotan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Guru wilangan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Guru </a:t>
                      </a:r>
                      <a:r>
                        <a:rPr lang="en-AU" sz="1200" dirty="0" err="1">
                          <a:effectLst/>
                        </a:rPr>
                        <a:t>wilangan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57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44695"/>
              </p:ext>
            </p:extLst>
          </p:nvPr>
        </p:nvGraphicFramePr>
        <p:xfrm>
          <a:off x="533400" y="1558513"/>
          <a:ext cx="8153400" cy="481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53400"/>
              </a:tblGrid>
              <a:tr h="185857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</a:rPr>
                        <a:t>Sastra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sekar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Ageng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Tebu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Kasol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Lampah</a:t>
                      </a:r>
                      <a:r>
                        <a:rPr lang="en-AU" sz="1200" dirty="0">
                          <a:effectLst/>
                        </a:rPr>
                        <a:t> 9 </a:t>
                      </a:r>
                      <a:r>
                        <a:rPr lang="en-AU" sz="1200" dirty="0" err="1">
                          <a:effectLst/>
                        </a:rPr>
                        <a:t>pedhotan</a:t>
                      </a:r>
                      <a:r>
                        <a:rPr lang="en-AU" sz="1200" dirty="0">
                          <a:effectLst/>
                        </a:rPr>
                        <a:t> 4-5</a:t>
                      </a:r>
                      <a:endParaRPr lang="en-US" sz="1100" dirty="0">
                        <a:effectLst/>
                      </a:endParaRPr>
                    </a:p>
                    <a:p>
                      <a:pPr marL="6858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</a:rPr>
                        <a:t>Hanjrahingkang</a:t>
                      </a:r>
                      <a:r>
                        <a:rPr lang="en-AU" sz="1200" dirty="0">
                          <a:effectLst/>
                        </a:rPr>
                        <a:t>, </a:t>
                      </a:r>
                      <a:r>
                        <a:rPr lang="en-AU" sz="1200" dirty="0" err="1">
                          <a:effectLst/>
                        </a:rPr>
                        <a:t>puspita</a:t>
                      </a:r>
                      <a:r>
                        <a:rPr lang="en-AU" sz="1200" dirty="0">
                          <a:effectLst/>
                        </a:rPr>
                        <a:t> arum     </a:t>
                      </a:r>
                      <a:r>
                        <a:rPr lang="en-AU" sz="1200" dirty="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Padapala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                                                                                      </a:t>
                      </a:r>
                      <a:r>
                        <a:rPr lang="en-AU" sz="1200" dirty="0" err="1">
                          <a:effectLst/>
                        </a:rPr>
                        <a:t>Pade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swara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</a:rPr>
                        <a:t>Katiyuping</a:t>
                      </a:r>
                      <a:r>
                        <a:rPr lang="en-AU" sz="1200" dirty="0">
                          <a:effectLst/>
                        </a:rPr>
                        <a:t>, </a:t>
                      </a:r>
                      <a:r>
                        <a:rPr lang="en-AU" sz="1200" dirty="0" err="1">
                          <a:effectLst/>
                        </a:rPr>
                        <a:t>samirana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mrik</a:t>
                      </a:r>
                      <a:r>
                        <a:rPr lang="en-AU" sz="1200" dirty="0">
                          <a:effectLst/>
                        </a:rPr>
                        <a:t>            </a:t>
                      </a:r>
                      <a:r>
                        <a:rPr lang="en-AU" sz="1200" dirty="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Padapala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                                                                                                          </a:t>
                      </a:r>
                      <a:endParaRPr lang="en-AU" sz="1200" dirty="0" smtClean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       </a:t>
                      </a:r>
                      <a:r>
                        <a:rPr lang="en-AU" sz="1200" dirty="0" err="1">
                          <a:effectLst/>
                        </a:rPr>
                        <a:t>Pada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dirga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</a:rPr>
                        <a:t>Sekar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gadhung</a:t>
                      </a:r>
                      <a:r>
                        <a:rPr lang="en-AU" sz="1200" dirty="0">
                          <a:effectLst/>
                        </a:rPr>
                        <a:t>, </a:t>
                      </a:r>
                      <a:r>
                        <a:rPr lang="en-AU" sz="1200" dirty="0" err="1">
                          <a:effectLst/>
                        </a:rPr>
                        <a:t>kongas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gandanya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Padapala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                                                                                     </a:t>
                      </a:r>
                      <a:r>
                        <a:rPr lang="en-AU" sz="1200" dirty="0" err="1">
                          <a:effectLst/>
                        </a:rPr>
                        <a:t>Pade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swara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</a:rPr>
                        <a:t>Maweh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raras</a:t>
                      </a:r>
                      <a:r>
                        <a:rPr lang="en-AU" sz="1200" dirty="0">
                          <a:effectLst/>
                        </a:rPr>
                        <a:t>, </a:t>
                      </a:r>
                      <a:r>
                        <a:rPr lang="en-AU" sz="1200" dirty="0" err="1">
                          <a:effectLst/>
                        </a:rPr>
                        <a:t>renaning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ndriya</a:t>
                      </a:r>
                      <a:r>
                        <a:rPr lang="en-AU" sz="1200" dirty="0">
                          <a:effectLst/>
                        </a:rPr>
                        <a:t>      </a:t>
                      </a:r>
                      <a:r>
                        <a:rPr lang="en-AU" sz="1200" dirty="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Padapala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0" marR="67340" marT="0" marB="0"/>
                </a:tc>
              </a:tr>
              <a:tr h="10325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Sastra Sekar Tengahan Balabak</a:t>
                      </a:r>
                      <a:endParaRPr lang="en-US" sz="1100">
                        <a:effectLst/>
                      </a:endParaRPr>
                    </a:p>
                    <a:p>
                      <a:pPr marL="9144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Pating krengket  yen si amben ku</a:t>
                      </a:r>
                      <a:r>
                        <a:rPr lang="en-US" sz="1200">
                          <a:effectLst/>
                        </a:rPr>
                        <a:t>r</a:t>
                      </a:r>
                      <a:r>
                        <a:rPr lang="id-ID" sz="1200">
                          <a:effectLst/>
                        </a:rPr>
                        <a:t>ang mepet, wong ngolet  </a:t>
                      </a:r>
                      <a:r>
                        <a:rPr lang="en-AU" sz="120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>
                          <a:effectLst/>
                        </a:rPr>
                        <a:t> gatra</a:t>
                      </a:r>
                      <a:endParaRPr lang="en-US" sz="11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Ngolat ngolet, boyok pegel weteng kelet, kepepet</a:t>
                      </a:r>
                      <a:r>
                        <a:rPr lang="en-US" sz="1200">
                          <a:effectLst/>
                        </a:rPr>
                        <a:t>                </a:t>
                      </a:r>
                      <a:r>
                        <a:rPr lang="en-AU" sz="120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>
                          <a:effectLst/>
                        </a:rPr>
                        <a:t> gatra</a:t>
                      </a:r>
                      <a:endParaRPr lang="en-US" sz="11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Klelat klelet, mlaku sikile diseret, kepleset</a:t>
                      </a:r>
                      <a:r>
                        <a:rPr lang="en-US" sz="1200">
                          <a:effectLst/>
                        </a:rPr>
                        <a:t>                           </a:t>
                      </a:r>
                      <a:r>
                        <a:rPr lang="en-AU" sz="120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>
                          <a:effectLst/>
                        </a:rPr>
                        <a:t>gatra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0" marR="67340" marT="0" marB="0"/>
                </a:tc>
              </a:tr>
              <a:tr h="163485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</a:rPr>
                        <a:t>Sastra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Macapat</a:t>
                      </a:r>
                      <a:endParaRPr lang="en-US" sz="1100" dirty="0">
                        <a:effectLst/>
                      </a:endParaRPr>
                    </a:p>
                    <a:p>
                      <a:pPr marL="9144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/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AU" sz="1200" dirty="0" err="1">
                          <a:effectLst/>
                        </a:rPr>
                        <a:t>Ngelmu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iku</a:t>
                      </a:r>
                      <a:r>
                        <a:rPr lang="en-AU" sz="1200" dirty="0">
                          <a:effectLst/>
                        </a:rPr>
                        <a:t>, </a:t>
                      </a:r>
                      <a:r>
                        <a:rPr lang="en-AU" sz="1200" dirty="0" err="1">
                          <a:effectLst/>
                        </a:rPr>
                        <a:t>kalakone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kanthi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laku</a:t>
                      </a:r>
                      <a:r>
                        <a:rPr lang="en-AU" sz="1200" dirty="0">
                          <a:effectLst/>
                        </a:rPr>
                        <a:t>    </a:t>
                      </a:r>
                      <a:r>
                        <a:rPr lang="en-AU" sz="1200" dirty="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gatra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</a:rPr>
                        <a:t>lekase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lawan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kas</a:t>
                      </a:r>
                      <a:r>
                        <a:rPr lang="en-AU" sz="1200" dirty="0">
                          <a:effectLst/>
                        </a:rPr>
                        <a:t>                               </a:t>
                      </a:r>
                      <a:r>
                        <a:rPr lang="en-AU" sz="1200" dirty="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 dirty="0" err="1">
                          <a:effectLst/>
                        </a:rPr>
                        <a:t>gatra</a:t>
                      </a:r>
                      <a:r>
                        <a:rPr lang="en-AU" sz="1200" dirty="0">
                          <a:effectLst/>
                        </a:rPr>
                        <a:t>                       </a:t>
                      </a:r>
                      <a:r>
                        <a:rPr lang="en-AU" sz="1200" dirty="0" err="1">
                          <a:effectLst/>
                        </a:rPr>
                        <a:t>Pada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</a:rPr>
                        <a:t>tegese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kas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nyantosani</a:t>
                      </a:r>
                      <a:r>
                        <a:rPr lang="en-AU" sz="1200" dirty="0">
                          <a:effectLst/>
                        </a:rPr>
                        <a:t>                       </a:t>
                      </a:r>
                      <a:r>
                        <a:rPr lang="en-AU" sz="1200" dirty="0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gatra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</a:rPr>
                        <a:t>setya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budya</a:t>
                      </a:r>
                      <a:r>
                        <a:rPr lang="en-AU" sz="1200" dirty="0">
                          <a:effectLst/>
                        </a:rPr>
                        <a:t> </a:t>
                      </a:r>
                      <a:r>
                        <a:rPr lang="en-AU" sz="1200" dirty="0" err="1">
                          <a:effectLst/>
                        </a:rPr>
                        <a:t>pangekese</a:t>
                      </a:r>
                      <a:r>
                        <a:rPr lang="en-AU" sz="1200" dirty="0">
                          <a:effectLst/>
                        </a:rPr>
                        <a:t> dur </a:t>
                      </a:r>
                      <a:r>
                        <a:rPr lang="en-AU" sz="1200" dirty="0" err="1">
                          <a:effectLst/>
                        </a:rPr>
                        <a:t>angkara</a:t>
                      </a:r>
                      <a:r>
                        <a:rPr lang="en-AU" sz="1200" dirty="0" err="1">
                          <a:effectLst/>
                          <a:sym typeface="Wingdings"/>
                        </a:rPr>
                        <a:t></a:t>
                      </a:r>
                      <a:r>
                        <a:rPr lang="en-AU" sz="1200" dirty="0" err="1">
                          <a:effectLst/>
                        </a:rPr>
                        <a:t>gatra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0" marR="67340" marT="0" marB="0"/>
                </a:tc>
              </a:tr>
            </a:tbl>
          </a:graphicData>
        </a:graphic>
      </p:graphicFrame>
      <p:sp>
        <p:nvSpPr>
          <p:cNvPr id="5" name="AutoShape 4"/>
          <p:cNvSpPr>
            <a:spLocks/>
          </p:cNvSpPr>
          <p:nvPr/>
        </p:nvSpPr>
        <p:spPr bwMode="auto">
          <a:xfrm>
            <a:off x="4815168" y="2563439"/>
            <a:ext cx="95250" cy="419100"/>
          </a:xfrm>
          <a:prstGeom prst="rightBrace">
            <a:avLst>
              <a:gd name="adj1" fmla="val 36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2"/>
          <p:cNvSpPr>
            <a:spLocks/>
          </p:cNvSpPr>
          <p:nvPr/>
        </p:nvSpPr>
        <p:spPr bwMode="auto">
          <a:xfrm>
            <a:off x="4791075" y="2043113"/>
            <a:ext cx="95250" cy="419100"/>
          </a:xfrm>
          <a:prstGeom prst="rightBrace">
            <a:avLst>
              <a:gd name="adj1" fmla="val 36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/>
          <p:cNvSpPr>
            <a:spLocks/>
          </p:cNvSpPr>
          <p:nvPr/>
        </p:nvSpPr>
        <p:spPr bwMode="auto">
          <a:xfrm>
            <a:off x="4791075" y="2887289"/>
            <a:ext cx="95250" cy="419100"/>
          </a:xfrm>
          <a:prstGeom prst="rightBrace">
            <a:avLst>
              <a:gd name="adj1" fmla="val 36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"/>
          <p:cNvSpPr>
            <a:spLocks/>
          </p:cNvSpPr>
          <p:nvPr/>
        </p:nvSpPr>
        <p:spPr bwMode="auto">
          <a:xfrm>
            <a:off x="6019800" y="2468189"/>
            <a:ext cx="247650" cy="609600"/>
          </a:xfrm>
          <a:prstGeom prst="rightBrace">
            <a:avLst>
              <a:gd name="adj1" fmla="val 2051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3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Sekar</a:t>
            </a:r>
            <a:r>
              <a:rPr lang="en-US" dirty="0"/>
              <a:t> </a:t>
            </a:r>
            <a:r>
              <a:rPr lang="en-US" dirty="0" err="1"/>
              <a:t>Tengahan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582989"/>
              </p:ext>
            </p:extLst>
          </p:nvPr>
        </p:nvGraphicFramePr>
        <p:xfrm>
          <a:off x="152399" y="1752600"/>
          <a:ext cx="8763000" cy="4953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0936"/>
                <a:gridCol w="1605806"/>
                <a:gridCol w="891997"/>
                <a:gridCol w="891997"/>
                <a:gridCol w="891997"/>
                <a:gridCol w="891997"/>
                <a:gridCol w="693658"/>
                <a:gridCol w="668204"/>
                <a:gridCol w="668204"/>
                <a:gridCol w="668204"/>
              </a:tblGrid>
              <a:tr h="607328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Nama Sekar Tengahan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Gatra, guru lagu, guru wilangan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57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933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Balabak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15 é/è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15 é/è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15 é/è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15 é/è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91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Wirangrong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8-i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6-i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7-a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8-å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933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Juru demung,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8-å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39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Girisa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8-å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8-å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8-å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8-å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8-å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8-å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8-å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8-å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306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err="1"/>
              <a:t>Ciri</a:t>
            </a:r>
            <a:r>
              <a:rPr lang="en-AU" dirty="0"/>
              <a:t> </a:t>
            </a:r>
            <a:r>
              <a:rPr lang="en-AU" dirty="0" err="1"/>
              <a:t>Struktural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 smtClean="0"/>
              <a:t>macapat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403985"/>
              </p:ext>
            </p:extLst>
          </p:nvPr>
        </p:nvGraphicFramePr>
        <p:xfrm>
          <a:off x="381000" y="1905000"/>
          <a:ext cx="8534401" cy="4576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195"/>
                <a:gridCol w="1498888"/>
                <a:gridCol w="533195"/>
                <a:gridCol w="533195"/>
                <a:gridCol w="527417"/>
                <a:gridCol w="510909"/>
                <a:gridCol w="475418"/>
                <a:gridCol w="386277"/>
                <a:gridCol w="427547"/>
                <a:gridCol w="464687"/>
                <a:gridCol w="464687"/>
                <a:gridCol w="2178986"/>
              </a:tblGrid>
              <a:tr h="234929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Nama Sekar Macapat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 gridSpan="10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Gatra, guru lagu, guru wilangan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95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  <a:tr h="26707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Dhandhanggula  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9i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6u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12i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  <a:tr h="534154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Sinom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8a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12a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  <a:tr h="26707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Asmarandana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  <a:tr h="26707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Kinanthi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  <a:tr h="534154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Pocung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4u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6a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12a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  <a:tr h="534154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Pangkur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11i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12u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  <a:tr h="26707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Mijil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6o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6i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6u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  <a:tr h="26707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Durma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12a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6a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5a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  <a:tr h="409518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Maskumambang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12i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6a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  <a:tr h="26707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Gambuh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12i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  <a:tr h="267077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Megatruh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12u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9" marR="6676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195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AU" sz="4000" dirty="0" err="1">
                <a:latin typeface="+mj-lt"/>
              </a:rPr>
              <a:t>Karakter</a:t>
            </a:r>
            <a:r>
              <a:rPr lang="en-AU" sz="4000" dirty="0">
                <a:latin typeface="+mj-lt"/>
              </a:rPr>
              <a:t> </a:t>
            </a:r>
            <a:r>
              <a:rPr lang="en-AU" sz="4000" dirty="0" err="1">
                <a:latin typeface="+mj-lt"/>
              </a:rPr>
              <a:t>Tembang</a:t>
            </a:r>
            <a:r>
              <a:rPr lang="en-AU" sz="4000" dirty="0">
                <a:latin typeface="+mj-lt"/>
              </a:rPr>
              <a:t> </a:t>
            </a:r>
            <a:r>
              <a:rPr lang="en-AU" sz="4000" dirty="0" err="1" smtClean="0">
                <a:latin typeface="+mj-lt"/>
              </a:rPr>
              <a:t>Waosan</a:t>
            </a: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sastra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tingkatan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prasaja</a:t>
            </a:r>
            <a:r>
              <a:rPr lang="en-US" dirty="0"/>
              <a:t> (</a:t>
            </a:r>
            <a:r>
              <a:rPr lang="en-US" dirty="0" err="1"/>
              <a:t>berterus</a:t>
            </a:r>
            <a:r>
              <a:rPr lang="en-US" dirty="0"/>
              <a:t> </a:t>
            </a:r>
            <a:r>
              <a:rPr lang="en-US" dirty="0" err="1"/>
              <a:t>terang</a:t>
            </a:r>
            <a:r>
              <a:rPr lang="en-US" dirty="0"/>
              <a:t>), </a:t>
            </a:r>
            <a:r>
              <a:rPr lang="en-US" dirty="0" err="1"/>
              <a:t>ada</a:t>
            </a:r>
            <a:r>
              <a:rPr lang="en-US" dirty="0"/>
              <a:t> yang bias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artian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sandi</a:t>
            </a:r>
            <a:r>
              <a:rPr lang="en-US" dirty="0"/>
              <a:t>, </a:t>
            </a:r>
            <a:r>
              <a:rPr lang="en-US" dirty="0" err="1"/>
              <a:t>ketegasan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melodi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lugas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factor </a:t>
            </a:r>
            <a:r>
              <a:rPr lang="en-US" dirty="0" err="1"/>
              <a:t>melodi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metris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membubuhi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wiledan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0522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n-AU" sz="4000" dirty="0" err="1">
                <a:latin typeface="+mj-lt"/>
              </a:rPr>
              <a:t>Aspek</a:t>
            </a:r>
            <a:r>
              <a:rPr lang="en-AU" sz="4000" dirty="0">
                <a:latin typeface="+mj-lt"/>
              </a:rPr>
              <a:t> </a:t>
            </a:r>
            <a:r>
              <a:rPr lang="en-AU" sz="4000" dirty="0" err="1">
                <a:latin typeface="+mj-lt"/>
              </a:rPr>
              <a:t>Sastra</a:t>
            </a:r>
            <a:r>
              <a:rPr lang="en-AU" sz="4000" dirty="0">
                <a:latin typeface="+mj-lt"/>
              </a:rPr>
              <a:t> </a:t>
            </a:r>
            <a:r>
              <a:rPr lang="en-AU" sz="4000" dirty="0" err="1">
                <a:latin typeface="+mj-lt"/>
              </a:rPr>
              <a:t>Tembang</a:t>
            </a:r>
            <a:r>
              <a:rPr lang="en-AU" sz="4000" dirty="0">
                <a:latin typeface="+mj-lt"/>
              </a:rPr>
              <a:t> </a:t>
            </a:r>
            <a:r>
              <a:rPr lang="en-AU" sz="4000" dirty="0" err="1">
                <a:latin typeface="+mj-lt"/>
              </a:rPr>
              <a:t>waosan</a:t>
            </a: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AU" dirty="0" err="1"/>
              <a:t>Aspek</a:t>
            </a:r>
            <a:r>
              <a:rPr lang="en-AU" dirty="0"/>
              <a:t> </a:t>
            </a:r>
            <a:r>
              <a:rPr lang="en-AU" dirty="0" err="1"/>
              <a:t>sastra</a:t>
            </a:r>
            <a:r>
              <a:rPr lang="en-AU" dirty="0"/>
              <a:t> yang </a:t>
            </a:r>
            <a:r>
              <a:rPr lang="en-AU" dirty="0" err="1"/>
              <a:t>digunakan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tergolongkan</a:t>
            </a:r>
            <a:r>
              <a:rPr lang="en-AU" dirty="0"/>
              <a:t> </a:t>
            </a:r>
            <a:r>
              <a:rPr lang="en-AU" dirty="0" err="1"/>
              <a:t>menjadi</a:t>
            </a:r>
            <a:r>
              <a:rPr lang="en-AU" dirty="0"/>
              <a:t> 3 </a:t>
            </a:r>
            <a:r>
              <a:rPr lang="en-AU" dirty="0" err="1"/>
              <a:t>yaitu</a:t>
            </a:r>
            <a:r>
              <a:rPr lang="en-AU" dirty="0"/>
              <a:t> </a:t>
            </a:r>
            <a:r>
              <a:rPr lang="en-AU" dirty="0" err="1"/>
              <a:t>Jawa</a:t>
            </a:r>
            <a:r>
              <a:rPr lang="en-AU" dirty="0"/>
              <a:t> </a:t>
            </a:r>
            <a:r>
              <a:rPr lang="en-AU" dirty="0" err="1"/>
              <a:t>Kuno</a:t>
            </a:r>
            <a:r>
              <a:rPr lang="en-AU" dirty="0"/>
              <a:t>, </a:t>
            </a:r>
            <a:r>
              <a:rPr lang="en-AU" dirty="0" err="1"/>
              <a:t>Jawa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Jawa</a:t>
            </a:r>
            <a:r>
              <a:rPr lang="en-AU" dirty="0"/>
              <a:t> </a:t>
            </a:r>
            <a:r>
              <a:rPr lang="en-AU" dirty="0" err="1"/>
              <a:t>baru</a:t>
            </a:r>
            <a:r>
              <a:rPr lang="en-AU" dirty="0"/>
              <a:t>, </a:t>
            </a:r>
            <a:r>
              <a:rPr lang="en-AU" dirty="0" err="1"/>
              <a:t>namun</a:t>
            </a:r>
            <a:r>
              <a:rPr lang="en-AU" dirty="0"/>
              <a:t> </a:t>
            </a:r>
            <a:r>
              <a:rPr lang="en-AU" dirty="0" err="1"/>
              <a:t>masing</a:t>
            </a:r>
            <a:r>
              <a:rPr lang="en-AU" dirty="0"/>
              <a:t> </a:t>
            </a:r>
            <a:r>
              <a:rPr lang="en-AU" dirty="0" err="1"/>
              <a:t>masing</a:t>
            </a:r>
            <a:r>
              <a:rPr lang="en-AU" dirty="0"/>
              <a:t> </a:t>
            </a:r>
            <a:r>
              <a:rPr lang="en-AU" dirty="0" err="1"/>
              <a:t>dari</a:t>
            </a:r>
            <a:r>
              <a:rPr lang="en-AU" dirty="0"/>
              <a:t> </a:t>
            </a:r>
            <a:r>
              <a:rPr lang="en-AU" dirty="0" err="1"/>
              <a:t>tingkatan</a:t>
            </a:r>
            <a:r>
              <a:rPr lang="en-AU" dirty="0"/>
              <a:t> </a:t>
            </a:r>
            <a:r>
              <a:rPr lang="en-AU" dirty="0" err="1"/>
              <a:t>tersebut</a:t>
            </a:r>
            <a:r>
              <a:rPr lang="en-AU" dirty="0"/>
              <a:t> </a:t>
            </a:r>
            <a:r>
              <a:rPr lang="en-AU" dirty="0" err="1"/>
              <a:t>disesuaikan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konteks</a:t>
            </a:r>
            <a:r>
              <a:rPr lang="en-AU" dirty="0"/>
              <a:t> </a:t>
            </a:r>
            <a:r>
              <a:rPr lang="en-AU" dirty="0" err="1"/>
              <a:t>atau</a:t>
            </a:r>
            <a:r>
              <a:rPr lang="en-AU" dirty="0"/>
              <a:t> </a:t>
            </a:r>
            <a:r>
              <a:rPr lang="en-AU" dirty="0" err="1"/>
              <a:t>tema</a:t>
            </a:r>
            <a:r>
              <a:rPr lang="en-AU" dirty="0"/>
              <a:t> </a:t>
            </a:r>
            <a:r>
              <a:rPr lang="en-AU" dirty="0" err="1"/>
              <a:t>bacaan</a:t>
            </a:r>
            <a:r>
              <a:rPr lang="en-AU" dirty="0"/>
              <a:t> yang </a:t>
            </a:r>
            <a:r>
              <a:rPr lang="en-AU" dirty="0" err="1"/>
              <a:t>akan</a:t>
            </a:r>
            <a:r>
              <a:rPr lang="en-AU" dirty="0"/>
              <a:t> </a:t>
            </a:r>
            <a:r>
              <a:rPr lang="en-AU" dirty="0" err="1"/>
              <a:t>disajikan</a:t>
            </a:r>
            <a:r>
              <a:rPr lang="en-AU" dirty="0"/>
              <a:t>. </a:t>
            </a:r>
            <a:r>
              <a:rPr lang="en-AU" dirty="0" err="1"/>
              <a:t>Sejauh</a:t>
            </a:r>
            <a:r>
              <a:rPr lang="en-AU" dirty="0"/>
              <a:t> yang </a:t>
            </a:r>
            <a:r>
              <a:rPr lang="en-AU" dirty="0" err="1"/>
              <a:t>disajikan</a:t>
            </a:r>
            <a:r>
              <a:rPr lang="en-AU" dirty="0"/>
              <a:t> </a:t>
            </a:r>
            <a:r>
              <a:rPr lang="en-AU" dirty="0" err="1"/>
              <a:t>dalam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ageng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, </a:t>
            </a:r>
            <a:r>
              <a:rPr lang="en-AU" dirty="0" err="1"/>
              <a:t>bahasa</a:t>
            </a:r>
            <a:r>
              <a:rPr lang="en-AU" dirty="0"/>
              <a:t> yang </a:t>
            </a:r>
            <a:r>
              <a:rPr lang="en-AU" dirty="0" err="1"/>
              <a:t>digunakan</a:t>
            </a:r>
            <a:r>
              <a:rPr lang="en-AU" dirty="0"/>
              <a:t> </a:t>
            </a:r>
            <a:r>
              <a:rPr lang="en-AU" dirty="0" err="1"/>
              <a:t>akan</a:t>
            </a:r>
            <a:r>
              <a:rPr lang="en-AU" dirty="0"/>
              <a:t> </a:t>
            </a:r>
            <a:r>
              <a:rPr lang="en-AU" dirty="0" err="1"/>
              <a:t>mendorong</a:t>
            </a:r>
            <a:r>
              <a:rPr lang="en-AU" dirty="0"/>
              <a:t> </a:t>
            </a:r>
            <a:r>
              <a:rPr lang="en-AU" dirty="0" err="1"/>
              <a:t>kita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menafsir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memaknainya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cara</a:t>
            </a:r>
            <a:r>
              <a:rPr lang="en-AU" dirty="0"/>
              <a:t> yang </a:t>
            </a:r>
            <a:r>
              <a:rPr lang="en-AU" dirty="0" err="1"/>
              <a:t>sedikit</a:t>
            </a:r>
            <a:r>
              <a:rPr lang="en-AU" dirty="0"/>
              <a:t> </a:t>
            </a:r>
            <a:r>
              <a:rPr lang="en-AU" dirty="0" err="1"/>
              <a:t>lebih</a:t>
            </a:r>
            <a:r>
              <a:rPr lang="en-AU" dirty="0"/>
              <a:t> </a:t>
            </a:r>
            <a:r>
              <a:rPr lang="en-AU" dirty="0" err="1"/>
              <a:t>sulit</a:t>
            </a:r>
            <a:r>
              <a:rPr lang="en-AU" dirty="0"/>
              <a:t> </a:t>
            </a:r>
            <a:r>
              <a:rPr lang="en-AU" dirty="0" err="1"/>
              <a:t>dibanding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. Hal </a:t>
            </a:r>
            <a:r>
              <a:rPr lang="en-AU" dirty="0" err="1"/>
              <a:t>tersebut</a:t>
            </a:r>
            <a:r>
              <a:rPr lang="en-AU" dirty="0"/>
              <a:t> </a:t>
            </a:r>
            <a:r>
              <a:rPr lang="en-AU" dirty="0" err="1"/>
              <a:t>dikarenakan</a:t>
            </a:r>
            <a:r>
              <a:rPr lang="en-AU" dirty="0"/>
              <a:t> </a:t>
            </a:r>
            <a:r>
              <a:rPr lang="en-AU" dirty="0" err="1"/>
              <a:t>menggunakan</a:t>
            </a:r>
            <a:r>
              <a:rPr lang="en-AU" dirty="0"/>
              <a:t> </a:t>
            </a:r>
            <a:r>
              <a:rPr lang="en-AU" dirty="0" err="1"/>
              <a:t>bahasa</a:t>
            </a:r>
            <a:r>
              <a:rPr lang="en-AU" dirty="0"/>
              <a:t> </a:t>
            </a:r>
            <a:r>
              <a:rPr lang="en-AU" dirty="0" err="1"/>
              <a:t>kawi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bahasa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 yang </a:t>
            </a:r>
            <a:r>
              <a:rPr lang="en-AU" dirty="0" err="1"/>
              <a:t>tidak</a:t>
            </a:r>
            <a:r>
              <a:rPr lang="en-AU" dirty="0"/>
              <a:t> </a:t>
            </a:r>
            <a:r>
              <a:rPr lang="en-AU" dirty="0" err="1"/>
              <a:t>dijumpai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digunakan</a:t>
            </a:r>
            <a:r>
              <a:rPr lang="en-AU" dirty="0"/>
              <a:t> di </a:t>
            </a:r>
            <a:r>
              <a:rPr lang="en-AU" dirty="0" err="1"/>
              <a:t>jaman</a:t>
            </a:r>
            <a:r>
              <a:rPr lang="en-AU" dirty="0"/>
              <a:t> </a:t>
            </a:r>
            <a:r>
              <a:rPr lang="en-AU" dirty="0" err="1"/>
              <a:t>ini</a:t>
            </a:r>
            <a:r>
              <a:rPr lang="en-AU" dirty="0"/>
              <a:t>. </a:t>
            </a:r>
            <a:r>
              <a:rPr lang="en-AU" dirty="0" err="1"/>
              <a:t>Meskipun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r>
              <a:rPr lang="en-AU" dirty="0" err="1"/>
              <a:t>menggunakan</a:t>
            </a:r>
            <a:r>
              <a:rPr lang="en-AU" dirty="0"/>
              <a:t> </a:t>
            </a:r>
            <a:r>
              <a:rPr lang="en-AU" dirty="0" err="1"/>
              <a:t>bahasa</a:t>
            </a:r>
            <a:r>
              <a:rPr lang="en-AU" dirty="0"/>
              <a:t> yang </a:t>
            </a:r>
            <a:r>
              <a:rPr lang="en-AU" dirty="0" err="1"/>
              <a:t>lebih</a:t>
            </a:r>
            <a:r>
              <a:rPr lang="en-AU" dirty="0"/>
              <a:t> </a:t>
            </a:r>
            <a:r>
              <a:rPr lang="en-AU" dirty="0" err="1"/>
              <a:t>sering</a:t>
            </a:r>
            <a:r>
              <a:rPr lang="en-AU" dirty="0"/>
              <a:t> </a:t>
            </a:r>
            <a:r>
              <a:rPr lang="en-AU" dirty="0" err="1"/>
              <a:t>kita</a:t>
            </a:r>
            <a:r>
              <a:rPr lang="en-AU" dirty="0"/>
              <a:t> </a:t>
            </a:r>
            <a:r>
              <a:rPr lang="en-AU" dirty="0" err="1"/>
              <a:t>jumpai</a:t>
            </a:r>
            <a:r>
              <a:rPr lang="en-AU" dirty="0"/>
              <a:t> </a:t>
            </a:r>
            <a:r>
              <a:rPr lang="en-AU" dirty="0" err="1"/>
              <a:t>namun</a:t>
            </a:r>
            <a:r>
              <a:rPr lang="en-AU" dirty="0"/>
              <a:t> </a:t>
            </a:r>
            <a:r>
              <a:rPr lang="en-AU" dirty="0" err="1"/>
              <a:t>ada</a:t>
            </a:r>
            <a:r>
              <a:rPr lang="en-AU" dirty="0"/>
              <a:t> </a:t>
            </a:r>
            <a:r>
              <a:rPr lang="en-AU" dirty="0" err="1"/>
              <a:t>tingatan</a:t>
            </a:r>
            <a:r>
              <a:rPr lang="en-AU" dirty="0"/>
              <a:t> </a:t>
            </a:r>
            <a:r>
              <a:rPr lang="en-AU" dirty="0" err="1"/>
              <a:t>juga</a:t>
            </a:r>
            <a:r>
              <a:rPr lang="en-AU" dirty="0"/>
              <a:t> yang </a:t>
            </a:r>
            <a:r>
              <a:rPr lang="en-AU" dirty="0" err="1"/>
              <a:t>pemaknaannya</a:t>
            </a:r>
            <a:r>
              <a:rPr lang="en-AU" dirty="0"/>
              <a:t> </a:t>
            </a:r>
            <a:r>
              <a:rPr lang="en-AU" dirty="0" err="1"/>
              <a:t>tidak</a:t>
            </a:r>
            <a:r>
              <a:rPr lang="en-AU" dirty="0"/>
              <a:t> </a:t>
            </a:r>
            <a:r>
              <a:rPr lang="en-AU" dirty="0" err="1"/>
              <a:t>selugas</a:t>
            </a:r>
            <a:r>
              <a:rPr lang="en-AU" dirty="0"/>
              <a:t> yang </a:t>
            </a:r>
            <a:r>
              <a:rPr lang="en-AU" dirty="0" err="1"/>
              <a:t>dilihat</a:t>
            </a:r>
            <a:r>
              <a:rPr lang="en-A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409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566</Words>
  <Application>Microsoft Office PowerPoint</Application>
  <PresentationFormat>On-screen Show (4:3)</PresentationFormat>
  <Paragraphs>274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Tembang Waosan  Pertemuan II</vt:lpstr>
      <vt:lpstr>Capaian Pembelajaran Mata Kuliah</vt:lpstr>
      <vt:lpstr>Bentuk Tembang Waosan</vt:lpstr>
      <vt:lpstr>Ciri struktural Tembang Waosan</vt:lpstr>
      <vt:lpstr>PowerPoint Presentation</vt:lpstr>
      <vt:lpstr>Ciri Struktural Sekar Tengahan</vt:lpstr>
      <vt:lpstr>Ciri Struktural tembang macapat</vt:lpstr>
      <vt:lpstr>Karakter Tembang Waosan</vt:lpstr>
      <vt:lpstr>Aspek Sastra Tembang waosan</vt:lpstr>
      <vt:lpstr>Contoh Sekar Ageng</vt:lpstr>
      <vt:lpstr>Contoh Sekar Tengahan Balabak</vt:lpstr>
      <vt:lpstr>Contoh Sastra Macapat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Tembang Waosan  Pertemuan II</dc:title>
  <dc:creator>acer</dc:creator>
  <cp:lastModifiedBy>acer</cp:lastModifiedBy>
  <cp:revision>2</cp:revision>
  <dcterms:created xsi:type="dcterms:W3CDTF">2020-10-22T05:04:42Z</dcterms:created>
  <dcterms:modified xsi:type="dcterms:W3CDTF">2020-10-22T05:23:51Z</dcterms:modified>
</cp:coreProperties>
</file>