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6E7A-FB4F-4A9F-AB00-C0A0C6BC8964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B63C-0890-4EF3-BF68-AAD2208BC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525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6E7A-FB4F-4A9F-AB00-C0A0C6BC8964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B63C-0890-4EF3-BF68-AAD2208BC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063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6E7A-FB4F-4A9F-AB00-C0A0C6BC8964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B63C-0890-4EF3-BF68-AAD2208BC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850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6E7A-FB4F-4A9F-AB00-C0A0C6BC8964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B63C-0890-4EF3-BF68-AAD2208BC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752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6E7A-FB4F-4A9F-AB00-C0A0C6BC8964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B63C-0890-4EF3-BF68-AAD2208BC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71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6E7A-FB4F-4A9F-AB00-C0A0C6BC8964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B63C-0890-4EF3-BF68-AAD2208BC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842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6E7A-FB4F-4A9F-AB00-C0A0C6BC8964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B63C-0890-4EF3-BF68-AAD2208BC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91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6E7A-FB4F-4A9F-AB00-C0A0C6BC8964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B63C-0890-4EF3-BF68-AAD2208BC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872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6E7A-FB4F-4A9F-AB00-C0A0C6BC8964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B63C-0890-4EF3-BF68-AAD2208BC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576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6E7A-FB4F-4A9F-AB00-C0A0C6BC8964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B63C-0890-4EF3-BF68-AAD2208BC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684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6E7A-FB4F-4A9F-AB00-C0A0C6BC8964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B63C-0890-4EF3-BF68-AAD2208BC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86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26E7A-FB4F-4A9F-AB00-C0A0C6BC8964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0B63C-0890-4EF3-BF68-AAD2208BC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126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kbbi.kemdikbud.go.id/entri/Artikulasi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kbbi.kemdikbud.go.id/entri/Intonasi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Tembang</a:t>
            </a:r>
            <a:r>
              <a:rPr lang="en-US" dirty="0" smtClean="0"/>
              <a:t> </a:t>
            </a:r>
            <a:r>
              <a:rPr lang="en-US" dirty="0" err="1" smtClean="0"/>
              <a:t>Waosan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Pertemuan</a:t>
            </a:r>
            <a:r>
              <a:rPr lang="en-US" dirty="0" smtClean="0"/>
              <a:t> III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Siswati</a:t>
            </a:r>
            <a:r>
              <a:rPr lang="en-US" dirty="0" smtClean="0"/>
              <a:t>, M. </a:t>
            </a:r>
            <a:r>
              <a:rPr lang="en-US" dirty="0" err="1" smtClean="0"/>
              <a:t>Sn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5935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Notasi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id-ID" b="1" dirty="0"/>
              <a:t>Asmarandana – Raranangis (Mangkubumen), laras Slendro pathet Sanga (Miring)</a:t>
            </a:r>
            <a:endParaRPr lang="en-US" dirty="0"/>
          </a:p>
          <a:p>
            <a:pPr marL="0" indent="0">
              <a:buNone/>
            </a:pPr>
            <a:r>
              <a:rPr lang="id-ID" dirty="0">
                <a:latin typeface="KepatihanPro" pitchFamily="2" charset="0"/>
              </a:rPr>
              <a:t>1  2  2  2  2  \z2c2  \2  5 ,</a:t>
            </a:r>
            <a:endParaRPr lang="en-US" dirty="0">
              <a:latin typeface="KepatihanPro" pitchFamily="2" charset="0"/>
            </a:endParaRPr>
          </a:p>
          <a:p>
            <a:pPr marL="0" indent="0">
              <a:buNone/>
            </a:pPr>
            <a:r>
              <a:rPr lang="id-ID" dirty="0"/>
              <a:t>Ah    a   -  ri  -  ku    sun    tu   -  tu  -  ri,</a:t>
            </a:r>
            <a:endParaRPr lang="en-US" dirty="0"/>
          </a:p>
          <a:p>
            <a:pPr marL="0" indent="0">
              <a:buNone/>
            </a:pPr>
            <a:r>
              <a:rPr lang="id-ID" dirty="0">
                <a:latin typeface="KepatihanPro" pitchFamily="2" charset="0"/>
              </a:rPr>
              <a:t>5  6  6  z6c\6  5  2  2  2 ,</a:t>
            </a:r>
            <a:endParaRPr lang="en-US" dirty="0">
              <a:latin typeface="KepatihanPro" pitchFamily="2" charset="0"/>
            </a:endParaRPr>
          </a:p>
          <a:p>
            <a:pPr marL="0" indent="0">
              <a:buNone/>
            </a:pPr>
            <a:r>
              <a:rPr lang="id-ID" dirty="0"/>
              <a:t>Ka - sor   ka   -  lu   - wih – an – ni -  ra,</a:t>
            </a:r>
            <a:endParaRPr lang="en-US" dirty="0"/>
          </a:p>
          <a:p>
            <a:pPr marL="0" indent="0">
              <a:buNone/>
            </a:pPr>
            <a:r>
              <a:rPr lang="id-ID" dirty="0">
                <a:latin typeface="KepatihanPro" pitchFamily="2" charset="0"/>
              </a:rPr>
              <a:t>2  2  2  \y  y  \y  zyct  y ,</a:t>
            </a:r>
            <a:endParaRPr lang="en-US" dirty="0">
              <a:latin typeface="KepatihanPro" pitchFamily="2" charset="0"/>
            </a:endParaRPr>
          </a:p>
          <a:p>
            <a:pPr marL="0" indent="0">
              <a:buNone/>
            </a:pPr>
            <a:r>
              <a:rPr lang="id-ID" dirty="0"/>
              <a:t>Te-   ka    pi  -  jer    tu -   ru     ba -   é,</a:t>
            </a:r>
            <a:endParaRPr lang="en-US" dirty="0"/>
          </a:p>
          <a:p>
            <a:pPr marL="0" indent="0">
              <a:buNone/>
            </a:pPr>
            <a:r>
              <a:rPr lang="id-ID" dirty="0">
                <a:latin typeface="KepatihanPro" pitchFamily="2" charset="0"/>
              </a:rPr>
              <a:t>5   6  6  6  6  6  z6c\6  6 ,</a:t>
            </a:r>
            <a:endParaRPr lang="en-US" dirty="0">
              <a:latin typeface="KepatihanPro" pitchFamily="2" charset="0"/>
            </a:endParaRPr>
          </a:p>
          <a:p>
            <a:pPr marL="0" indent="0">
              <a:buNone/>
            </a:pPr>
            <a:r>
              <a:rPr lang="id-ID" dirty="0"/>
              <a:t>Mung-suh wa  - na -  ra     dig  - da  -  ya,</a:t>
            </a:r>
            <a:endParaRPr lang="en-US" dirty="0"/>
          </a:p>
          <a:p>
            <a:pPr marL="0" indent="0">
              <a:buNone/>
            </a:pPr>
            <a:r>
              <a:rPr lang="id-ID" dirty="0">
                <a:latin typeface="KepatihanPro" pitchFamily="2" charset="0"/>
              </a:rPr>
              <a:t>5  2  2  \y  y  z\ycy  t </a:t>
            </a:r>
            <a:r>
              <a:rPr lang="id-ID" dirty="0"/>
              <a:t>,</a:t>
            </a:r>
            <a:endParaRPr lang="en-US" dirty="0"/>
          </a:p>
          <a:p>
            <a:pPr marL="0" indent="0">
              <a:buNone/>
            </a:pPr>
            <a:r>
              <a:rPr lang="id-ID" dirty="0"/>
              <a:t>Man-dra-gu -  na    pa  -prang -an,</a:t>
            </a:r>
            <a:endParaRPr lang="en-US" dirty="0"/>
          </a:p>
          <a:p>
            <a:pPr marL="0" indent="0">
              <a:buNone/>
            </a:pPr>
            <a:r>
              <a:rPr lang="id-ID" dirty="0">
                <a:latin typeface="KepatihanPro" pitchFamily="2" charset="0"/>
              </a:rPr>
              <a:t>t  1  2  2  2  2  z\2c2  \zycy ,</a:t>
            </a:r>
            <a:endParaRPr lang="en-US" dirty="0">
              <a:latin typeface="KepatihanPro" pitchFamily="2" charset="0"/>
            </a:endParaRPr>
          </a:p>
          <a:p>
            <a:pPr marL="0" indent="0">
              <a:buNone/>
            </a:pPr>
            <a:r>
              <a:rPr lang="id-ID" dirty="0"/>
              <a:t>Keh Bu  - pa -  ti      ing -kang lam  -  pus,</a:t>
            </a:r>
            <a:endParaRPr lang="en-US" dirty="0"/>
          </a:p>
          <a:p>
            <a:pPr marL="0" indent="0">
              <a:buNone/>
            </a:pPr>
            <a:r>
              <a:rPr lang="id-ID" dirty="0">
                <a:latin typeface="KepatihanPro" pitchFamily="2" charset="0"/>
              </a:rPr>
              <a:t>y  \y  2  2  \y  y  \zycy  t.</a:t>
            </a:r>
            <a:endParaRPr lang="en-US" dirty="0">
              <a:latin typeface="KepatihanPro" pitchFamily="2" charset="0"/>
            </a:endParaRPr>
          </a:p>
          <a:p>
            <a:pPr marL="0" indent="0">
              <a:buNone/>
            </a:pPr>
            <a:r>
              <a:rPr lang="id-ID" dirty="0"/>
              <a:t>Kang pa-dha   ka  - wi  - lang   gu  -  na</a:t>
            </a:r>
            <a:r>
              <a:rPr lang="id-ID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701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Capaian</a:t>
            </a:r>
            <a:r>
              <a:rPr lang="en-US" b="1" dirty="0"/>
              <a:t> </a:t>
            </a:r>
            <a:r>
              <a:rPr lang="en-US" b="1" dirty="0" err="1"/>
              <a:t>Pembelajaran</a:t>
            </a:r>
            <a:r>
              <a:rPr lang="en-US" b="1" dirty="0"/>
              <a:t> Mata </a:t>
            </a:r>
            <a:r>
              <a:rPr lang="en-US" b="1" dirty="0" err="1"/>
              <a:t>Kuliah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pertemuan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dituntut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menirukan</a:t>
            </a:r>
            <a:r>
              <a:rPr lang="en-US" dirty="0"/>
              <a:t> </a:t>
            </a:r>
            <a:r>
              <a:rPr lang="en-US" dirty="0" err="1"/>
              <a:t>lagu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waosan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ragam</a:t>
            </a:r>
            <a:r>
              <a:rPr lang="en-US" dirty="0"/>
              <a:t>, </a:t>
            </a:r>
            <a:r>
              <a:rPr lang="en-US" dirty="0" err="1"/>
              <a:t>jenis</a:t>
            </a:r>
            <a:r>
              <a:rPr lang="en-US" dirty="0"/>
              <a:t>, </a:t>
            </a:r>
            <a:r>
              <a:rPr lang="en-US" dirty="0" err="1"/>
              <a:t>laras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karakternya</a:t>
            </a:r>
            <a:r>
              <a:rPr lang="en-US" dirty="0"/>
              <a:t>. </a:t>
            </a:r>
            <a:r>
              <a:rPr lang="en-US" dirty="0" err="1"/>
              <a:t>Ragam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pertemuan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dimaknai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alternatif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lagu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cengkok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waosan</a:t>
            </a:r>
            <a:r>
              <a:rPr lang="en-US" dirty="0"/>
              <a:t>. </a:t>
            </a:r>
            <a:r>
              <a:rPr lang="en-US" dirty="0" err="1"/>
              <a:t>Misalkan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macapat</a:t>
            </a:r>
            <a:r>
              <a:rPr lang="en-US" dirty="0"/>
              <a:t> </a:t>
            </a:r>
            <a:r>
              <a:rPr lang="en-US" dirty="0" err="1"/>
              <a:t>Durma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ragam</a:t>
            </a:r>
            <a:r>
              <a:rPr lang="en-US" dirty="0"/>
              <a:t>. </a:t>
            </a:r>
            <a:r>
              <a:rPr lang="en-US" dirty="0" err="1"/>
              <a:t>Ragam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dipengaruhi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gaya-gaya</a:t>
            </a:r>
            <a:r>
              <a:rPr lang="en-US" dirty="0"/>
              <a:t> personal, </a:t>
            </a:r>
            <a:r>
              <a:rPr lang="en-US" dirty="0" err="1"/>
              <a:t>gaya</a:t>
            </a:r>
            <a:r>
              <a:rPr lang="en-US" dirty="0"/>
              <a:t> </a:t>
            </a:r>
            <a:r>
              <a:rPr lang="en-US" dirty="0" err="1"/>
              <a:t>institusi</a:t>
            </a:r>
            <a:r>
              <a:rPr lang="en-US" dirty="0"/>
              <a:t> (</a:t>
            </a:r>
            <a:r>
              <a:rPr lang="en-US" dirty="0" err="1"/>
              <a:t>kraton</a:t>
            </a:r>
            <a:r>
              <a:rPr lang="en-US" dirty="0"/>
              <a:t>, </a:t>
            </a:r>
            <a:r>
              <a:rPr lang="en-US" dirty="0" err="1"/>
              <a:t>pura</a:t>
            </a:r>
            <a:r>
              <a:rPr lang="en-US" dirty="0"/>
              <a:t>, </a:t>
            </a:r>
            <a:r>
              <a:rPr lang="en-US" dirty="0" err="1"/>
              <a:t>kepatihan</a:t>
            </a:r>
            <a:r>
              <a:rPr lang="en-US" dirty="0"/>
              <a:t>, </a:t>
            </a:r>
            <a:r>
              <a:rPr lang="en-US" dirty="0" err="1"/>
              <a:t>dll</a:t>
            </a:r>
            <a:r>
              <a:rPr lang="en-US" dirty="0"/>
              <a:t>), </a:t>
            </a:r>
            <a:r>
              <a:rPr lang="en-US" dirty="0" err="1"/>
              <a:t>gaya</a:t>
            </a:r>
            <a:r>
              <a:rPr lang="en-US" dirty="0"/>
              <a:t> </a:t>
            </a:r>
            <a:r>
              <a:rPr lang="en-US" dirty="0" err="1"/>
              <a:t>kedaerahan</a:t>
            </a:r>
            <a:r>
              <a:rPr lang="en-US" dirty="0"/>
              <a:t> (Surakarta, </a:t>
            </a:r>
            <a:r>
              <a:rPr lang="en-US" dirty="0" err="1"/>
              <a:t>Banyumas</a:t>
            </a:r>
            <a:r>
              <a:rPr lang="en-US" dirty="0"/>
              <a:t>, Semarang, Yogyakarta </a:t>
            </a:r>
            <a:r>
              <a:rPr lang="en-US" dirty="0" err="1"/>
              <a:t>dll</a:t>
            </a:r>
            <a:r>
              <a:rPr lang="en-US" dirty="0"/>
              <a:t>).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dimaknai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macam-macam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Macapat</a:t>
            </a:r>
            <a:r>
              <a:rPr lang="en-US" dirty="0"/>
              <a:t> yang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11 </a:t>
            </a:r>
            <a:r>
              <a:rPr lang="en-US" dirty="0" err="1"/>
              <a:t>tembang</a:t>
            </a:r>
            <a:r>
              <a:rPr lang="en-US" dirty="0"/>
              <a:t> : </a:t>
            </a:r>
            <a:r>
              <a:rPr lang="en-US" dirty="0" err="1"/>
              <a:t>Pocung</a:t>
            </a:r>
            <a:r>
              <a:rPr lang="en-US" dirty="0"/>
              <a:t>, </a:t>
            </a:r>
            <a:r>
              <a:rPr lang="en-US" dirty="0" err="1"/>
              <a:t>Megatruh</a:t>
            </a:r>
            <a:r>
              <a:rPr lang="en-US" dirty="0"/>
              <a:t>, </a:t>
            </a:r>
            <a:r>
              <a:rPr lang="en-US" dirty="0" err="1"/>
              <a:t>Durma</a:t>
            </a:r>
            <a:r>
              <a:rPr lang="en-US" dirty="0"/>
              <a:t>, </a:t>
            </a:r>
            <a:r>
              <a:rPr lang="en-US" dirty="0" err="1"/>
              <a:t>Sinom</a:t>
            </a:r>
            <a:r>
              <a:rPr lang="en-US" dirty="0"/>
              <a:t>, </a:t>
            </a:r>
            <a:r>
              <a:rPr lang="en-US" dirty="0" err="1"/>
              <a:t>Kinanthi</a:t>
            </a:r>
            <a:r>
              <a:rPr lang="en-US" dirty="0"/>
              <a:t>, </a:t>
            </a:r>
            <a:r>
              <a:rPr lang="en-US" dirty="0" err="1"/>
              <a:t>Dhandhanggula</a:t>
            </a:r>
            <a:r>
              <a:rPr lang="en-US" dirty="0"/>
              <a:t>, </a:t>
            </a:r>
            <a:r>
              <a:rPr lang="en-US" dirty="0" err="1"/>
              <a:t>Mijil</a:t>
            </a:r>
            <a:r>
              <a:rPr lang="en-US" dirty="0"/>
              <a:t>, </a:t>
            </a:r>
            <a:r>
              <a:rPr lang="en-US" dirty="0" err="1"/>
              <a:t>Pangkur</a:t>
            </a:r>
            <a:r>
              <a:rPr lang="en-US" dirty="0"/>
              <a:t>, </a:t>
            </a:r>
            <a:r>
              <a:rPr lang="en-US" dirty="0" err="1"/>
              <a:t>Asmaradana</a:t>
            </a:r>
            <a:r>
              <a:rPr lang="en-US" dirty="0"/>
              <a:t>, </a:t>
            </a:r>
            <a:r>
              <a:rPr lang="en-US" dirty="0" err="1"/>
              <a:t>Maskumambang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Gambuh</a:t>
            </a:r>
            <a:r>
              <a:rPr lang="en-US" dirty="0"/>
              <a:t>. </a:t>
            </a:r>
            <a:r>
              <a:rPr lang="en-US" dirty="0" err="1"/>
              <a:t>Laras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laras</a:t>
            </a:r>
            <a:r>
              <a:rPr lang="en-US" dirty="0"/>
              <a:t> </a:t>
            </a:r>
            <a:r>
              <a:rPr lang="en-US" dirty="0" err="1"/>
              <a:t>pelog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slendro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gamelan </a:t>
            </a:r>
            <a:r>
              <a:rPr lang="en-US" dirty="0" err="1"/>
              <a:t>Jawa</a:t>
            </a:r>
            <a:r>
              <a:rPr lang="en-US" dirty="0"/>
              <a:t>,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 </a:t>
            </a:r>
            <a:r>
              <a:rPr lang="en-US" dirty="0" err="1"/>
              <a:t>merujuk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nyawa</a:t>
            </a:r>
            <a:r>
              <a:rPr lang="en-US" dirty="0"/>
              <a:t> </a:t>
            </a:r>
            <a:r>
              <a:rPr lang="en-US" dirty="0" err="1"/>
              <a:t>masing-masing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disajikan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/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konvensi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disepakati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karawitan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698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AU" b="1" dirty="0" err="1"/>
              <a:t>Keterampilan</a:t>
            </a:r>
            <a:r>
              <a:rPr lang="en-AU" b="1" dirty="0"/>
              <a:t> </a:t>
            </a:r>
            <a:r>
              <a:rPr lang="en-AU" b="1" dirty="0" err="1"/>
              <a:t>teknik</a:t>
            </a:r>
            <a:r>
              <a:rPr lang="en-AU" b="1" dirty="0"/>
              <a:t> </a:t>
            </a:r>
            <a:r>
              <a:rPr lang="en-AU" b="1" dirty="0" err="1"/>
              <a:t>pernafasan</a:t>
            </a:r>
            <a:r>
              <a:rPr lang="en-AU" b="1" dirty="0"/>
              <a:t> </a:t>
            </a:r>
            <a:r>
              <a:rPr lang="en-AU" b="1" dirty="0" err="1"/>
              <a:t>tembang</a:t>
            </a:r>
            <a:r>
              <a:rPr lang="en-AU" b="1" dirty="0"/>
              <a:t> </a:t>
            </a:r>
            <a:r>
              <a:rPr lang="en-AU" b="1" dirty="0" err="1"/>
              <a:t>waosan</a:t>
            </a:r>
            <a:r>
              <a:rPr lang="en-AU" b="1" dirty="0"/>
              <a:t> </a:t>
            </a:r>
            <a:r>
              <a:rPr lang="en-AU" b="1" dirty="0" err="1"/>
              <a:t>bentuk</a:t>
            </a:r>
            <a:r>
              <a:rPr lang="en-AU" b="1" dirty="0"/>
              <a:t> </a:t>
            </a:r>
            <a:r>
              <a:rPr lang="en-AU" b="1" dirty="0" err="1"/>
              <a:t>macapat</a:t>
            </a:r>
            <a:r>
              <a:rPr lang="en-AU" b="1" dirty="0"/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pernafasan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konteks</a:t>
            </a:r>
            <a:r>
              <a:rPr lang="en-US" dirty="0"/>
              <a:t> </a:t>
            </a:r>
            <a:r>
              <a:rPr lang="en-US" dirty="0" err="1"/>
              <a:t>penyajian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waosan</a:t>
            </a:r>
            <a:r>
              <a:rPr lang="en-US" dirty="0"/>
              <a:t> </a:t>
            </a:r>
            <a:r>
              <a:rPr lang="en-US" dirty="0" err="1"/>
              <a:t>berhubungan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dasar-dasar</a:t>
            </a:r>
            <a:r>
              <a:rPr lang="en-US" dirty="0"/>
              <a:t> </a:t>
            </a:r>
            <a:r>
              <a:rPr lang="en-US" dirty="0" err="1"/>
              <a:t>penyajian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. Hal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berhubungan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panjang</a:t>
            </a:r>
            <a:r>
              <a:rPr lang="en-US" dirty="0"/>
              <a:t> </a:t>
            </a:r>
            <a:r>
              <a:rPr lang="en-US" dirty="0" err="1"/>
              <a:t>pendek</a:t>
            </a:r>
            <a:r>
              <a:rPr lang="en-US" dirty="0"/>
              <a:t> </a:t>
            </a:r>
            <a:r>
              <a:rPr lang="en-US" dirty="0" err="1"/>
              <a:t>teks</a:t>
            </a:r>
            <a:r>
              <a:rPr lang="en-US" dirty="0"/>
              <a:t>/ </a:t>
            </a:r>
            <a:r>
              <a:rPr lang="en-US" dirty="0" err="1"/>
              <a:t>syair</a:t>
            </a:r>
            <a:r>
              <a:rPr lang="en-US" dirty="0"/>
              <a:t>, </a:t>
            </a:r>
            <a:r>
              <a:rPr lang="en-US" dirty="0" err="1"/>
              <a:t>lagu</a:t>
            </a:r>
            <a:r>
              <a:rPr lang="en-US" dirty="0"/>
              <a:t>/ </a:t>
            </a:r>
            <a:r>
              <a:rPr lang="en-US" dirty="0" err="1"/>
              <a:t>kalimat</a:t>
            </a:r>
            <a:r>
              <a:rPr lang="en-US" dirty="0"/>
              <a:t> </a:t>
            </a:r>
            <a:r>
              <a:rPr lang="en-US" dirty="0" err="1"/>
              <a:t>lagu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karakteristik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konteks</a:t>
            </a:r>
            <a:r>
              <a:rPr lang="en-US" dirty="0"/>
              <a:t> </a:t>
            </a:r>
            <a:r>
              <a:rPr lang="en-US" dirty="0" err="1"/>
              <a:t>penyajian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waosan</a:t>
            </a:r>
            <a:r>
              <a:rPr lang="en-US" dirty="0"/>
              <a:t>.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pernafasan</a:t>
            </a:r>
            <a:r>
              <a:rPr lang="en-US" dirty="0"/>
              <a:t> </a:t>
            </a:r>
            <a:r>
              <a:rPr lang="en-US" dirty="0" err="1"/>
              <a:t>hubungannya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teks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syair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sukon</a:t>
            </a:r>
            <a:r>
              <a:rPr lang="en-US" dirty="0"/>
              <a:t> </a:t>
            </a:r>
            <a:r>
              <a:rPr lang="en-US" dirty="0" err="1"/>
              <a:t>wulon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macapat</a:t>
            </a:r>
            <a:r>
              <a:rPr lang="en-US" dirty="0"/>
              <a:t>.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Pocung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yang </a:t>
            </a:r>
            <a:r>
              <a:rPr lang="en-US" dirty="0" err="1"/>
              <a:t>jauh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 </a:t>
            </a:r>
            <a:r>
              <a:rPr lang="en-US" dirty="0" err="1"/>
              <a:t>daripada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Dhandhanggula</a:t>
            </a:r>
            <a:r>
              <a:rPr lang="en-US" dirty="0"/>
              <a:t> </a:t>
            </a:r>
            <a:r>
              <a:rPr lang="en-US" dirty="0" err="1"/>
              <a:t>misalnya</a:t>
            </a:r>
            <a:r>
              <a:rPr lang="en-US" dirty="0"/>
              <a:t>. </a:t>
            </a:r>
            <a:r>
              <a:rPr lang="en-US" dirty="0" err="1"/>
              <a:t>Keberadaan</a:t>
            </a:r>
            <a:r>
              <a:rPr lang="en-US" dirty="0"/>
              <a:t> </a:t>
            </a:r>
            <a:r>
              <a:rPr lang="en-US" dirty="0" err="1"/>
              <a:t>teks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kesatuan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lagu</a:t>
            </a:r>
            <a:r>
              <a:rPr lang="en-US" dirty="0"/>
              <a:t>/ </a:t>
            </a:r>
            <a:r>
              <a:rPr lang="en-US" dirty="0" err="1"/>
              <a:t>kalimat</a:t>
            </a:r>
            <a:r>
              <a:rPr lang="en-US" dirty="0"/>
              <a:t> </a:t>
            </a:r>
            <a:r>
              <a:rPr lang="en-US" dirty="0" err="1"/>
              <a:t>lagu</a:t>
            </a:r>
            <a:r>
              <a:rPr lang="en-US" dirty="0"/>
              <a:t>. </a:t>
            </a:r>
            <a:r>
              <a:rPr lang="en-US" dirty="0" err="1"/>
              <a:t>Lagu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yang </a:t>
            </a:r>
            <a:r>
              <a:rPr lang="en-US" dirty="0" err="1"/>
              <a:t>panjang</a:t>
            </a:r>
            <a:r>
              <a:rPr lang="en-US" dirty="0"/>
              <a:t> da nada </a:t>
            </a:r>
            <a:r>
              <a:rPr lang="en-US" dirty="0" err="1"/>
              <a:t>pendek</a:t>
            </a:r>
            <a:r>
              <a:rPr lang="en-US" dirty="0"/>
              <a:t> yang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berpengaruh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pernafasan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.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membangun</a:t>
            </a:r>
            <a:r>
              <a:rPr lang="en-US" dirty="0"/>
              <a:t> </a:t>
            </a:r>
            <a:r>
              <a:rPr lang="en-US" dirty="0" err="1"/>
              <a:t>karakteristik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disebutkan</a:t>
            </a:r>
            <a:r>
              <a:rPr lang="en-US" dirty="0"/>
              <a:t> (</a:t>
            </a:r>
            <a:r>
              <a:rPr lang="en-US" dirty="0" err="1"/>
              <a:t>teks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lagu</a:t>
            </a:r>
            <a:r>
              <a:rPr lang="en-US" dirty="0"/>
              <a:t>).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praktik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yang paling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paling </a:t>
            </a:r>
            <a:r>
              <a:rPr lang="en-US" dirty="0" err="1"/>
              <a:t>umum</a:t>
            </a:r>
            <a:r>
              <a:rPr lang="en-US" dirty="0"/>
              <a:t>. </a:t>
            </a:r>
            <a:r>
              <a:rPr lang="en-US" dirty="0" err="1"/>
              <a:t>Karakteristik</a:t>
            </a:r>
            <a:r>
              <a:rPr lang="en-US" dirty="0"/>
              <a:t> </a:t>
            </a:r>
            <a:r>
              <a:rPr lang="en-US" dirty="0" err="1"/>
              <a:t>ditentukan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peniruan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sajian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 </a:t>
            </a:r>
            <a:r>
              <a:rPr lang="en-US" dirty="0" err="1"/>
              <a:t>karakteristik</a:t>
            </a:r>
            <a:r>
              <a:rPr lang="en-US" dirty="0"/>
              <a:t> </a:t>
            </a:r>
            <a:r>
              <a:rPr lang="en-US" dirty="0" err="1"/>
              <a:t>penyaji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( </a:t>
            </a:r>
            <a:r>
              <a:rPr lang="en-US" dirty="0" err="1"/>
              <a:t>warna</a:t>
            </a:r>
            <a:r>
              <a:rPr lang="en-US" dirty="0"/>
              <a:t> </a:t>
            </a:r>
            <a:r>
              <a:rPr lang="en-US" dirty="0" err="1"/>
              <a:t>suara</a:t>
            </a:r>
            <a:r>
              <a:rPr lang="en-US" dirty="0"/>
              <a:t>, </a:t>
            </a:r>
            <a:r>
              <a:rPr lang="en-US" dirty="0" err="1"/>
              <a:t>pernafasan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 rasa </a:t>
            </a:r>
            <a:r>
              <a:rPr lang="en-US" dirty="0" err="1"/>
              <a:t>masing-masing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).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konteks</a:t>
            </a:r>
            <a:r>
              <a:rPr lang="en-US" dirty="0"/>
              <a:t> </a:t>
            </a:r>
            <a:r>
              <a:rPr lang="en-US" dirty="0" err="1"/>
              <a:t>penyajiannya</a:t>
            </a:r>
            <a:r>
              <a:rPr lang="en-US" dirty="0"/>
              <a:t>,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disajikan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momen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memerlukan</a:t>
            </a:r>
            <a:r>
              <a:rPr lang="en-US" dirty="0"/>
              <a:t> </a:t>
            </a:r>
            <a:r>
              <a:rPr lang="en-US" dirty="0" err="1"/>
              <a:t>karakteristik</a:t>
            </a:r>
            <a:r>
              <a:rPr lang="en-US" dirty="0"/>
              <a:t> </a:t>
            </a:r>
            <a:r>
              <a:rPr lang="en-US" dirty="0" err="1"/>
              <a:t>penyajian</a:t>
            </a:r>
            <a:r>
              <a:rPr lang="en-US" dirty="0"/>
              <a:t> yang </a:t>
            </a:r>
            <a:r>
              <a:rPr lang="en-US" dirty="0" err="1"/>
              <a:t>bagaimana</a:t>
            </a:r>
            <a:r>
              <a:rPr lang="en-US" dirty="0"/>
              <a:t>. </a:t>
            </a:r>
            <a:r>
              <a:rPr lang="en-US" dirty="0" err="1"/>
              <a:t>Sama-sama</a:t>
            </a:r>
            <a:r>
              <a:rPr lang="en-US" dirty="0"/>
              <a:t> </a:t>
            </a:r>
            <a:r>
              <a:rPr lang="en-US" dirty="0" err="1"/>
              <a:t>menyajiakn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waosan</a:t>
            </a:r>
            <a:r>
              <a:rPr lang="en-US" dirty="0"/>
              <a:t> </a:t>
            </a:r>
            <a:r>
              <a:rPr lang="en-US" dirty="0" err="1"/>
              <a:t>Dhandhanggula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konteks</a:t>
            </a:r>
            <a:r>
              <a:rPr lang="en-US" dirty="0"/>
              <a:t> </a:t>
            </a:r>
            <a:r>
              <a:rPr lang="en-US" dirty="0" err="1"/>
              <a:t>palaran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klenengan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wayangn</a:t>
            </a:r>
            <a:r>
              <a:rPr lang="en-US" dirty="0"/>
              <a:t> </a:t>
            </a:r>
            <a:r>
              <a:rPr lang="en-US" dirty="0" err="1"/>
              <a:t>tentu</a:t>
            </a:r>
            <a:r>
              <a:rPr lang="en-US" dirty="0"/>
              <a:t> </a:t>
            </a:r>
            <a:r>
              <a:rPr lang="en-US" dirty="0" err="1"/>
              <a:t>berbeda</a:t>
            </a:r>
            <a:r>
              <a:rPr lang="en-US" dirty="0"/>
              <a:t> </a:t>
            </a:r>
            <a:r>
              <a:rPr lang="en-US" dirty="0" err="1"/>
              <a:t>karakternya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674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AU" b="1" dirty="0" err="1"/>
              <a:t>Ketepatan</a:t>
            </a:r>
            <a:r>
              <a:rPr lang="en-AU" b="1" dirty="0"/>
              <a:t> </a:t>
            </a:r>
            <a:r>
              <a:rPr lang="en-AU" b="1" dirty="0" err="1"/>
              <a:t>dan</a:t>
            </a:r>
            <a:r>
              <a:rPr lang="en-AU" b="1" dirty="0"/>
              <a:t> </a:t>
            </a:r>
            <a:r>
              <a:rPr lang="en-AU" b="1" dirty="0" err="1"/>
              <a:t>kesesuaian</a:t>
            </a:r>
            <a:r>
              <a:rPr lang="en-AU" b="1" dirty="0"/>
              <a:t> </a:t>
            </a:r>
            <a:r>
              <a:rPr lang="en-AU" b="1" dirty="0" err="1"/>
              <a:t>menirukan</a:t>
            </a:r>
            <a:r>
              <a:rPr lang="en-AU" b="1" dirty="0"/>
              <a:t> nada/ </a:t>
            </a:r>
            <a:r>
              <a:rPr lang="en-AU" b="1" dirty="0" err="1"/>
              <a:t>laras</a:t>
            </a:r>
            <a:r>
              <a:rPr lang="en-AU" b="1" dirty="0"/>
              <a:t> </a:t>
            </a:r>
            <a:r>
              <a:rPr lang="en-AU" b="1" dirty="0" err="1"/>
              <a:t>tembang</a:t>
            </a:r>
            <a:r>
              <a:rPr lang="en-AU" b="1" dirty="0"/>
              <a:t> </a:t>
            </a:r>
            <a:r>
              <a:rPr lang="en-AU" b="1" dirty="0" err="1"/>
              <a:t>waosan</a:t>
            </a:r>
            <a:r>
              <a:rPr lang="en-AU" b="1" dirty="0"/>
              <a:t> </a:t>
            </a:r>
            <a:r>
              <a:rPr lang="en-AU" b="1" dirty="0" err="1"/>
              <a:t>bentuk</a:t>
            </a:r>
            <a:r>
              <a:rPr lang="en-AU" b="1" dirty="0"/>
              <a:t> </a:t>
            </a:r>
            <a:r>
              <a:rPr lang="en-AU" b="1" dirty="0" err="1"/>
              <a:t>macapat</a:t>
            </a:r>
            <a:r>
              <a:rPr lang="en-AU" b="1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US" dirty="0"/>
              <a:t>Nada-nada yang </a:t>
            </a:r>
            <a:r>
              <a:rPr lang="en-US" dirty="0" err="1"/>
              <a:t>dihadirkan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waosan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disajikan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tepat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. Nada-nada yang </a:t>
            </a:r>
            <a:r>
              <a:rPr lang="en-US" dirty="0" err="1"/>
              <a:t>dimaksud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nada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laras</a:t>
            </a:r>
            <a:r>
              <a:rPr lang="en-US" dirty="0"/>
              <a:t> gamelan </a:t>
            </a:r>
            <a:r>
              <a:rPr lang="en-US" dirty="0" err="1"/>
              <a:t>slendro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pelog</a:t>
            </a:r>
            <a:r>
              <a:rPr lang="en-US" dirty="0"/>
              <a:t>.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mengenal</a:t>
            </a:r>
            <a:r>
              <a:rPr lang="en-US" dirty="0"/>
              <a:t> nada/ </a:t>
            </a:r>
            <a:r>
              <a:rPr lang="en-US" dirty="0" err="1"/>
              <a:t>laras</a:t>
            </a:r>
            <a:r>
              <a:rPr lang="en-US" dirty="0"/>
              <a:t> gamelan </a:t>
            </a:r>
            <a:r>
              <a:rPr lang="en-US" dirty="0" err="1"/>
              <a:t>silahkan</a:t>
            </a:r>
            <a:r>
              <a:rPr lang="en-US" dirty="0"/>
              <a:t> </a:t>
            </a:r>
            <a:r>
              <a:rPr lang="en-US" dirty="0" err="1"/>
              <a:t>baca</a:t>
            </a:r>
            <a:r>
              <a:rPr lang="en-US" dirty="0"/>
              <a:t> </a:t>
            </a:r>
            <a:r>
              <a:rPr lang="en-US" dirty="0" err="1"/>
              <a:t>bukunya</a:t>
            </a:r>
            <a:r>
              <a:rPr lang="en-US" dirty="0"/>
              <a:t> Sri </a:t>
            </a:r>
            <a:r>
              <a:rPr lang="en-US" dirty="0" err="1"/>
              <a:t>Hastanto</a:t>
            </a:r>
            <a:r>
              <a:rPr lang="en-US" dirty="0"/>
              <a:t> </a:t>
            </a:r>
            <a:r>
              <a:rPr lang="en-US" dirty="0" err="1"/>
              <a:t>berjudul</a:t>
            </a:r>
            <a:r>
              <a:rPr lang="en-US" dirty="0"/>
              <a:t> </a:t>
            </a:r>
            <a:r>
              <a:rPr lang="en-US" dirty="0" err="1"/>
              <a:t>Pathet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Karawitan</a:t>
            </a:r>
            <a:r>
              <a:rPr lang="en-US" dirty="0"/>
              <a:t> </a:t>
            </a:r>
            <a:r>
              <a:rPr lang="en-US" dirty="0" err="1"/>
              <a:t>Jawa</a:t>
            </a:r>
            <a:r>
              <a:rPr lang="en-US" dirty="0"/>
              <a:t> Gaya Surakarta (2009). Ada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istilah</a:t>
            </a:r>
            <a:r>
              <a:rPr lang="en-US" dirty="0"/>
              <a:t> </a:t>
            </a:r>
            <a:r>
              <a:rPr lang="en-US" dirty="0" err="1"/>
              <a:t>Jawa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mengukur</a:t>
            </a:r>
            <a:r>
              <a:rPr lang="en-US" dirty="0"/>
              <a:t> </a:t>
            </a:r>
            <a:r>
              <a:rPr lang="en-US" dirty="0" err="1"/>
              <a:t>ketepatan</a:t>
            </a:r>
            <a:r>
              <a:rPr lang="en-US" dirty="0"/>
              <a:t>, </a:t>
            </a:r>
            <a:r>
              <a:rPr lang="en-US" dirty="0" err="1"/>
              <a:t>kekurang</a:t>
            </a:r>
            <a:r>
              <a:rPr lang="en-US" dirty="0"/>
              <a:t> </a:t>
            </a:r>
            <a:r>
              <a:rPr lang="en-US" dirty="0" err="1"/>
              <a:t>tepatan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ketidaktepatan</a:t>
            </a:r>
            <a:r>
              <a:rPr lang="en-US" dirty="0"/>
              <a:t> </a:t>
            </a:r>
            <a:r>
              <a:rPr lang="en-US" dirty="0" err="1"/>
              <a:t>menirukan</a:t>
            </a:r>
            <a:r>
              <a:rPr lang="en-US" dirty="0"/>
              <a:t> </a:t>
            </a:r>
            <a:r>
              <a:rPr lang="en-US" dirty="0" err="1"/>
              <a:t>laras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konteks</a:t>
            </a:r>
            <a:r>
              <a:rPr lang="en-US" dirty="0"/>
              <a:t> </a:t>
            </a:r>
            <a:r>
              <a:rPr lang="en-US" dirty="0" err="1"/>
              <a:t>karawitan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pleng</a:t>
            </a:r>
            <a:r>
              <a:rPr lang="en-US" dirty="0"/>
              <a:t>, </a:t>
            </a:r>
            <a:r>
              <a:rPr lang="en-US" dirty="0" err="1"/>
              <a:t>sasap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blero</a:t>
            </a:r>
            <a:r>
              <a:rPr lang="en-US" dirty="0"/>
              <a:t>.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demikian</a:t>
            </a:r>
            <a:r>
              <a:rPr lang="en-US" dirty="0"/>
              <a:t>,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estetika</a:t>
            </a:r>
            <a:r>
              <a:rPr lang="en-US" dirty="0"/>
              <a:t> vocal </a:t>
            </a:r>
            <a:r>
              <a:rPr lang="en-US" dirty="0" err="1"/>
              <a:t>tertentu</a:t>
            </a:r>
            <a:r>
              <a:rPr lang="en-US" dirty="0"/>
              <a:t> (</a:t>
            </a:r>
            <a:r>
              <a:rPr lang="en-US" dirty="0" err="1"/>
              <a:t>dalang</a:t>
            </a:r>
            <a:r>
              <a:rPr lang="en-US" dirty="0"/>
              <a:t>), </a:t>
            </a:r>
            <a:r>
              <a:rPr lang="en-US" dirty="0" err="1"/>
              <a:t>kadang</a:t>
            </a:r>
            <a:r>
              <a:rPr lang="en-US" dirty="0"/>
              <a:t> </a:t>
            </a:r>
            <a:r>
              <a:rPr lang="en-US" dirty="0" err="1"/>
              <a:t>suara-suara</a:t>
            </a:r>
            <a:r>
              <a:rPr lang="en-US" dirty="0"/>
              <a:t> </a:t>
            </a:r>
            <a:r>
              <a:rPr lang="en-US" dirty="0" err="1"/>
              <a:t>sasap</a:t>
            </a:r>
            <a:r>
              <a:rPr lang="en-US" dirty="0"/>
              <a:t> </a:t>
            </a:r>
            <a:r>
              <a:rPr lang="en-US" dirty="0" err="1"/>
              <a:t>misalnya</a:t>
            </a:r>
            <a:r>
              <a:rPr lang="en-US" dirty="0"/>
              <a:t>,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estetika</a:t>
            </a:r>
            <a:r>
              <a:rPr lang="en-US" dirty="0"/>
              <a:t> </a:t>
            </a:r>
            <a:r>
              <a:rPr lang="en-US" dirty="0" err="1"/>
              <a:t>tersendiri</a:t>
            </a:r>
            <a:r>
              <a:rPr lang="en-US" dirty="0"/>
              <a:t>,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konteks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menirukan</a:t>
            </a:r>
            <a:r>
              <a:rPr lang="en-US" dirty="0"/>
              <a:t> nada/ </a:t>
            </a:r>
            <a:r>
              <a:rPr lang="en-US" dirty="0" err="1"/>
              <a:t>laras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tepat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pleng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399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AU" dirty="0" err="1"/>
              <a:t>Ketepatan</a:t>
            </a:r>
            <a:r>
              <a:rPr lang="en-AU" dirty="0"/>
              <a:t> </a:t>
            </a:r>
            <a:r>
              <a:rPr lang="en-AU" dirty="0" err="1"/>
              <a:t>dan</a:t>
            </a:r>
            <a:r>
              <a:rPr lang="en-AU" dirty="0"/>
              <a:t> </a:t>
            </a:r>
            <a:r>
              <a:rPr lang="en-AU" dirty="0" err="1"/>
              <a:t>kesesuaian</a:t>
            </a:r>
            <a:r>
              <a:rPr lang="en-AU" dirty="0"/>
              <a:t> </a:t>
            </a:r>
            <a:r>
              <a:rPr lang="en-AU" dirty="0" err="1"/>
              <a:t>menirukan</a:t>
            </a:r>
            <a:r>
              <a:rPr lang="en-AU" dirty="0"/>
              <a:t> </a:t>
            </a:r>
            <a:r>
              <a:rPr lang="en-AU" dirty="0" err="1"/>
              <a:t>artikulasi</a:t>
            </a:r>
            <a:r>
              <a:rPr lang="en-AU" dirty="0"/>
              <a:t> </a:t>
            </a:r>
            <a:r>
              <a:rPr lang="en-AU" dirty="0" err="1"/>
              <a:t>tembang</a:t>
            </a:r>
            <a:r>
              <a:rPr lang="en-AU" dirty="0"/>
              <a:t> </a:t>
            </a:r>
            <a:r>
              <a:rPr lang="en-AU" dirty="0" err="1"/>
              <a:t>waosan</a:t>
            </a:r>
            <a:r>
              <a:rPr lang="en-AU" dirty="0"/>
              <a:t> </a:t>
            </a:r>
            <a:r>
              <a:rPr lang="en-AU" dirty="0" err="1"/>
              <a:t>bentuk</a:t>
            </a:r>
            <a:r>
              <a:rPr lang="en-AU" dirty="0"/>
              <a:t> </a:t>
            </a:r>
            <a:r>
              <a:rPr lang="en-AU" dirty="0" err="1"/>
              <a:t>macapat</a:t>
            </a:r>
            <a:r>
              <a:rPr lang="en-AU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halnya</a:t>
            </a:r>
            <a:r>
              <a:rPr lang="en-US" dirty="0"/>
              <a:t> </a:t>
            </a:r>
            <a:r>
              <a:rPr lang="en-US" dirty="0" err="1"/>
              <a:t>ketepatan</a:t>
            </a:r>
            <a:r>
              <a:rPr lang="en-US" dirty="0"/>
              <a:t> nada/ </a:t>
            </a:r>
            <a:r>
              <a:rPr lang="en-US" dirty="0" err="1"/>
              <a:t>laras</a:t>
            </a:r>
            <a:r>
              <a:rPr lang="en-US" dirty="0"/>
              <a:t>, </a:t>
            </a:r>
            <a:r>
              <a:rPr lang="en-US" dirty="0" err="1"/>
              <a:t>artikulasi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yang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penyajian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waosan</a:t>
            </a:r>
            <a:r>
              <a:rPr lang="en-US" dirty="0"/>
              <a:t>. </a:t>
            </a:r>
            <a:r>
              <a:rPr lang="en-US" dirty="0" err="1"/>
              <a:t>Artikulasi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KBBI </a:t>
            </a:r>
            <a:r>
              <a:rPr lang="en-US" dirty="0" err="1"/>
              <a:t>berarti</a:t>
            </a:r>
            <a:r>
              <a:rPr lang="en-US" dirty="0"/>
              <a:t> </a:t>
            </a:r>
            <a:r>
              <a:rPr lang="en-US" dirty="0" err="1"/>
              <a:t>lafal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pengucapakn</a:t>
            </a:r>
            <a:r>
              <a:rPr lang="en-US" dirty="0"/>
              <a:t> kata (</a:t>
            </a:r>
            <a:r>
              <a:rPr lang="en-US" u="sng" dirty="0">
                <a:hlinkClick r:id="rId2"/>
              </a:rPr>
              <a:t>https://kbbi.kemdikbud.go.id/entri/Artikulasi</a:t>
            </a:r>
            <a:r>
              <a:rPr lang="en-US" dirty="0"/>
              <a:t>).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konteks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kata </a:t>
            </a:r>
            <a:r>
              <a:rPr lang="en-US" dirty="0" err="1"/>
              <a:t>artikulasi</a:t>
            </a:r>
            <a:r>
              <a:rPr lang="en-US" dirty="0"/>
              <a:t> </a:t>
            </a:r>
            <a:r>
              <a:rPr lang="en-US" dirty="0" err="1"/>
              <a:t>berhubungan</a:t>
            </a:r>
            <a:r>
              <a:rPr lang="en-US" dirty="0"/>
              <a:t> pula </a:t>
            </a:r>
            <a:r>
              <a:rPr lang="en-US" dirty="0" err="1"/>
              <a:t>dengan</a:t>
            </a:r>
            <a:r>
              <a:rPr lang="en-US" dirty="0"/>
              <a:t> kata-kata/ </a:t>
            </a:r>
            <a:r>
              <a:rPr lang="en-US" dirty="0" err="1"/>
              <a:t>syair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waosan</a:t>
            </a:r>
            <a:r>
              <a:rPr lang="en-US" dirty="0"/>
              <a:t>. </a:t>
            </a:r>
            <a:r>
              <a:rPr lang="en-US" dirty="0" err="1"/>
              <a:t>Kebudayaan</a:t>
            </a:r>
            <a:r>
              <a:rPr lang="en-US" dirty="0"/>
              <a:t> </a:t>
            </a:r>
            <a:r>
              <a:rPr lang="en-US" dirty="0" err="1"/>
              <a:t>Jawa</a:t>
            </a:r>
            <a:r>
              <a:rPr lang="en-US" dirty="0"/>
              <a:t> </a:t>
            </a:r>
            <a:r>
              <a:rPr lang="en-US" dirty="0" err="1"/>
              <a:t>khususnya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pertunjukan</a:t>
            </a:r>
            <a:r>
              <a:rPr lang="en-US" dirty="0"/>
              <a:t> </a:t>
            </a:r>
            <a:r>
              <a:rPr lang="en-US" dirty="0" err="1"/>
              <a:t>termasuk</a:t>
            </a:r>
            <a:r>
              <a:rPr lang="en-US" dirty="0"/>
              <a:t> di </a:t>
            </a:r>
            <a:r>
              <a:rPr lang="en-US" dirty="0" err="1"/>
              <a:t>dalamnya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waosan</a:t>
            </a:r>
            <a:r>
              <a:rPr lang="en-US" dirty="0"/>
              <a:t>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Jawa</a:t>
            </a:r>
            <a:r>
              <a:rPr lang="en-US" dirty="0"/>
              <a:t> (</a:t>
            </a:r>
            <a:r>
              <a:rPr lang="en-US" dirty="0" err="1"/>
              <a:t>kuno</a:t>
            </a:r>
            <a:r>
              <a:rPr lang="en-US" dirty="0"/>
              <a:t>, </a:t>
            </a:r>
            <a:r>
              <a:rPr lang="en-US" dirty="0" err="1"/>
              <a:t>tengah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). </a:t>
            </a:r>
            <a:r>
              <a:rPr lang="en-US" dirty="0" err="1"/>
              <a:t>Huruf</a:t>
            </a:r>
            <a:r>
              <a:rPr lang="en-US" dirty="0"/>
              <a:t> vocal di </a:t>
            </a:r>
            <a:r>
              <a:rPr lang="en-US" dirty="0" err="1"/>
              <a:t>Jawa</a:t>
            </a:r>
            <a:r>
              <a:rPr lang="en-US" dirty="0"/>
              <a:t> </a:t>
            </a:r>
            <a:r>
              <a:rPr lang="en-US" dirty="0" err="1"/>
              <a:t>memilii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huruf</a:t>
            </a:r>
            <a:r>
              <a:rPr lang="en-US" dirty="0"/>
              <a:t> vocal di </a:t>
            </a:r>
            <a:r>
              <a:rPr lang="en-US" dirty="0" err="1"/>
              <a:t>bahasa</a:t>
            </a:r>
            <a:r>
              <a:rPr lang="en-US" dirty="0"/>
              <a:t> Indonesia.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tuntutan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penyajiannya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cenderung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sulit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menuntut</a:t>
            </a:r>
            <a:r>
              <a:rPr lang="en-US" dirty="0"/>
              <a:t> </a:t>
            </a:r>
            <a:r>
              <a:rPr lang="en-US" dirty="0" err="1"/>
              <a:t>vokabuler</a:t>
            </a:r>
            <a:r>
              <a:rPr lang="en-US" dirty="0"/>
              <a:t> kata yang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. </a:t>
            </a:r>
            <a:r>
              <a:rPr lang="en-US" dirty="0" err="1"/>
              <a:t>Estetika</a:t>
            </a:r>
            <a:r>
              <a:rPr lang="en-US" dirty="0"/>
              <a:t> </a:t>
            </a:r>
            <a:r>
              <a:rPr lang="en-US" dirty="0" err="1"/>
              <a:t>artikulasi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konteks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waosan</a:t>
            </a:r>
            <a:r>
              <a:rPr lang="en-US" dirty="0"/>
              <a:t> </a:t>
            </a:r>
            <a:r>
              <a:rPr lang="en-US" dirty="0" err="1"/>
              <a:t>menuntut</a:t>
            </a:r>
            <a:r>
              <a:rPr lang="en-US" dirty="0"/>
              <a:t> </a:t>
            </a:r>
            <a:r>
              <a:rPr lang="en-US" dirty="0" err="1"/>
              <a:t>artikulasi</a:t>
            </a:r>
            <a:r>
              <a:rPr lang="en-US" dirty="0"/>
              <a:t> yang </a:t>
            </a:r>
            <a:r>
              <a:rPr lang="en-US" dirty="0" err="1"/>
              <a:t>jelas</a:t>
            </a:r>
            <a:r>
              <a:rPr lang="en-US" dirty="0"/>
              <a:t>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over. </a:t>
            </a:r>
            <a:r>
              <a:rPr lang="en-US" dirty="0" err="1"/>
              <a:t>Penekanannya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kejelasan</a:t>
            </a:r>
            <a:r>
              <a:rPr lang="en-US" dirty="0"/>
              <a:t> kata-kata.</a:t>
            </a:r>
          </a:p>
        </p:txBody>
      </p:sp>
    </p:spTree>
    <p:extLst>
      <p:ext uri="{BB962C8B-B14F-4D97-AF65-F5344CB8AC3E}">
        <p14:creationId xmlns:p14="http://schemas.microsoft.com/office/powerpoint/2010/main" val="1577513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AU" b="1" dirty="0" err="1"/>
              <a:t>Ketepatan</a:t>
            </a:r>
            <a:r>
              <a:rPr lang="en-AU" b="1" dirty="0"/>
              <a:t> </a:t>
            </a:r>
            <a:r>
              <a:rPr lang="en-AU" b="1" dirty="0" err="1"/>
              <a:t>dan</a:t>
            </a:r>
            <a:r>
              <a:rPr lang="en-AU" b="1" dirty="0"/>
              <a:t> </a:t>
            </a:r>
            <a:r>
              <a:rPr lang="en-AU" b="1" dirty="0" err="1"/>
              <a:t>kesesuaian</a:t>
            </a:r>
            <a:r>
              <a:rPr lang="en-AU" b="1" dirty="0"/>
              <a:t> </a:t>
            </a:r>
            <a:r>
              <a:rPr lang="en-AU" b="1" dirty="0" err="1"/>
              <a:t>menirukan</a:t>
            </a:r>
            <a:r>
              <a:rPr lang="en-AU" b="1" dirty="0"/>
              <a:t> </a:t>
            </a:r>
            <a:r>
              <a:rPr lang="en-AU" b="1" dirty="0" err="1"/>
              <a:t>luluh</a:t>
            </a:r>
            <a:r>
              <a:rPr lang="en-AU" b="1" dirty="0"/>
              <a:t> </a:t>
            </a:r>
            <a:r>
              <a:rPr lang="en-AU" b="1" dirty="0" err="1"/>
              <a:t>lagu</a:t>
            </a:r>
            <a:r>
              <a:rPr lang="en-AU" b="1" dirty="0"/>
              <a:t> </a:t>
            </a:r>
            <a:r>
              <a:rPr lang="en-AU" b="1" dirty="0" err="1"/>
              <a:t>dan</a:t>
            </a:r>
            <a:r>
              <a:rPr lang="en-AU" b="1" dirty="0"/>
              <a:t> </a:t>
            </a:r>
            <a:r>
              <a:rPr lang="en-AU" b="1" dirty="0" err="1"/>
              <a:t>luluh</a:t>
            </a:r>
            <a:r>
              <a:rPr lang="en-AU" b="1" dirty="0"/>
              <a:t> </a:t>
            </a:r>
            <a:r>
              <a:rPr lang="en-AU" b="1" dirty="0" err="1"/>
              <a:t>tembung</a:t>
            </a:r>
            <a:r>
              <a:rPr lang="en-AU" b="1" dirty="0"/>
              <a:t> </a:t>
            </a:r>
            <a:r>
              <a:rPr lang="en-AU" b="1" dirty="0" err="1"/>
              <a:t>tembang</a:t>
            </a:r>
            <a:r>
              <a:rPr lang="en-AU" b="1" dirty="0"/>
              <a:t> </a:t>
            </a:r>
            <a:r>
              <a:rPr lang="en-AU" b="1" dirty="0" err="1"/>
              <a:t>waosan</a:t>
            </a:r>
            <a:r>
              <a:rPr lang="en-AU" b="1" dirty="0"/>
              <a:t> </a:t>
            </a:r>
            <a:r>
              <a:rPr lang="en-AU" b="1" dirty="0" err="1"/>
              <a:t>bentuk</a:t>
            </a:r>
            <a:r>
              <a:rPr lang="en-AU" b="1" dirty="0"/>
              <a:t> </a:t>
            </a:r>
            <a:r>
              <a:rPr lang="en-AU" b="1" dirty="0" err="1"/>
              <a:t>macapat</a:t>
            </a:r>
            <a:r>
              <a:rPr lang="en-AU" b="1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 err="1"/>
              <a:t>Ketepatan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kesesuaian</a:t>
            </a:r>
            <a:r>
              <a:rPr lang="en-US" dirty="0"/>
              <a:t> </a:t>
            </a:r>
            <a:r>
              <a:rPr lang="en-US" dirty="0" err="1"/>
              <a:t>luluh</a:t>
            </a:r>
            <a:r>
              <a:rPr lang="en-US" dirty="0"/>
              <a:t> </a:t>
            </a:r>
            <a:r>
              <a:rPr lang="en-US" dirty="0" err="1"/>
              <a:t>lagu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luluh</a:t>
            </a:r>
            <a:r>
              <a:rPr lang="en-US" dirty="0"/>
              <a:t> </a:t>
            </a:r>
            <a:r>
              <a:rPr lang="en-US" dirty="0" err="1"/>
              <a:t>tembung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membekali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menerapkan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“</a:t>
            </a:r>
            <a:r>
              <a:rPr lang="en-US" dirty="0" err="1"/>
              <a:t>sastra</a:t>
            </a:r>
            <a:r>
              <a:rPr lang="en-US" dirty="0"/>
              <a:t> </a:t>
            </a:r>
            <a:r>
              <a:rPr lang="en-US" dirty="0" err="1"/>
              <a:t>kaweungku</a:t>
            </a:r>
            <a:r>
              <a:rPr lang="en-US" dirty="0"/>
              <a:t> </a:t>
            </a:r>
            <a:r>
              <a:rPr lang="en-US" dirty="0" err="1"/>
              <a:t>ing</a:t>
            </a:r>
            <a:r>
              <a:rPr lang="en-US" dirty="0"/>
              <a:t> </a:t>
            </a:r>
            <a:r>
              <a:rPr lang="en-US" dirty="0" err="1"/>
              <a:t>lagu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lagu</a:t>
            </a:r>
            <a:r>
              <a:rPr lang="en-US" dirty="0"/>
              <a:t> </a:t>
            </a:r>
            <a:r>
              <a:rPr lang="en-US" dirty="0" err="1"/>
              <a:t>kawengku</a:t>
            </a:r>
            <a:r>
              <a:rPr lang="en-US" dirty="0"/>
              <a:t> </a:t>
            </a:r>
            <a:r>
              <a:rPr lang="en-US" dirty="0" err="1"/>
              <a:t>ing</a:t>
            </a:r>
            <a:r>
              <a:rPr lang="en-US" dirty="0"/>
              <a:t> </a:t>
            </a:r>
            <a:r>
              <a:rPr lang="en-US" dirty="0" err="1"/>
              <a:t>sastra</a:t>
            </a:r>
            <a:r>
              <a:rPr lang="en-US" dirty="0"/>
              <a:t>”. Kata </a:t>
            </a:r>
            <a:r>
              <a:rPr lang="en-US" dirty="0" err="1"/>
              <a:t>lainnya</a:t>
            </a:r>
            <a:r>
              <a:rPr lang="en-US" dirty="0"/>
              <a:t>,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penyajian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waosan</a:t>
            </a:r>
            <a:r>
              <a:rPr lang="en-US" dirty="0"/>
              <a:t>,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yang </a:t>
            </a:r>
            <a:r>
              <a:rPr lang="en-US" dirty="0" err="1"/>
              <a:t>penekanannya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lagu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penekanan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sastra</a:t>
            </a:r>
            <a:r>
              <a:rPr lang="en-US" dirty="0"/>
              <a:t>. </a:t>
            </a:r>
            <a:r>
              <a:rPr lang="en-US" dirty="0" err="1"/>
              <a:t>Materi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disampaikan</a:t>
            </a:r>
            <a:r>
              <a:rPr lang="en-US" dirty="0"/>
              <a:t> </a:t>
            </a:r>
            <a:r>
              <a:rPr lang="en-US" dirty="0" err="1"/>
              <a:t>supaya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menafsirkan</a:t>
            </a:r>
            <a:r>
              <a:rPr lang="en-US" dirty="0"/>
              <a:t> </a:t>
            </a:r>
            <a:r>
              <a:rPr lang="en-US" dirty="0" err="1"/>
              <a:t>mana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luluh</a:t>
            </a:r>
            <a:r>
              <a:rPr lang="en-US" dirty="0"/>
              <a:t> </a:t>
            </a:r>
            <a:r>
              <a:rPr lang="en-US" dirty="0" err="1"/>
              <a:t>lagu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luluh</a:t>
            </a:r>
            <a:r>
              <a:rPr lang="en-US" dirty="0"/>
              <a:t> </a:t>
            </a:r>
            <a:r>
              <a:rPr lang="en-US" dirty="0" err="1"/>
              <a:t>tembung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577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AU" b="1" dirty="0" err="1"/>
              <a:t>Ketepatan</a:t>
            </a:r>
            <a:r>
              <a:rPr lang="en-AU" b="1" dirty="0"/>
              <a:t> </a:t>
            </a:r>
            <a:r>
              <a:rPr lang="en-AU" b="1" dirty="0" err="1"/>
              <a:t>dan</a:t>
            </a:r>
            <a:r>
              <a:rPr lang="en-AU" b="1" dirty="0"/>
              <a:t> </a:t>
            </a:r>
            <a:r>
              <a:rPr lang="en-AU" b="1" dirty="0" err="1"/>
              <a:t>kesesuaian</a:t>
            </a:r>
            <a:r>
              <a:rPr lang="en-AU" b="1" dirty="0"/>
              <a:t> </a:t>
            </a:r>
            <a:r>
              <a:rPr lang="en-AU" b="1" dirty="0" err="1"/>
              <a:t>menirukan</a:t>
            </a:r>
            <a:r>
              <a:rPr lang="en-AU" b="1" dirty="0"/>
              <a:t> </a:t>
            </a:r>
            <a:r>
              <a:rPr lang="en-AU" b="1" dirty="0" err="1"/>
              <a:t>intonasi</a:t>
            </a:r>
            <a:r>
              <a:rPr lang="en-AU" b="1" dirty="0"/>
              <a:t> </a:t>
            </a:r>
            <a:r>
              <a:rPr lang="en-AU" b="1" dirty="0" err="1"/>
              <a:t>tembang</a:t>
            </a:r>
            <a:r>
              <a:rPr lang="en-AU" b="1" dirty="0"/>
              <a:t> </a:t>
            </a:r>
            <a:r>
              <a:rPr lang="en-AU" b="1" dirty="0" err="1"/>
              <a:t>waosan</a:t>
            </a:r>
            <a:r>
              <a:rPr lang="en-AU" b="1" dirty="0"/>
              <a:t> </a:t>
            </a:r>
            <a:r>
              <a:rPr lang="en-AU" b="1" dirty="0" err="1"/>
              <a:t>bentuk</a:t>
            </a:r>
            <a:r>
              <a:rPr lang="en-AU" b="1" dirty="0"/>
              <a:t> </a:t>
            </a:r>
            <a:r>
              <a:rPr lang="en-AU" b="1" dirty="0" err="1" smtClean="0"/>
              <a:t>macapat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 err="1"/>
              <a:t>Intonasi</a:t>
            </a:r>
            <a:r>
              <a:rPr lang="en-US" dirty="0"/>
              <a:t> </a:t>
            </a:r>
            <a:r>
              <a:rPr lang="en-US" dirty="0" err="1"/>
              <a:t>menurut</a:t>
            </a:r>
            <a:r>
              <a:rPr lang="en-US" dirty="0"/>
              <a:t> KBBI </a:t>
            </a:r>
            <a:r>
              <a:rPr lang="en-US" dirty="0" err="1"/>
              <a:t>Kemendikbud</a:t>
            </a:r>
            <a:r>
              <a:rPr lang="en-US" dirty="0"/>
              <a:t> </a:t>
            </a:r>
            <a:r>
              <a:rPr lang="en-US" dirty="0" err="1"/>
              <a:t>berarti</a:t>
            </a:r>
            <a:r>
              <a:rPr lang="en-US" dirty="0"/>
              <a:t> </a:t>
            </a:r>
            <a:r>
              <a:rPr lang="en-US" dirty="0" err="1"/>
              <a:t>ketepatan</a:t>
            </a:r>
            <a:r>
              <a:rPr lang="en-US" dirty="0"/>
              <a:t> </a:t>
            </a:r>
            <a:r>
              <a:rPr lang="en-US" dirty="0" err="1"/>
              <a:t>penyajian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rendah</a:t>
            </a:r>
            <a:r>
              <a:rPr lang="en-US" dirty="0"/>
              <a:t> nada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penyanyi</a:t>
            </a:r>
            <a:r>
              <a:rPr lang="en-US" dirty="0"/>
              <a:t> (</a:t>
            </a:r>
            <a:r>
              <a:rPr lang="en-US" u="sng" dirty="0">
                <a:hlinkClick r:id="rId2"/>
              </a:rPr>
              <a:t>https://kbbi.kemdikbud.go.id/entri/Intonasi</a:t>
            </a:r>
            <a:r>
              <a:rPr lang="en-US" dirty="0"/>
              <a:t>). </a:t>
            </a:r>
            <a:r>
              <a:rPr lang="en-US" dirty="0" err="1"/>
              <a:t>Demikian</a:t>
            </a:r>
            <a:r>
              <a:rPr lang="en-US" dirty="0"/>
              <a:t> </a:t>
            </a:r>
            <a:r>
              <a:rPr lang="en-US" dirty="0" err="1"/>
              <a:t>halnya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intonasi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konteks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waosan</a:t>
            </a:r>
            <a:r>
              <a:rPr lang="en-US" dirty="0"/>
              <a:t>. </a:t>
            </a:r>
            <a:r>
              <a:rPr lang="en-US" dirty="0" err="1"/>
              <a:t>Intonasi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waosan</a:t>
            </a:r>
            <a:r>
              <a:rPr lang="en-US" dirty="0"/>
              <a:t> </a:t>
            </a:r>
            <a:r>
              <a:rPr lang="en-US" dirty="0" err="1"/>
              <a:t>dimaknai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rendahnya</a:t>
            </a:r>
            <a:r>
              <a:rPr lang="en-US" dirty="0"/>
              <a:t> nada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tebal</a:t>
            </a:r>
            <a:r>
              <a:rPr lang="en-US" dirty="0"/>
              <a:t> </a:t>
            </a:r>
            <a:r>
              <a:rPr lang="en-US" dirty="0" err="1"/>
              <a:t>tipisnya</a:t>
            </a:r>
            <a:r>
              <a:rPr lang="en-US" dirty="0"/>
              <a:t> </a:t>
            </a:r>
            <a:r>
              <a:rPr lang="en-US" dirty="0" err="1"/>
              <a:t>suara</a:t>
            </a:r>
            <a:r>
              <a:rPr lang="en-US" dirty="0"/>
              <a:t>. Hal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nantinya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membangun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emosi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waosan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829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AU" b="1" dirty="0" err="1"/>
              <a:t>Ketepatan</a:t>
            </a:r>
            <a:r>
              <a:rPr lang="en-AU" b="1" dirty="0"/>
              <a:t> </a:t>
            </a:r>
            <a:r>
              <a:rPr lang="en-AU" b="1" dirty="0" err="1"/>
              <a:t>dan</a:t>
            </a:r>
            <a:r>
              <a:rPr lang="en-AU" b="1" dirty="0"/>
              <a:t> </a:t>
            </a:r>
            <a:r>
              <a:rPr lang="en-AU" b="1" dirty="0" err="1"/>
              <a:t>kesesuaian</a:t>
            </a:r>
            <a:r>
              <a:rPr lang="en-AU" b="1" dirty="0"/>
              <a:t> </a:t>
            </a:r>
            <a:r>
              <a:rPr lang="en-AU" b="1" dirty="0" err="1"/>
              <a:t>menirukan</a:t>
            </a:r>
            <a:r>
              <a:rPr lang="en-AU" b="1" dirty="0"/>
              <a:t>  </a:t>
            </a:r>
            <a:r>
              <a:rPr lang="en-AU" b="1" dirty="0" err="1"/>
              <a:t>dinamika</a:t>
            </a:r>
            <a:r>
              <a:rPr lang="en-AU" b="1" dirty="0"/>
              <a:t> </a:t>
            </a:r>
            <a:r>
              <a:rPr lang="en-AU" b="1" dirty="0" err="1"/>
              <a:t>dan</a:t>
            </a:r>
            <a:r>
              <a:rPr lang="en-AU" b="1" dirty="0"/>
              <a:t> </a:t>
            </a:r>
            <a:r>
              <a:rPr lang="en-AU" b="1" dirty="0" err="1"/>
              <a:t>karakter</a:t>
            </a:r>
            <a:r>
              <a:rPr lang="en-AU" b="1" dirty="0"/>
              <a:t> </a:t>
            </a:r>
            <a:r>
              <a:rPr lang="en-AU" b="1" dirty="0" err="1"/>
              <a:t>tembang</a:t>
            </a:r>
            <a:r>
              <a:rPr lang="en-AU" b="1" dirty="0"/>
              <a:t> </a:t>
            </a:r>
            <a:r>
              <a:rPr lang="en-AU" b="1" dirty="0" err="1"/>
              <a:t>waosan</a:t>
            </a:r>
            <a:r>
              <a:rPr lang="en-AU" b="1" dirty="0"/>
              <a:t> </a:t>
            </a:r>
            <a:r>
              <a:rPr lang="en-AU" b="1" dirty="0" err="1"/>
              <a:t>bentuk</a:t>
            </a:r>
            <a:r>
              <a:rPr lang="en-AU" b="1" dirty="0"/>
              <a:t> </a:t>
            </a:r>
            <a:r>
              <a:rPr lang="en-AU" b="1" dirty="0" err="1"/>
              <a:t>macapat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US" dirty="0" err="1"/>
              <a:t>Dinamika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waosan</a:t>
            </a:r>
            <a:r>
              <a:rPr lang="en-US" dirty="0"/>
              <a:t> </a:t>
            </a:r>
            <a:r>
              <a:rPr lang="en-US" dirty="0" err="1"/>
              <a:t>berhubungan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 </a:t>
            </a:r>
            <a:r>
              <a:rPr lang="en-US" dirty="0" err="1"/>
              <a:t>penyaji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konteks</a:t>
            </a:r>
            <a:r>
              <a:rPr lang="en-US" dirty="0"/>
              <a:t> </a:t>
            </a:r>
            <a:r>
              <a:rPr lang="en-US" dirty="0" err="1"/>
              <a:t>penyajian</a:t>
            </a:r>
            <a:r>
              <a:rPr lang="en-US" dirty="0"/>
              <a:t>.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disinggung</a:t>
            </a:r>
            <a:r>
              <a:rPr lang="en-US" dirty="0"/>
              <a:t> </a:t>
            </a:r>
            <a:r>
              <a:rPr lang="en-US" dirty="0" err="1"/>
              <a:t>sebelumnya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penyajian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waosan</a:t>
            </a:r>
            <a:r>
              <a:rPr lang="en-US" dirty="0"/>
              <a:t> yang </a:t>
            </a:r>
            <a:r>
              <a:rPr lang="en-US" dirty="0" err="1"/>
              <a:t>berhubungan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pertunjukan</a:t>
            </a:r>
            <a:r>
              <a:rPr lang="en-US" dirty="0"/>
              <a:t> lain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hubungannya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karakteristik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waosan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disajikan</a:t>
            </a:r>
            <a:r>
              <a:rPr lang="en-US" dirty="0"/>
              <a:t>.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konteks</a:t>
            </a:r>
            <a:r>
              <a:rPr lang="en-US" dirty="0"/>
              <a:t> </a:t>
            </a:r>
            <a:r>
              <a:rPr lang="en-US" dirty="0" err="1"/>
              <a:t>penyajian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waosan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mandiri</a:t>
            </a:r>
            <a:r>
              <a:rPr lang="en-US" dirty="0"/>
              <a:t>, </a:t>
            </a:r>
            <a:r>
              <a:rPr lang="en-US" dirty="0" err="1"/>
              <a:t>karakter</a:t>
            </a:r>
            <a:r>
              <a:rPr lang="en-US" dirty="0"/>
              <a:t> yang </a:t>
            </a:r>
            <a:r>
              <a:rPr lang="en-US" dirty="0" err="1"/>
              <a:t>dibangun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estetika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waosan</a:t>
            </a:r>
            <a:r>
              <a:rPr lang="en-US" dirty="0"/>
              <a:t> </a:t>
            </a:r>
            <a:r>
              <a:rPr lang="en-US" dirty="0" err="1"/>
              <a:t>tunggal</a:t>
            </a:r>
            <a:r>
              <a:rPr lang="en-US" dirty="0"/>
              <a:t>. </a:t>
            </a:r>
            <a:r>
              <a:rPr lang="en-US" dirty="0" err="1"/>
              <a:t>Karakteristiknya</a:t>
            </a:r>
            <a:r>
              <a:rPr lang="en-US" dirty="0"/>
              <a:t> </a:t>
            </a:r>
            <a:r>
              <a:rPr lang="en-US" dirty="0" err="1"/>
              <a:t>dibangun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konvensi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melekat</a:t>
            </a:r>
            <a:r>
              <a:rPr lang="en-US" dirty="0"/>
              <a:t> di </a:t>
            </a:r>
            <a:r>
              <a:rPr lang="en-US" dirty="0" err="1"/>
              <a:t>masyarakat</a:t>
            </a:r>
            <a:r>
              <a:rPr lang="en-US" dirty="0"/>
              <a:t>.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,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Asmandana</a:t>
            </a:r>
            <a:r>
              <a:rPr lang="en-US" dirty="0"/>
              <a:t> </a:t>
            </a:r>
            <a:r>
              <a:rPr lang="en-US" dirty="0" err="1"/>
              <a:t>identik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rasa-rasa </a:t>
            </a:r>
            <a:r>
              <a:rPr lang="en-US" dirty="0" err="1"/>
              <a:t>kasmaran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lain </a:t>
            </a:r>
            <a:r>
              <a:rPr lang="en-US" dirty="0" err="1"/>
              <a:t>sebagainya</a:t>
            </a:r>
            <a:r>
              <a:rPr lang="en-US" dirty="0"/>
              <a:t>.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dinamika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karakteristik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waosan</a:t>
            </a:r>
            <a:r>
              <a:rPr lang="en-US" dirty="0"/>
              <a:t> </a:t>
            </a:r>
            <a:r>
              <a:rPr lang="en-US" dirty="0" err="1"/>
              <a:t>baca</a:t>
            </a:r>
            <a:r>
              <a:rPr lang="en-US" dirty="0"/>
              <a:t> </a:t>
            </a:r>
            <a:r>
              <a:rPr lang="en-US" dirty="0" err="1"/>
              <a:t>tulisan</a:t>
            </a:r>
            <a:r>
              <a:rPr lang="en-US" dirty="0"/>
              <a:t> </a:t>
            </a:r>
            <a:r>
              <a:rPr lang="en-US" dirty="0" err="1"/>
              <a:t>Puji</a:t>
            </a:r>
            <a:r>
              <a:rPr lang="en-US" dirty="0"/>
              <a:t> Anti </a:t>
            </a:r>
            <a:r>
              <a:rPr lang="en-US" dirty="0" err="1"/>
              <a:t>dan</a:t>
            </a:r>
            <a:r>
              <a:rPr lang="en-US" dirty="0"/>
              <a:t> Tri Anita di </a:t>
            </a:r>
            <a:r>
              <a:rPr lang="en-US" dirty="0" err="1"/>
              <a:t>Jurnal</a:t>
            </a:r>
            <a:r>
              <a:rPr lang="en-US" dirty="0"/>
              <a:t> </a:t>
            </a:r>
            <a:r>
              <a:rPr lang="en-US" dirty="0" err="1"/>
              <a:t>Deiksis</a:t>
            </a:r>
            <a:r>
              <a:rPr lang="en-US" dirty="0"/>
              <a:t> Vol. 11 No. 01 </a:t>
            </a:r>
            <a:r>
              <a:rPr lang="en-US" dirty="0" err="1"/>
              <a:t>hal</a:t>
            </a:r>
            <a:r>
              <a:rPr lang="en-US" dirty="0"/>
              <a:t>. 77-85 </a:t>
            </a:r>
            <a:r>
              <a:rPr lang="en-US" dirty="0" err="1"/>
              <a:t>berjudul</a:t>
            </a:r>
            <a:r>
              <a:rPr lang="en-US" dirty="0"/>
              <a:t> “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Macapat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Penunjang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” (</a:t>
            </a:r>
            <a:r>
              <a:rPr lang="en-US" dirty="0" err="1"/>
              <a:t>Puji</a:t>
            </a:r>
            <a:r>
              <a:rPr lang="en-US" dirty="0"/>
              <a:t> </a:t>
            </a:r>
            <a:r>
              <a:rPr lang="en-US" dirty="0" err="1"/>
              <a:t>Anto</a:t>
            </a:r>
            <a:r>
              <a:rPr lang="en-US" dirty="0"/>
              <a:t>, Tri Anita, 2019 : 77-85). </a:t>
            </a:r>
          </a:p>
        </p:txBody>
      </p:sp>
    </p:spTree>
    <p:extLst>
      <p:ext uri="{BB962C8B-B14F-4D97-AF65-F5344CB8AC3E}">
        <p14:creationId xmlns:p14="http://schemas.microsoft.com/office/powerpoint/2010/main" val="1495420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Tembang</a:t>
            </a:r>
            <a:r>
              <a:rPr lang="en-US" dirty="0" smtClean="0"/>
              <a:t> </a:t>
            </a:r>
            <a:r>
              <a:rPr lang="en-US" dirty="0" err="1" smtClean="0"/>
              <a:t>Macapat</a:t>
            </a:r>
            <a:r>
              <a:rPr lang="en-US" dirty="0" smtClean="0"/>
              <a:t> </a:t>
            </a:r>
            <a:r>
              <a:rPr lang="en-US" dirty="0" err="1" smtClean="0"/>
              <a:t>Asmaradana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dirty="0" err="1"/>
              <a:t>Materi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waosan</a:t>
            </a:r>
            <a:r>
              <a:rPr lang="en-US" dirty="0"/>
              <a:t> </a:t>
            </a:r>
            <a:r>
              <a:rPr lang="en-US" dirty="0" err="1"/>
              <a:t>Asmaradana</a:t>
            </a:r>
            <a:r>
              <a:rPr lang="en-US" dirty="0"/>
              <a:t>.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macapat</a:t>
            </a:r>
            <a:r>
              <a:rPr lang="en-US" dirty="0"/>
              <a:t> </a:t>
            </a:r>
            <a:r>
              <a:rPr lang="en-US" dirty="0" err="1"/>
              <a:t>Asmaradana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puisi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Jawa</a:t>
            </a:r>
            <a:r>
              <a:rPr lang="en-US" dirty="0"/>
              <a:t> </a:t>
            </a:r>
            <a:r>
              <a:rPr lang="en-US" dirty="0" err="1"/>
              <a:t>karya</a:t>
            </a:r>
            <a:r>
              <a:rPr lang="en-US" dirty="0"/>
              <a:t> </a:t>
            </a:r>
            <a:r>
              <a:rPr lang="en-US" dirty="0" err="1"/>
              <a:t>Mangkunegara</a:t>
            </a:r>
            <a:r>
              <a:rPr lang="en-US" dirty="0"/>
              <a:t> IV. </a:t>
            </a:r>
            <a:r>
              <a:rPr lang="en-US" dirty="0" err="1"/>
              <a:t>Mangkunegara</a:t>
            </a:r>
            <a:r>
              <a:rPr lang="en-US" dirty="0"/>
              <a:t> IV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1811-1881. </a:t>
            </a:r>
            <a:r>
              <a:rPr lang="en-US" dirty="0" err="1"/>
              <a:t>Mangkunegara</a:t>
            </a:r>
            <a:r>
              <a:rPr lang="en-US" dirty="0"/>
              <a:t> IV </a:t>
            </a:r>
            <a:r>
              <a:rPr lang="en-US" dirty="0" err="1"/>
              <a:t>dikenal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sastrawan</a:t>
            </a:r>
            <a:r>
              <a:rPr lang="en-US" dirty="0"/>
              <a:t> </a:t>
            </a:r>
            <a:r>
              <a:rPr lang="en-US" dirty="0" err="1"/>
              <a:t>Jawa</a:t>
            </a:r>
            <a:r>
              <a:rPr lang="en-US" dirty="0"/>
              <a:t> yang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karya</a:t>
            </a:r>
            <a:r>
              <a:rPr lang="en-US" dirty="0"/>
              <a:t>.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macapat</a:t>
            </a:r>
            <a:r>
              <a:rPr lang="en-US" dirty="0"/>
              <a:t> </a:t>
            </a:r>
            <a:r>
              <a:rPr lang="en-US" dirty="0" err="1"/>
              <a:t>mendapat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tersendiri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lingkup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Jawa</a:t>
            </a:r>
            <a:r>
              <a:rPr lang="en-US" dirty="0"/>
              <a:t>. </a:t>
            </a:r>
            <a:r>
              <a:rPr lang="en-US" dirty="0" err="1"/>
              <a:t>Walaupun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200an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,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macapat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mendapat</a:t>
            </a:r>
            <a:r>
              <a:rPr lang="en-US" dirty="0"/>
              <a:t> </a:t>
            </a:r>
            <a:r>
              <a:rPr lang="en-US" dirty="0" err="1"/>
              <a:t>perhatian</a:t>
            </a:r>
            <a:r>
              <a:rPr lang="en-US" dirty="0"/>
              <a:t> </a:t>
            </a:r>
            <a:r>
              <a:rPr lang="en-US" dirty="0" err="1"/>
              <a:t>antusias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. Hal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diwujudkan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masuknya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macapat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kompetensi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dikuasai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pelajaran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Jawa</a:t>
            </a:r>
            <a:r>
              <a:rPr lang="en-US" dirty="0"/>
              <a:t> yang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muatan</a:t>
            </a:r>
            <a:r>
              <a:rPr lang="en-US" dirty="0"/>
              <a:t> </a:t>
            </a:r>
            <a:r>
              <a:rPr lang="en-US" dirty="0" err="1"/>
              <a:t>lokal</a:t>
            </a:r>
            <a:r>
              <a:rPr lang="en-US" dirty="0"/>
              <a:t>. </a:t>
            </a:r>
          </a:p>
          <a:p>
            <a:pPr algn="just"/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Asmaradana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karakteristik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sisi</a:t>
            </a:r>
            <a:r>
              <a:rPr lang="en-US" dirty="0"/>
              <a:t> </a:t>
            </a:r>
            <a:r>
              <a:rPr lang="en-US" dirty="0" err="1"/>
              <a:t>asmara</a:t>
            </a:r>
            <a:r>
              <a:rPr lang="en-US" dirty="0"/>
              <a:t>. </a:t>
            </a:r>
            <a:r>
              <a:rPr lang="en-US" dirty="0" err="1"/>
              <a:t>Asmaradana</a:t>
            </a:r>
            <a:r>
              <a:rPr lang="en-US" dirty="0"/>
              <a:t> </a:t>
            </a:r>
            <a:r>
              <a:rPr lang="en-US" dirty="0" err="1"/>
              <a:t>bermakna</a:t>
            </a:r>
            <a:r>
              <a:rPr lang="en-US" dirty="0"/>
              <a:t> </a:t>
            </a:r>
            <a:r>
              <a:rPr lang="en-US" dirty="0" err="1"/>
              <a:t>api</a:t>
            </a:r>
            <a:r>
              <a:rPr lang="en-US" dirty="0"/>
              <a:t> </a:t>
            </a:r>
            <a:r>
              <a:rPr lang="en-US" dirty="0" err="1"/>
              <a:t>asmara</a:t>
            </a:r>
            <a:r>
              <a:rPr lang="en-US" dirty="0"/>
              <a:t>. </a:t>
            </a:r>
            <a:r>
              <a:rPr lang="en-US" dirty="0" err="1"/>
              <a:t>Intrik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konflik</a:t>
            </a:r>
            <a:r>
              <a:rPr lang="en-US" dirty="0"/>
              <a:t> </a:t>
            </a:r>
            <a:r>
              <a:rPr lang="en-US" dirty="0" err="1"/>
              <a:t>asmara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inspirasi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menciptakan</a:t>
            </a:r>
            <a:r>
              <a:rPr lang="en-US" dirty="0"/>
              <a:t> </a:t>
            </a:r>
            <a:r>
              <a:rPr lang="en-US" dirty="0" err="1"/>
              <a:t>karya</a:t>
            </a:r>
            <a:r>
              <a:rPr lang="en-US" dirty="0"/>
              <a:t> </a:t>
            </a:r>
            <a:r>
              <a:rPr lang="en-US" dirty="0" err="1"/>
              <a:t>serupa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lain (Sri Lestari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Sigit</a:t>
            </a:r>
            <a:r>
              <a:rPr lang="en-US" dirty="0"/>
              <a:t> </a:t>
            </a:r>
            <a:r>
              <a:rPr lang="en-US" dirty="0" err="1"/>
              <a:t>Arif</a:t>
            </a:r>
            <a:r>
              <a:rPr lang="en-US" dirty="0"/>
              <a:t> </a:t>
            </a:r>
            <a:r>
              <a:rPr lang="en-US" dirty="0" err="1"/>
              <a:t>Wibowo</a:t>
            </a:r>
            <a:r>
              <a:rPr lang="en-US" dirty="0"/>
              <a:t>, 2017).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391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1187</Words>
  <Application>Microsoft Office PowerPoint</Application>
  <PresentationFormat>On-screen Show (4:3)</PresentationFormat>
  <Paragraphs>35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Tembang Waosan  Pertemuan III</vt:lpstr>
      <vt:lpstr>Capaian Pembelajaran Mata Kuliah</vt:lpstr>
      <vt:lpstr>Keterampilan teknik pernafasan tembang waosan bentuk macapat  </vt:lpstr>
      <vt:lpstr>Ketepatan dan kesesuaian menirukan nada/ laras tembang waosan bentuk macapat </vt:lpstr>
      <vt:lpstr>Ketepatan dan kesesuaian menirukan artikulasi tembang waosan bentuk macapat </vt:lpstr>
      <vt:lpstr>Ketepatan dan kesesuaian menirukan luluh lagu dan luluh tembung tembang waosan bentuk macapat </vt:lpstr>
      <vt:lpstr>Ketepatan dan kesesuaian menirukan intonasi tembang waosan bentuk macapat</vt:lpstr>
      <vt:lpstr>Ketepatan dan kesesuaian menirukan  dinamika dan karakter tembang waosan bentuk macapat</vt:lpstr>
      <vt:lpstr>Tembang Macapat Asmaradana</vt:lpstr>
      <vt:lpstr>Notasi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Tembang Waosan  Pertemuan III</dc:title>
  <dc:creator>acer</dc:creator>
  <cp:lastModifiedBy>acer</cp:lastModifiedBy>
  <cp:revision>1</cp:revision>
  <dcterms:created xsi:type="dcterms:W3CDTF">2020-10-22T05:39:28Z</dcterms:created>
  <dcterms:modified xsi:type="dcterms:W3CDTF">2020-10-22T05:42:08Z</dcterms:modified>
</cp:coreProperties>
</file>