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2C175-DCBB-4535-BE37-78678F0DE87D}" type="datetimeFigureOut">
              <a:rPr lang="id-ID" smtClean="0"/>
              <a:t>27/02/2021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06FB8-91FB-415C-BBF9-95B1FDBA7563}" type="slidenum">
              <a:rPr lang="id-ID" smtClean="0"/>
              <a:t>‹#›</a:t>
            </a:fld>
            <a:endParaRPr lang="id-ID"/>
          </a:p>
        </p:txBody>
      </p:sp>
    </p:spTree>
    <p:extLst>
      <p:ext uri="{BB962C8B-B14F-4D97-AF65-F5344CB8AC3E}">
        <p14:creationId xmlns:p14="http://schemas.microsoft.com/office/powerpoint/2010/main" val="408799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D006FB8-91FB-415C-BBF9-95B1FDBA7563}" type="slidenum">
              <a:rPr lang="id-ID" smtClean="0"/>
              <a:t>1</a:t>
            </a:fld>
            <a:endParaRPr lang="id-ID"/>
          </a:p>
        </p:txBody>
      </p:sp>
    </p:spTree>
    <p:extLst>
      <p:ext uri="{BB962C8B-B14F-4D97-AF65-F5344CB8AC3E}">
        <p14:creationId xmlns:p14="http://schemas.microsoft.com/office/powerpoint/2010/main" val="18077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D006FB8-91FB-415C-BBF9-95B1FDBA7563}" type="slidenum">
              <a:rPr lang="id-ID" smtClean="0"/>
              <a:t>3</a:t>
            </a:fld>
            <a:endParaRPr lang="id-ID"/>
          </a:p>
        </p:txBody>
      </p:sp>
    </p:spTree>
    <p:extLst>
      <p:ext uri="{BB962C8B-B14F-4D97-AF65-F5344CB8AC3E}">
        <p14:creationId xmlns:p14="http://schemas.microsoft.com/office/powerpoint/2010/main" val="250930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D006FB8-91FB-415C-BBF9-95B1FDBA7563}" type="slidenum">
              <a:rPr lang="id-ID" smtClean="0"/>
              <a:t>5</a:t>
            </a:fld>
            <a:endParaRPr lang="id-ID"/>
          </a:p>
        </p:txBody>
      </p:sp>
    </p:spTree>
    <p:extLst>
      <p:ext uri="{BB962C8B-B14F-4D97-AF65-F5344CB8AC3E}">
        <p14:creationId xmlns:p14="http://schemas.microsoft.com/office/powerpoint/2010/main" val="100025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D006FB8-91FB-415C-BBF9-95B1FDBA7563}" type="slidenum">
              <a:rPr lang="id-ID" smtClean="0"/>
              <a:t>12</a:t>
            </a:fld>
            <a:endParaRPr lang="id-ID"/>
          </a:p>
        </p:txBody>
      </p:sp>
    </p:spTree>
    <p:extLst>
      <p:ext uri="{BB962C8B-B14F-4D97-AF65-F5344CB8AC3E}">
        <p14:creationId xmlns:p14="http://schemas.microsoft.com/office/powerpoint/2010/main" val="327343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7A976D6-81A5-4F31-932D-F7B226CEE271}" type="datetimeFigureOut">
              <a:rPr lang="id-ID" smtClean="0"/>
              <a:t>27/02/2021</a:t>
            </a:fld>
            <a:endParaRPr lang="id-ID"/>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id-ID"/>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904BB93-DAD6-426E-8808-BAA8E6449169}" type="slidenum">
              <a:rPr lang="id-ID" smtClean="0"/>
              <a:t>‹#›</a:t>
            </a:fld>
            <a:endParaRPr lang="id-ID"/>
          </a:p>
        </p:txBody>
      </p:sp>
    </p:spTree>
    <p:extLst>
      <p:ext uri="{BB962C8B-B14F-4D97-AF65-F5344CB8AC3E}">
        <p14:creationId xmlns:p14="http://schemas.microsoft.com/office/powerpoint/2010/main" val="22167343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976D6-81A5-4F31-932D-F7B226CEE271}" type="datetimeFigureOut">
              <a:rPr lang="id-ID" smtClean="0"/>
              <a:t>27/02/2021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112557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976D6-81A5-4F31-932D-F7B226CEE271}" type="datetimeFigureOut">
              <a:rPr lang="id-ID" smtClean="0"/>
              <a:t>27/02/2021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280914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976D6-81A5-4F31-932D-F7B226CEE271}" type="datetimeFigureOut">
              <a:rPr lang="id-ID" smtClean="0"/>
              <a:t>27/02/2021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407150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7A976D6-81A5-4F31-932D-F7B226CEE271}" type="datetimeFigureOut">
              <a:rPr lang="id-ID" smtClean="0"/>
              <a:t>27/02/2021</a:t>
            </a:fld>
            <a:endParaRPr lang="id-ID"/>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id-ID"/>
          </a:p>
        </p:txBody>
      </p:sp>
      <p:sp>
        <p:nvSpPr>
          <p:cNvPr id="6" name="Slide Number Placeholder 5"/>
          <p:cNvSpPr>
            <a:spLocks noGrp="1"/>
          </p:cNvSpPr>
          <p:nvPr>
            <p:ph type="sldNum" sz="quarter" idx="12"/>
          </p:nvPr>
        </p:nvSpPr>
        <p:spPr>
          <a:xfrm>
            <a:off x="8604504" y="5211060"/>
            <a:ext cx="2112264" cy="228600"/>
          </a:xfrm>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32254025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A976D6-81A5-4F31-932D-F7B226CEE271}" type="datetimeFigureOut">
              <a:rPr lang="id-ID" smtClean="0"/>
              <a:t>27/02/2021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123583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976D6-81A5-4F31-932D-F7B226CEE271}" type="datetimeFigureOut">
              <a:rPr lang="id-ID" smtClean="0"/>
              <a:t>27/02/2021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160395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A976D6-81A5-4F31-932D-F7B226CEE271}" type="datetimeFigureOut">
              <a:rPr lang="id-ID" smtClean="0"/>
              <a:t>27/02/2021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11405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976D6-81A5-4F31-932D-F7B226CEE271}" type="datetimeFigureOut">
              <a:rPr lang="id-ID" smtClean="0"/>
              <a:t>27/02/2021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904BB93-DAD6-426E-8808-BAA8E6449169}" type="slidenum">
              <a:rPr lang="id-ID" smtClean="0"/>
              <a:t>‹#›</a:t>
            </a:fld>
            <a:endParaRPr lang="id-ID"/>
          </a:p>
        </p:txBody>
      </p:sp>
    </p:spTree>
    <p:extLst>
      <p:ext uri="{BB962C8B-B14F-4D97-AF65-F5344CB8AC3E}">
        <p14:creationId xmlns:p14="http://schemas.microsoft.com/office/powerpoint/2010/main" val="17392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7A976D6-81A5-4F31-932D-F7B226CEE271}" type="datetimeFigureOut">
              <a:rPr lang="id-ID" smtClean="0"/>
              <a:t>27/02/2021</a:t>
            </a:fld>
            <a:endParaRPr lang="id-ID"/>
          </a:p>
        </p:txBody>
      </p:sp>
      <p:sp>
        <p:nvSpPr>
          <p:cNvPr id="9" name="Footer Placeholder 8"/>
          <p:cNvSpPr>
            <a:spLocks noGrp="1"/>
          </p:cNvSpPr>
          <p:nvPr>
            <p:ph type="ftr" sz="quarter" idx="11"/>
          </p:nvPr>
        </p:nvSpPr>
        <p:spPr/>
        <p:txBody>
          <a:bodyPr/>
          <a:lstStyle>
            <a:lvl1pPr algn="r">
              <a:defRPr/>
            </a:lvl1pPr>
          </a:lstStyle>
          <a:p>
            <a:endParaRPr lang="id-ID"/>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904BB93-DAD6-426E-8808-BAA8E6449169}" type="slidenum">
              <a:rPr lang="id-ID" smtClean="0"/>
              <a:t>‹#›</a:t>
            </a:fld>
            <a:endParaRPr lang="id-ID"/>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44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7A976D6-81A5-4F31-932D-F7B226CEE271}" type="datetimeFigureOut">
              <a:rPr lang="id-ID" smtClean="0"/>
              <a:t>27/02/2021</a:t>
            </a:fld>
            <a:endParaRPr lang="id-ID"/>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id-ID"/>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904BB93-DAD6-426E-8808-BAA8E6449169}" type="slidenum">
              <a:rPr lang="id-ID" smtClean="0"/>
              <a:t>‹#›</a:t>
            </a:fld>
            <a:endParaRPr lang="id-ID"/>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201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7A976D6-81A5-4F31-932D-F7B226CEE271}" type="datetimeFigureOut">
              <a:rPr lang="id-ID" smtClean="0"/>
              <a:t>27/02/2021</a:t>
            </a:fld>
            <a:endParaRPr lang="id-ID"/>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id-ID"/>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904BB93-DAD6-426E-8808-BAA8E6449169}" type="slidenum">
              <a:rPr lang="id-ID" smtClean="0"/>
              <a:t>‹#›</a:t>
            </a:fld>
            <a:endParaRPr lang="id-ID"/>
          </a:p>
        </p:txBody>
      </p:sp>
    </p:spTree>
    <p:extLst>
      <p:ext uri="{BB962C8B-B14F-4D97-AF65-F5344CB8AC3E}">
        <p14:creationId xmlns:p14="http://schemas.microsoft.com/office/powerpoint/2010/main" val="1633324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490D-1D0A-4E2F-AE75-A0BE9B29DAC3}"/>
              </a:ext>
            </a:extLst>
          </p:cNvPr>
          <p:cNvSpPr>
            <a:spLocks noGrp="1"/>
          </p:cNvSpPr>
          <p:nvPr>
            <p:ph type="ctrTitle"/>
          </p:nvPr>
        </p:nvSpPr>
        <p:spPr/>
        <p:txBody>
          <a:bodyPr/>
          <a:lstStyle/>
          <a:p>
            <a:r>
              <a:rPr lang="id-ID" sz="4800" dirty="0">
                <a:solidFill>
                  <a:srgbClr val="FF0000"/>
                </a:solidFill>
              </a:rPr>
              <a:t>KETAHANAN PANGAN INDONESIA</a:t>
            </a:r>
          </a:p>
        </p:txBody>
      </p:sp>
      <p:sp>
        <p:nvSpPr>
          <p:cNvPr id="3" name="Subtitle 2">
            <a:extLst>
              <a:ext uri="{FF2B5EF4-FFF2-40B4-BE49-F238E27FC236}">
                <a16:creationId xmlns:a16="http://schemas.microsoft.com/office/drawing/2014/main" id="{2D34BC93-6C7C-4C26-B455-8F2FBEFDE3FB}"/>
              </a:ext>
            </a:extLst>
          </p:cNvPr>
          <p:cNvSpPr>
            <a:spLocks noGrp="1"/>
          </p:cNvSpPr>
          <p:nvPr>
            <p:ph type="subTitle" idx="1"/>
          </p:nvPr>
        </p:nvSpPr>
        <p:spPr/>
        <p:txBody>
          <a:bodyPr/>
          <a:lstStyle/>
          <a:p>
            <a:r>
              <a:rPr lang="id-ID" b="1" dirty="0">
                <a:solidFill>
                  <a:srgbClr val="00B050"/>
                </a:solidFill>
              </a:rPr>
              <a:t>PERTEMUAN-</a:t>
            </a:r>
            <a:r>
              <a:rPr lang="en-US" b="1" dirty="0">
                <a:solidFill>
                  <a:srgbClr val="00B050"/>
                </a:solidFill>
              </a:rPr>
              <a:t>3</a:t>
            </a:r>
            <a:endParaRPr lang="id-ID" b="1" dirty="0">
              <a:solidFill>
                <a:srgbClr val="00B050"/>
              </a:solidFill>
            </a:endParaRPr>
          </a:p>
        </p:txBody>
      </p:sp>
    </p:spTree>
    <p:extLst>
      <p:ext uri="{BB962C8B-B14F-4D97-AF65-F5344CB8AC3E}">
        <p14:creationId xmlns:p14="http://schemas.microsoft.com/office/powerpoint/2010/main" val="276975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B13E-0B62-4221-A74B-4FEA90B0D7E3}"/>
              </a:ext>
            </a:extLst>
          </p:cNvPr>
          <p:cNvSpPr>
            <a:spLocks noGrp="1"/>
          </p:cNvSpPr>
          <p:nvPr>
            <p:ph type="title"/>
          </p:nvPr>
        </p:nvSpPr>
        <p:spPr>
          <a:xfrm>
            <a:off x="1545101" y="731520"/>
            <a:ext cx="9413631" cy="928468"/>
          </a:xfrm>
          <a:solidFill>
            <a:schemeClr val="bg1"/>
          </a:solidFill>
        </p:spPr>
        <p:txBody>
          <a:bodyPr>
            <a:normAutofit/>
          </a:bodyPr>
          <a:lstStyle/>
          <a:p>
            <a:r>
              <a:rPr lang="id-ID" sz="3200" b="1" dirty="0">
                <a:solidFill>
                  <a:srgbClr val="FF0000"/>
                </a:solidFill>
              </a:rPr>
              <a:t>KARAKTERISTIK HASIL TERNAK &amp; KOMPOSISINYA</a:t>
            </a:r>
          </a:p>
        </p:txBody>
      </p:sp>
      <p:sp>
        <p:nvSpPr>
          <p:cNvPr id="5" name="TextBox 4">
            <a:extLst>
              <a:ext uri="{FF2B5EF4-FFF2-40B4-BE49-F238E27FC236}">
                <a16:creationId xmlns:a16="http://schemas.microsoft.com/office/drawing/2014/main" id="{A6862092-D57E-4B19-9C2C-90E984A40AA6}"/>
              </a:ext>
            </a:extLst>
          </p:cNvPr>
          <p:cNvSpPr txBox="1"/>
          <p:nvPr/>
        </p:nvSpPr>
        <p:spPr>
          <a:xfrm>
            <a:off x="2130081" y="3024555"/>
            <a:ext cx="8702042" cy="2308324"/>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d-ID" dirty="0"/>
              <a:t>Hasil ternak (daging, telur dan susu) merupakan produk yang mudah mengalami kerusakan yang disebut sebagai </a:t>
            </a:r>
            <a:r>
              <a:rPr lang="id-ID" i="1" dirty="0"/>
              <a:t>Perishable foods</a:t>
            </a:r>
            <a:r>
              <a:rPr lang="id-ID" dirty="0"/>
              <a:t>.  Kerusakan produk hasil ternak dapat disebabkan karena : kerusakan fisik, kerusakan kimiawi dan kerusakan mikrobiologis.  Kerusakan yang disebabkan oleh faktor-faktor tersebut akan menyebabkan penurunan kualitas produk bahkan produk menjadi tidak layak konsumsi.</a:t>
            </a:r>
          </a:p>
          <a:p>
            <a:r>
              <a:rPr lang="id-ID" dirty="0"/>
              <a:t>Kerusakan fisik </a:t>
            </a:r>
          </a:p>
          <a:p>
            <a:endParaRPr lang="id-ID" dirty="0"/>
          </a:p>
        </p:txBody>
      </p:sp>
      <p:sp>
        <p:nvSpPr>
          <p:cNvPr id="6" name="Arrow: Down 5">
            <a:extLst>
              <a:ext uri="{FF2B5EF4-FFF2-40B4-BE49-F238E27FC236}">
                <a16:creationId xmlns:a16="http://schemas.microsoft.com/office/drawing/2014/main" id="{FB12DFB5-12D7-470F-8A83-F1598F214FD9}"/>
              </a:ext>
            </a:extLst>
          </p:cNvPr>
          <p:cNvSpPr/>
          <p:nvPr/>
        </p:nvSpPr>
        <p:spPr>
          <a:xfrm>
            <a:off x="6009599" y="1853067"/>
            <a:ext cx="967976"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7" name="Picture 6">
            <a:extLst>
              <a:ext uri="{FF2B5EF4-FFF2-40B4-BE49-F238E27FC236}">
                <a16:creationId xmlns:a16="http://schemas.microsoft.com/office/drawing/2014/main" id="{BD096FAF-C51C-4B18-B268-1ACE020009AC}"/>
              </a:ext>
            </a:extLst>
          </p:cNvPr>
          <p:cNvPicPr>
            <a:picLocks noChangeAspect="1"/>
          </p:cNvPicPr>
          <p:nvPr/>
        </p:nvPicPr>
        <p:blipFill>
          <a:blip r:embed="rId2"/>
          <a:stretch>
            <a:fillRect/>
          </a:stretch>
        </p:blipFill>
        <p:spPr>
          <a:xfrm>
            <a:off x="215830" y="5137463"/>
            <a:ext cx="2294471" cy="1519004"/>
          </a:xfrm>
          <a:prstGeom prst="rect">
            <a:avLst/>
          </a:prstGeom>
        </p:spPr>
      </p:pic>
    </p:spTree>
    <p:extLst>
      <p:ext uri="{BB962C8B-B14F-4D97-AF65-F5344CB8AC3E}">
        <p14:creationId xmlns:p14="http://schemas.microsoft.com/office/powerpoint/2010/main" val="378873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56FAA-A3FC-48A1-B69B-9CAF791D1DB0}"/>
              </a:ext>
            </a:extLst>
          </p:cNvPr>
          <p:cNvPicPr>
            <a:picLocks noChangeAspect="1"/>
          </p:cNvPicPr>
          <p:nvPr/>
        </p:nvPicPr>
        <p:blipFill>
          <a:blip r:embed="rId2"/>
          <a:stretch>
            <a:fillRect/>
          </a:stretch>
        </p:blipFill>
        <p:spPr>
          <a:xfrm>
            <a:off x="2505988" y="1139930"/>
            <a:ext cx="9059594" cy="5275385"/>
          </a:xfrm>
          <a:prstGeom prst="rect">
            <a:avLst/>
          </a:prstGeom>
          <a:solidFill>
            <a:schemeClr val="accent5">
              <a:lumMod val="60000"/>
              <a:lumOff val="40000"/>
            </a:schemeClr>
          </a:solidFill>
        </p:spPr>
      </p:pic>
      <p:pic>
        <p:nvPicPr>
          <p:cNvPr id="5" name="Picture 4">
            <a:extLst>
              <a:ext uri="{FF2B5EF4-FFF2-40B4-BE49-F238E27FC236}">
                <a16:creationId xmlns:a16="http://schemas.microsoft.com/office/drawing/2014/main" id="{E89B1BB7-3DE2-4791-8D72-469926EA4FEA}"/>
              </a:ext>
            </a:extLst>
          </p:cNvPr>
          <p:cNvPicPr>
            <a:picLocks noChangeAspect="1"/>
          </p:cNvPicPr>
          <p:nvPr/>
        </p:nvPicPr>
        <p:blipFill>
          <a:blip r:embed="rId3"/>
          <a:stretch>
            <a:fillRect/>
          </a:stretch>
        </p:blipFill>
        <p:spPr>
          <a:xfrm>
            <a:off x="280755" y="173631"/>
            <a:ext cx="2225233" cy="1932599"/>
          </a:xfrm>
          <a:prstGeom prst="rect">
            <a:avLst/>
          </a:prstGeom>
        </p:spPr>
      </p:pic>
    </p:spTree>
    <p:extLst>
      <p:ext uri="{BB962C8B-B14F-4D97-AF65-F5344CB8AC3E}">
        <p14:creationId xmlns:p14="http://schemas.microsoft.com/office/powerpoint/2010/main" val="371455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3E327-45E2-46B3-8374-3E9710F5713C}"/>
              </a:ext>
            </a:extLst>
          </p:cNvPr>
          <p:cNvPicPr>
            <a:picLocks noChangeAspect="1"/>
          </p:cNvPicPr>
          <p:nvPr/>
        </p:nvPicPr>
        <p:blipFill>
          <a:blip r:embed="rId3"/>
          <a:stretch>
            <a:fillRect/>
          </a:stretch>
        </p:blipFill>
        <p:spPr>
          <a:xfrm>
            <a:off x="327208" y="843616"/>
            <a:ext cx="7863839" cy="56130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FF0000"/>
            </a:solidFill>
          </a:ln>
        </p:spPr>
      </p:pic>
      <p:pic>
        <p:nvPicPr>
          <p:cNvPr id="5" name="Picture 4">
            <a:extLst>
              <a:ext uri="{FF2B5EF4-FFF2-40B4-BE49-F238E27FC236}">
                <a16:creationId xmlns:a16="http://schemas.microsoft.com/office/drawing/2014/main" id="{27376BBA-0B66-4FB2-AE69-D02390BB6363}"/>
              </a:ext>
            </a:extLst>
          </p:cNvPr>
          <p:cNvPicPr>
            <a:picLocks noChangeAspect="1"/>
          </p:cNvPicPr>
          <p:nvPr/>
        </p:nvPicPr>
        <p:blipFill>
          <a:blip r:embed="rId4"/>
          <a:stretch>
            <a:fillRect/>
          </a:stretch>
        </p:blipFill>
        <p:spPr>
          <a:xfrm>
            <a:off x="8728075" y="630236"/>
            <a:ext cx="2491468" cy="2620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70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BBBB-0CF9-4381-B864-9D7A269FE726}"/>
              </a:ext>
            </a:extLst>
          </p:cNvPr>
          <p:cNvSpPr>
            <a:spLocks noGrp="1"/>
          </p:cNvSpPr>
          <p:nvPr>
            <p:ph type="title"/>
          </p:nvPr>
        </p:nvSpPr>
        <p:spPr>
          <a:xfrm>
            <a:off x="1066800" y="642594"/>
            <a:ext cx="10058400" cy="896362"/>
          </a:xfrm>
        </p:spPr>
        <p:txBody>
          <a:bodyPr/>
          <a:lstStyle/>
          <a:p>
            <a:r>
              <a:rPr lang="id-ID" dirty="0"/>
              <a:t>KETAHANAN PANGAN HEWANI</a:t>
            </a:r>
          </a:p>
        </p:txBody>
      </p:sp>
      <p:sp>
        <p:nvSpPr>
          <p:cNvPr id="6" name="TextBox 5">
            <a:extLst>
              <a:ext uri="{FF2B5EF4-FFF2-40B4-BE49-F238E27FC236}">
                <a16:creationId xmlns:a16="http://schemas.microsoft.com/office/drawing/2014/main" id="{9D8B4667-D11A-40D9-8A6C-A83E417957F5}"/>
              </a:ext>
            </a:extLst>
          </p:cNvPr>
          <p:cNvSpPr txBox="1"/>
          <p:nvPr/>
        </p:nvSpPr>
        <p:spPr>
          <a:xfrm>
            <a:off x="914400" y="1828800"/>
            <a:ext cx="1519311" cy="369332"/>
          </a:xfrm>
          <a:prstGeom prst="rect">
            <a:avLst/>
          </a:prstGeom>
          <a:solidFill>
            <a:srgbClr val="00B0F0"/>
          </a:solidFill>
        </p:spPr>
        <p:txBody>
          <a:bodyPr wrap="square" rtlCol="0">
            <a:spAutoFit/>
          </a:bodyPr>
          <a:lstStyle/>
          <a:p>
            <a:r>
              <a:rPr lang="id-ID" dirty="0"/>
              <a:t>PRODUKSI</a:t>
            </a:r>
          </a:p>
        </p:txBody>
      </p:sp>
      <p:sp>
        <p:nvSpPr>
          <p:cNvPr id="8" name="Rectangle 7">
            <a:extLst>
              <a:ext uri="{FF2B5EF4-FFF2-40B4-BE49-F238E27FC236}">
                <a16:creationId xmlns:a16="http://schemas.microsoft.com/office/drawing/2014/main" id="{A963F48E-1F7F-4E95-800E-F7AC93CC23FC}"/>
              </a:ext>
            </a:extLst>
          </p:cNvPr>
          <p:cNvSpPr/>
          <p:nvPr/>
        </p:nvSpPr>
        <p:spPr>
          <a:xfrm>
            <a:off x="7648136" y="2456270"/>
            <a:ext cx="4154659" cy="2031325"/>
          </a:xfrm>
          <a:prstGeom prst="rect">
            <a:avLst/>
          </a:prstGeom>
          <a:solidFill>
            <a:srgbClr val="92D050"/>
          </a:solidFill>
        </p:spPr>
        <p:txBody>
          <a:bodyPr wrap="square">
            <a:spAutoFit/>
          </a:bodyPr>
          <a:lstStyle/>
          <a:p>
            <a:r>
              <a:rPr lang="id-ID" dirty="0"/>
              <a:t>Kewajiban pemerintah adalah menyediakan pangan yang cukup bagi penduduk Indonesia, seperti yang tertera dalam renstra mentam 2015-2019. Undang-Undang Nomor 18 Tahun 2012 tentang Pangan </a:t>
            </a:r>
          </a:p>
        </p:txBody>
      </p:sp>
      <p:pic>
        <p:nvPicPr>
          <p:cNvPr id="9" name="Picture 8">
            <a:extLst>
              <a:ext uri="{FF2B5EF4-FFF2-40B4-BE49-F238E27FC236}">
                <a16:creationId xmlns:a16="http://schemas.microsoft.com/office/drawing/2014/main" id="{5EBEF018-C683-4542-82B8-6C1053EBB8BF}"/>
              </a:ext>
            </a:extLst>
          </p:cNvPr>
          <p:cNvPicPr>
            <a:picLocks noChangeAspect="1"/>
          </p:cNvPicPr>
          <p:nvPr/>
        </p:nvPicPr>
        <p:blipFill>
          <a:blip r:embed="rId2"/>
          <a:stretch>
            <a:fillRect/>
          </a:stretch>
        </p:blipFill>
        <p:spPr>
          <a:xfrm>
            <a:off x="534573" y="2349306"/>
            <a:ext cx="6775938" cy="4276578"/>
          </a:xfrm>
          <a:prstGeom prst="rect">
            <a:avLst/>
          </a:prstGeom>
        </p:spPr>
      </p:pic>
      <p:pic>
        <p:nvPicPr>
          <p:cNvPr id="11" name="Picture 10">
            <a:extLst>
              <a:ext uri="{FF2B5EF4-FFF2-40B4-BE49-F238E27FC236}">
                <a16:creationId xmlns:a16="http://schemas.microsoft.com/office/drawing/2014/main" id="{7FCBB600-DD48-480A-98E8-B87B4A22D46B}"/>
              </a:ext>
            </a:extLst>
          </p:cNvPr>
          <p:cNvPicPr>
            <a:picLocks noChangeAspect="1"/>
          </p:cNvPicPr>
          <p:nvPr/>
        </p:nvPicPr>
        <p:blipFill>
          <a:blip r:embed="rId3"/>
          <a:stretch>
            <a:fillRect/>
          </a:stretch>
        </p:blipFill>
        <p:spPr>
          <a:xfrm>
            <a:off x="8572500" y="4714142"/>
            <a:ext cx="2552700" cy="1790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66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A5AAD5-D61D-4D34-8EAA-26191465B925}"/>
              </a:ext>
            </a:extLst>
          </p:cNvPr>
          <p:cNvSpPr txBox="1">
            <a:spLocks/>
          </p:cNvSpPr>
          <p:nvPr/>
        </p:nvSpPr>
        <p:spPr>
          <a:xfrm>
            <a:off x="1066800" y="642594"/>
            <a:ext cx="10058400" cy="89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id-ID" dirty="0">
                <a:solidFill>
                  <a:srgbClr val="FF0000"/>
                </a:solidFill>
              </a:rPr>
              <a:t>KETAHANAN PANGAN HEWANI</a:t>
            </a:r>
          </a:p>
        </p:txBody>
      </p:sp>
      <p:sp>
        <p:nvSpPr>
          <p:cNvPr id="5" name="TextBox 4">
            <a:extLst>
              <a:ext uri="{FF2B5EF4-FFF2-40B4-BE49-F238E27FC236}">
                <a16:creationId xmlns:a16="http://schemas.microsoft.com/office/drawing/2014/main" id="{CF35F4AC-9727-4580-8335-DB73F7DDBBFE}"/>
              </a:ext>
            </a:extLst>
          </p:cNvPr>
          <p:cNvSpPr txBox="1"/>
          <p:nvPr/>
        </p:nvSpPr>
        <p:spPr>
          <a:xfrm>
            <a:off x="745589" y="1538956"/>
            <a:ext cx="1378633" cy="369332"/>
          </a:xfrm>
          <a:prstGeom prst="rect">
            <a:avLst/>
          </a:prstGeom>
          <a:solidFill>
            <a:schemeClr val="tx2">
              <a:lumMod val="60000"/>
              <a:lumOff val="40000"/>
            </a:schemeClr>
          </a:solidFill>
        </p:spPr>
        <p:txBody>
          <a:bodyPr wrap="square" rtlCol="0">
            <a:spAutoFit/>
          </a:bodyPr>
          <a:lstStyle/>
          <a:p>
            <a:r>
              <a:rPr lang="id-ID" dirty="0"/>
              <a:t>DISTRIBUSI</a:t>
            </a:r>
          </a:p>
        </p:txBody>
      </p:sp>
      <p:sp>
        <p:nvSpPr>
          <p:cNvPr id="6" name="Rectangle 5">
            <a:extLst>
              <a:ext uri="{FF2B5EF4-FFF2-40B4-BE49-F238E27FC236}">
                <a16:creationId xmlns:a16="http://schemas.microsoft.com/office/drawing/2014/main" id="{14A8BAF7-12A1-4EBA-A5DB-2B8F200E7542}"/>
              </a:ext>
            </a:extLst>
          </p:cNvPr>
          <p:cNvSpPr/>
          <p:nvPr/>
        </p:nvSpPr>
        <p:spPr>
          <a:xfrm>
            <a:off x="745589" y="2044397"/>
            <a:ext cx="5289451" cy="4708981"/>
          </a:xfrm>
          <a:prstGeom prst="rect">
            <a:avLst/>
          </a:prstGeom>
        </p:spPr>
        <p:txBody>
          <a:bodyPr wrap="square">
            <a:spAutoFit/>
          </a:bodyPr>
          <a:lstStyle/>
          <a:p>
            <a:pPr algn="just">
              <a:lnSpc>
                <a:spcPct val="150000"/>
              </a:lnSpc>
              <a:spcAft>
                <a:spcPts val="0"/>
              </a:spcAft>
            </a:pPr>
            <a:r>
              <a:rPr lang="id-ID" sz="2000" dirty="0">
                <a:solidFill>
                  <a:srgbClr val="000000"/>
                </a:solidFill>
                <a:latin typeface="Calibri" panose="020F0502020204030204" pitchFamily="34" charset="0"/>
                <a:ea typeface="Calibri" panose="020F0502020204030204" pitchFamily="34" charset="0"/>
                <a:cs typeface="Calibri" panose="020F0502020204030204" pitchFamily="34" charset="0"/>
              </a:rPr>
              <a:t>Merupakan salah satu rumusan kebijakan pemerintah untuk mengatur distribusi pangan, karena faktor krusial yang menentukan harga pangan.  Distribusi tidak merata antar pulau dan daerah terpencil akan menimbulkan permasalahan kerawanan pangan karena tingginya harga jual. Seperti yang terangkum dalam kebijakan pemerintah dalam hal ini menteri pertanian yang menempatkan sektor distribusi pangan menjadi suatu skala prioritas.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4798129-A74B-4D70-87F3-702CEDC3D51B}"/>
              </a:ext>
            </a:extLst>
          </p:cNvPr>
          <p:cNvPicPr>
            <a:picLocks noChangeAspect="1"/>
          </p:cNvPicPr>
          <p:nvPr/>
        </p:nvPicPr>
        <p:blipFill>
          <a:blip r:embed="rId3"/>
          <a:stretch>
            <a:fillRect/>
          </a:stretch>
        </p:blipFill>
        <p:spPr>
          <a:xfrm>
            <a:off x="6203852" y="2044397"/>
            <a:ext cx="5781821" cy="4426741"/>
          </a:xfrm>
          <a:prstGeom prst="rect">
            <a:avLst/>
          </a:prstGeom>
        </p:spPr>
      </p:pic>
    </p:spTree>
    <p:extLst>
      <p:ext uri="{BB962C8B-B14F-4D97-AF65-F5344CB8AC3E}">
        <p14:creationId xmlns:p14="http://schemas.microsoft.com/office/powerpoint/2010/main" val="94860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Che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61DB-13EA-458C-84D5-351F47510540}"/>
              </a:ext>
            </a:extLst>
          </p:cNvPr>
          <p:cNvSpPr>
            <a:spLocks noGrp="1"/>
          </p:cNvSpPr>
          <p:nvPr>
            <p:ph type="title"/>
          </p:nvPr>
        </p:nvSpPr>
        <p:spPr/>
        <p:txBody>
          <a:bodyPr/>
          <a:lstStyle/>
          <a:p>
            <a:r>
              <a:rPr lang="id-ID" b="1" dirty="0">
                <a:solidFill>
                  <a:schemeClr val="accent4">
                    <a:lumMod val="75000"/>
                  </a:schemeClr>
                </a:solidFill>
              </a:rPr>
              <a:t>KETAHANAN PANGAN HEWANI</a:t>
            </a:r>
          </a:p>
        </p:txBody>
      </p:sp>
      <p:sp>
        <p:nvSpPr>
          <p:cNvPr id="3" name="Content Placeholder 2">
            <a:extLst>
              <a:ext uri="{FF2B5EF4-FFF2-40B4-BE49-F238E27FC236}">
                <a16:creationId xmlns:a16="http://schemas.microsoft.com/office/drawing/2014/main" id="{B8A6E1D0-D607-4466-8383-B7524B5D3B2C}"/>
              </a:ext>
            </a:extLst>
          </p:cNvPr>
          <p:cNvSpPr>
            <a:spLocks noGrp="1"/>
          </p:cNvSpPr>
          <p:nvPr>
            <p:ph idx="1"/>
          </p:nvPr>
        </p:nvSpPr>
        <p:spPr>
          <a:xfrm>
            <a:off x="1066800" y="2896356"/>
            <a:ext cx="9863797" cy="3439550"/>
          </a:xfrm>
          <a:solidFill>
            <a:schemeClr val="accent3">
              <a:lumMod val="20000"/>
              <a:lumOff val="80000"/>
            </a:schemeClr>
          </a:solidFill>
          <a:ln w="38100">
            <a:solidFill>
              <a:srgbClr val="FF0000"/>
            </a:solidFill>
          </a:ln>
        </p:spPr>
        <p:txBody>
          <a:bodyPr/>
          <a:lstStyle/>
          <a:p>
            <a:pPr marL="0" indent="0">
              <a:buNone/>
            </a:pPr>
            <a:r>
              <a:rPr lang="id-ID" dirty="0"/>
              <a:t>Pengembangan pangan hewani menjadi penting, karena  pangan asal hewan/ternak biasanya merupakan sumber protein  dan energi yang baik.  Protein hewani mengandung asam-asam amino yang lengkap sesuai dengan yang dibutuhkan oleh tubuh serta memiliki daya cerna cukup baik.  Pangan asal hewani umumnya mempunyai harga jual relatif lebih tinggi dibandingkan sumber protein nabati, hal ini disebabkan oleh beberapa hal, antara lain </a:t>
            </a:r>
          </a:p>
          <a:p>
            <a:pPr marL="342900" indent="-342900">
              <a:buAutoNum type="arabicParenBoth"/>
            </a:pPr>
            <a:r>
              <a:rPr lang="id-ID" dirty="0"/>
              <a:t>protein hewani berkualitas baik, </a:t>
            </a:r>
          </a:p>
          <a:p>
            <a:pPr marL="342900" indent="-342900">
              <a:buAutoNum type="arabicParenBoth"/>
            </a:pPr>
            <a:r>
              <a:rPr lang="id-ID" dirty="0"/>
              <a:t> mempunyai rasa lebih enak dibandingkan sumber nabati, </a:t>
            </a:r>
          </a:p>
          <a:p>
            <a:pPr marL="342900" indent="-342900">
              <a:buAutoNum type="arabicParenBoth"/>
            </a:pPr>
            <a:r>
              <a:rPr lang="id-ID" dirty="0"/>
              <a:t> merupakan sumber energi berupa lemak yang dibutuhkan oleh tubuh terutama anak-anak pada masa tumbuh kembang.</a:t>
            </a:r>
          </a:p>
          <a:p>
            <a:endParaRPr lang="id-ID" dirty="0"/>
          </a:p>
        </p:txBody>
      </p:sp>
      <p:sp>
        <p:nvSpPr>
          <p:cNvPr id="4" name="TextBox 3">
            <a:extLst>
              <a:ext uri="{FF2B5EF4-FFF2-40B4-BE49-F238E27FC236}">
                <a16:creationId xmlns:a16="http://schemas.microsoft.com/office/drawing/2014/main" id="{800AAB31-8AD8-4FC3-9CBF-4816D89E0A23}"/>
              </a:ext>
            </a:extLst>
          </p:cNvPr>
          <p:cNvSpPr txBox="1"/>
          <p:nvPr/>
        </p:nvSpPr>
        <p:spPr>
          <a:xfrm>
            <a:off x="1066800" y="1829528"/>
            <a:ext cx="1378633" cy="369332"/>
          </a:xfrm>
          <a:prstGeom prst="rect">
            <a:avLst/>
          </a:prstGeom>
          <a:solidFill>
            <a:srgbClr val="FFFF00"/>
          </a:solidFill>
        </p:spPr>
        <p:txBody>
          <a:bodyPr wrap="square" rtlCol="0">
            <a:spAutoFit/>
          </a:bodyPr>
          <a:lstStyle/>
          <a:p>
            <a:r>
              <a:rPr lang="id-ID" dirty="0"/>
              <a:t>KONSUMSI</a:t>
            </a:r>
          </a:p>
        </p:txBody>
      </p:sp>
      <p:pic>
        <p:nvPicPr>
          <p:cNvPr id="5" name="Picture 4">
            <a:extLst>
              <a:ext uri="{FF2B5EF4-FFF2-40B4-BE49-F238E27FC236}">
                <a16:creationId xmlns:a16="http://schemas.microsoft.com/office/drawing/2014/main" id="{39BA4636-4B15-40B0-9F56-259EE5373F60}"/>
              </a:ext>
            </a:extLst>
          </p:cNvPr>
          <p:cNvPicPr>
            <a:picLocks noChangeAspect="1"/>
          </p:cNvPicPr>
          <p:nvPr/>
        </p:nvPicPr>
        <p:blipFill>
          <a:blip r:embed="rId2"/>
          <a:stretch>
            <a:fillRect/>
          </a:stretch>
        </p:blipFill>
        <p:spPr>
          <a:xfrm>
            <a:off x="10227212" y="942997"/>
            <a:ext cx="1889430" cy="1758000"/>
          </a:xfrm>
          <a:prstGeom prst="rect">
            <a:avLst/>
          </a:prstGeom>
        </p:spPr>
      </p:pic>
    </p:spTree>
    <p:extLst>
      <p:ext uri="{BB962C8B-B14F-4D97-AF65-F5344CB8AC3E}">
        <p14:creationId xmlns:p14="http://schemas.microsoft.com/office/powerpoint/2010/main" val="210316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ACC6-73F7-4D5F-B88E-66F5EC625958}"/>
              </a:ext>
            </a:extLst>
          </p:cNvPr>
          <p:cNvSpPr>
            <a:spLocks noGrp="1"/>
          </p:cNvSpPr>
          <p:nvPr>
            <p:ph type="title"/>
          </p:nvPr>
        </p:nvSpPr>
        <p:spPr>
          <a:xfrm>
            <a:off x="6217920" y="642594"/>
            <a:ext cx="4907280" cy="961123"/>
          </a:xfrm>
          <a:solidFill>
            <a:srgbClr val="FFC000"/>
          </a:solidFill>
        </p:spPr>
        <p:txBody>
          <a:bodyPr>
            <a:normAutofit/>
          </a:bodyPr>
          <a:lstStyle/>
          <a:p>
            <a:pPr algn="ctr"/>
            <a:r>
              <a:rPr lang="sv-SE" b="1" dirty="0"/>
              <a:t>POLA PANGAN</a:t>
            </a:r>
            <a:endParaRPr lang="id-ID" b="1" dirty="0"/>
          </a:p>
        </p:txBody>
      </p:sp>
      <p:sp>
        <p:nvSpPr>
          <p:cNvPr id="4" name="Rectangle 3">
            <a:extLst>
              <a:ext uri="{FF2B5EF4-FFF2-40B4-BE49-F238E27FC236}">
                <a16:creationId xmlns:a16="http://schemas.microsoft.com/office/drawing/2014/main" id="{EC14AC89-8516-466C-A4FD-466A1DF03EAC}"/>
              </a:ext>
            </a:extLst>
          </p:cNvPr>
          <p:cNvSpPr/>
          <p:nvPr/>
        </p:nvSpPr>
        <p:spPr>
          <a:xfrm>
            <a:off x="1144278" y="1951196"/>
            <a:ext cx="5491440" cy="589072"/>
          </a:xfrm>
          <a:prstGeom prst="rect">
            <a:avLst/>
          </a:prstGeom>
        </p:spPr>
        <p:txBody>
          <a:bodyPr wrap="none">
            <a:spAutoFit/>
          </a:bodyPr>
          <a:lstStyle/>
          <a:p>
            <a:pPr marL="342900" lvl="0" indent="-342900">
              <a:lnSpc>
                <a:spcPct val="150000"/>
              </a:lnSpc>
              <a:spcAft>
                <a:spcPts val="800"/>
              </a:spcAft>
              <a:buFont typeface="+mj-lt"/>
              <a:buAutoNum type="arabicPeriod"/>
            </a:pPr>
            <a:r>
              <a:rPr lang="id-ID" sz="2400" dirty="0">
                <a:solidFill>
                  <a:srgbClr val="FF0000"/>
                </a:solidFill>
                <a:latin typeface="Calibri" panose="020F0502020204030204" pitchFamily="34" charset="0"/>
                <a:ea typeface="Calibri" panose="020F0502020204030204" pitchFamily="34" charset="0"/>
                <a:cs typeface="Calibri" panose="020F0502020204030204" pitchFamily="34" charset="0"/>
              </a:rPr>
              <a:t>MENGKONSUMSI MAKANAN BERAGAM</a:t>
            </a:r>
            <a:endParaRPr lang="id-ID"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A6D5287-8133-4637-BBB9-008F84998488}"/>
              </a:ext>
            </a:extLst>
          </p:cNvPr>
          <p:cNvSpPr/>
          <p:nvPr/>
        </p:nvSpPr>
        <p:spPr>
          <a:xfrm>
            <a:off x="1144278" y="2887747"/>
            <a:ext cx="5412636" cy="589072"/>
          </a:xfrm>
          <a:prstGeom prst="rect">
            <a:avLst/>
          </a:prstGeom>
        </p:spPr>
        <p:txBody>
          <a:bodyPr wrap="none">
            <a:spAutoFit/>
          </a:bodyPr>
          <a:lstStyle/>
          <a:p>
            <a:pPr lvl="0" algn="just">
              <a:lnSpc>
                <a:spcPct val="150000"/>
              </a:lnSpc>
              <a:spcAft>
                <a:spcPts val="800"/>
              </a:spcAft>
            </a:pPr>
            <a:r>
              <a:rPr lang="id-ID" sz="2400" dirty="0">
                <a:solidFill>
                  <a:srgbClr val="FF0000"/>
                </a:solidFill>
                <a:latin typeface="Calibri" panose="020F0502020204030204" pitchFamily="34" charset="0"/>
                <a:ea typeface="Calibri" panose="020F0502020204030204" pitchFamily="34" charset="0"/>
                <a:cs typeface="Calibri" panose="020F0502020204030204" pitchFamily="34" charset="0"/>
              </a:rPr>
              <a:t>2. MEMBIASAKAN PRILAKU HIDUP BERSIH</a:t>
            </a:r>
            <a:endParaRPr lang="id-ID"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CA047BE-04C6-4D8F-B86B-B2D26A8DD5B1}"/>
              </a:ext>
            </a:extLst>
          </p:cNvPr>
          <p:cNvSpPr/>
          <p:nvPr/>
        </p:nvSpPr>
        <p:spPr>
          <a:xfrm>
            <a:off x="1144278" y="3822184"/>
            <a:ext cx="4094839" cy="589072"/>
          </a:xfrm>
          <a:prstGeom prst="rect">
            <a:avLst/>
          </a:prstGeom>
        </p:spPr>
        <p:txBody>
          <a:bodyPr wrap="none">
            <a:spAutoFit/>
          </a:bodyPr>
          <a:lstStyle/>
          <a:p>
            <a:pPr lvl="0" algn="just">
              <a:lnSpc>
                <a:spcPct val="150000"/>
              </a:lnSpc>
              <a:spcAft>
                <a:spcPts val="800"/>
              </a:spcAft>
            </a:pPr>
            <a:r>
              <a:rPr lang="id-ID" sz="2400" dirty="0">
                <a:solidFill>
                  <a:srgbClr val="FF0000"/>
                </a:solidFill>
                <a:latin typeface="Calibri" panose="020F0502020204030204" pitchFamily="34" charset="0"/>
                <a:ea typeface="Calibri" panose="020F0502020204030204" pitchFamily="34" charset="0"/>
                <a:cs typeface="Calibri" panose="020F0502020204030204" pitchFamily="34" charset="0"/>
              </a:rPr>
              <a:t>3. MELAKUKAN AKTIVITAS FISIK</a:t>
            </a:r>
            <a:endParaRPr lang="id-ID"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1D17AC8-D5CB-4876-A6D6-265397DD3B6B}"/>
              </a:ext>
            </a:extLst>
          </p:cNvPr>
          <p:cNvSpPr/>
          <p:nvPr/>
        </p:nvSpPr>
        <p:spPr>
          <a:xfrm>
            <a:off x="1144278" y="4736554"/>
            <a:ext cx="8391464" cy="646331"/>
          </a:xfrm>
          <a:prstGeom prst="rect">
            <a:avLst/>
          </a:prstGeom>
        </p:spPr>
        <p:txBody>
          <a:bodyPr wrap="none">
            <a:spAutoFit/>
          </a:bodyPr>
          <a:lstStyle/>
          <a:p>
            <a:pPr lvl="0" algn="just">
              <a:lnSpc>
                <a:spcPct val="150000"/>
              </a:lnSpc>
              <a:spcAft>
                <a:spcPts val="800"/>
              </a:spcAft>
            </a:pPr>
            <a:r>
              <a:rPr lang="id-ID" sz="2400" dirty="0">
                <a:solidFill>
                  <a:srgbClr val="FF0000"/>
                </a:solidFill>
                <a:latin typeface="Calibri" panose="020F0502020204030204" pitchFamily="34" charset="0"/>
                <a:ea typeface="Calibri" panose="020F0502020204030204" pitchFamily="34" charset="0"/>
                <a:cs typeface="Calibri" panose="020F0502020204030204" pitchFamily="34" charset="0"/>
              </a:rPr>
              <a:t>4. MEMPERTAHANKAN DAN MEMANTAU BERAT BADAN NORMAL</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Down 7">
            <a:extLst>
              <a:ext uri="{FF2B5EF4-FFF2-40B4-BE49-F238E27FC236}">
                <a16:creationId xmlns:a16="http://schemas.microsoft.com/office/drawing/2014/main" id="{38F6B13D-348C-4969-965B-F35BD86FEBAA}"/>
              </a:ext>
            </a:extLst>
          </p:cNvPr>
          <p:cNvSpPr/>
          <p:nvPr/>
        </p:nvSpPr>
        <p:spPr>
          <a:xfrm>
            <a:off x="3850596" y="2540268"/>
            <a:ext cx="341576" cy="456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Arrow: Down 8">
            <a:extLst>
              <a:ext uri="{FF2B5EF4-FFF2-40B4-BE49-F238E27FC236}">
                <a16:creationId xmlns:a16="http://schemas.microsoft.com/office/drawing/2014/main" id="{5F89060A-B8B8-448C-B80F-083848A37695}"/>
              </a:ext>
            </a:extLst>
          </p:cNvPr>
          <p:cNvSpPr/>
          <p:nvPr/>
        </p:nvSpPr>
        <p:spPr>
          <a:xfrm>
            <a:off x="3808393" y="3452539"/>
            <a:ext cx="341576" cy="456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Arrow: Down 9">
            <a:extLst>
              <a:ext uri="{FF2B5EF4-FFF2-40B4-BE49-F238E27FC236}">
                <a16:creationId xmlns:a16="http://schemas.microsoft.com/office/drawing/2014/main" id="{DD48708D-DB84-4645-BE21-4575CD214959}"/>
              </a:ext>
            </a:extLst>
          </p:cNvPr>
          <p:cNvSpPr/>
          <p:nvPr/>
        </p:nvSpPr>
        <p:spPr>
          <a:xfrm>
            <a:off x="3794325" y="4411256"/>
            <a:ext cx="341576" cy="456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D5FE85A8-29BB-422E-AD11-45330AAC0F42}"/>
              </a:ext>
            </a:extLst>
          </p:cNvPr>
          <p:cNvPicPr>
            <a:picLocks noChangeAspect="1"/>
          </p:cNvPicPr>
          <p:nvPr/>
        </p:nvPicPr>
        <p:blipFill>
          <a:blip r:embed="rId3"/>
          <a:stretch>
            <a:fillRect/>
          </a:stretch>
        </p:blipFill>
        <p:spPr>
          <a:xfrm>
            <a:off x="8126042" y="2245731"/>
            <a:ext cx="2819400" cy="2269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81E455F3-2FE2-46E6-B008-8025EFFAEE92}"/>
              </a:ext>
            </a:extLst>
          </p:cNvPr>
          <p:cNvPicPr>
            <a:picLocks noChangeAspect="1"/>
          </p:cNvPicPr>
          <p:nvPr/>
        </p:nvPicPr>
        <p:blipFill>
          <a:blip r:embed="rId4"/>
          <a:stretch>
            <a:fillRect/>
          </a:stretch>
        </p:blipFill>
        <p:spPr>
          <a:xfrm>
            <a:off x="260197" y="239497"/>
            <a:ext cx="2750290" cy="1767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246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8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4373-ED7D-40B8-97C1-B352EA0D4007}"/>
              </a:ext>
            </a:extLst>
          </p:cNvPr>
          <p:cNvSpPr>
            <a:spLocks noGrp="1"/>
          </p:cNvSpPr>
          <p:nvPr>
            <p:ph type="title"/>
          </p:nvPr>
        </p:nvSpPr>
        <p:spPr>
          <a:xfrm>
            <a:off x="1066800" y="642594"/>
            <a:ext cx="10058400" cy="1017394"/>
          </a:xfrm>
          <a:solidFill>
            <a:srgbClr val="FFFF00"/>
          </a:solidFill>
        </p:spPr>
        <p:txBody>
          <a:bodyPr/>
          <a:lstStyle/>
          <a:p>
            <a:pPr algn="ctr"/>
            <a:r>
              <a:rPr lang="id-ID" dirty="0"/>
              <a:t>PANGAN FUNGSIONAL</a:t>
            </a:r>
          </a:p>
        </p:txBody>
      </p:sp>
      <p:sp>
        <p:nvSpPr>
          <p:cNvPr id="4" name="Rectangle 3">
            <a:extLst>
              <a:ext uri="{FF2B5EF4-FFF2-40B4-BE49-F238E27FC236}">
                <a16:creationId xmlns:a16="http://schemas.microsoft.com/office/drawing/2014/main" id="{484DFD38-C995-41ED-A4BE-49066CFA422B}"/>
              </a:ext>
            </a:extLst>
          </p:cNvPr>
          <p:cNvSpPr/>
          <p:nvPr/>
        </p:nvSpPr>
        <p:spPr>
          <a:xfrm>
            <a:off x="780757" y="2395078"/>
            <a:ext cx="10344443" cy="1015663"/>
          </a:xfrm>
          <a:prstGeom prst="rect">
            <a:avLst/>
          </a:prstGeom>
        </p:spPr>
        <p:txBody>
          <a:bodyPr wrap="square">
            <a:spAutoFit/>
          </a:bodyPr>
          <a:lstStyle/>
          <a:p>
            <a:r>
              <a:rPr lang="id-ID" sz="2000" dirty="0">
                <a:solidFill>
                  <a:srgbClr val="000000"/>
                </a:solidFill>
                <a:latin typeface="Calibri" panose="020F0502020204030204" pitchFamily="34" charset="0"/>
                <a:ea typeface="Calibri" panose="020F0502020204030204" pitchFamily="34" charset="0"/>
              </a:rPr>
              <a:t>Pangan fungsional sendiri merupakan pangan olahan yang mengandung satu atau lebih komponen fungsional yang berdasarkan kajian ilmiah mempunyai fungsi fisiologis tertentu, terbukti tidak membahayakan dan bermanfaat bagi kesehatan (BPOM). </a:t>
            </a:r>
            <a:endParaRPr lang="id-ID" sz="2000" dirty="0"/>
          </a:p>
        </p:txBody>
      </p:sp>
      <p:sp>
        <p:nvSpPr>
          <p:cNvPr id="5" name="TextBox 4">
            <a:extLst>
              <a:ext uri="{FF2B5EF4-FFF2-40B4-BE49-F238E27FC236}">
                <a16:creationId xmlns:a16="http://schemas.microsoft.com/office/drawing/2014/main" id="{8B7DAA35-3DD8-45F5-9EBC-AD1EF46A5CF6}"/>
              </a:ext>
            </a:extLst>
          </p:cNvPr>
          <p:cNvSpPr txBox="1"/>
          <p:nvPr/>
        </p:nvSpPr>
        <p:spPr>
          <a:xfrm>
            <a:off x="1066801" y="1899138"/>
            <a:ext cx="1310640" cy="369332"/>
          </a:xfrm>
          <a:prstGeom prst="rect">
            <a:avLst/>
          </a:prstGeom>
          <a:noFill/>
        </p:spPr>
        <p:txBody>
          <a:bodyPr wrap="square" rtlCol="0">
            <a:spAutoFit/>
          </a:bodyPr>
          <a:lstStyle/>
          <a:p>
            <a:r>
              <a:rPr lang="id-ID" b="1" dirty="0">
                <a:solidFill>
                  <a:schemeClr val="accent4">
                    <a:lumMod val="75000"/>
                  </a:schemeClr>
                </a:solidFill>
              </a:rPr>
              <a:t>DEFINISI</a:t>
            </a:r>
          </a:p>
        </p:txBody>
      </p:sp>
      <p:sp>
        <p:nvSpPr>
          <p:cNvPr id="6" name="Rectangle 5">
            <a:extLst>
              <a:ext uri="{FF2B5EF4-FFF2-40B4-BE49-F238E27FC236}">
                <a16:creationId xmlns:a16="http://schemas.microsoft.com/office/drawing/2014/main" id="{A3F87DC7-16F8-4520-9F83-C5DE9F18DC23}"/>
              </a:ext>
            </a:extLst>
          </p:cNvPr>
          <p:cNvSpPr/>
          <p:nvPr/>
        </p:nvSpPr>
        <p:spPr>
          <a:xfrm>
            <a:off x="576775" y="3537349"/>
            <a:ext cx="11465170" cy="2964914"/>
          </a:xfrm>
          <a:prstGeom prst="rect">
            <a:avLst/>
          </a:prstGeom>
          <a:solidFill>
            <a:schemeClr val="accent4">
              <a:lumMod val="20000"/>
              <a:lumOff val="80000"/>
            </a:schemeClr>
          </a:solidFill>
          <a:ln w="38100">
            <a:solidFill>
              <a:srgbClr val="FF0000"/>
            </a:solidFill>
          </a:ln>
        </p:spPr>
        <p:txBody>
          <a:bodyPr wrap="square">
            <a:spAutoFit/>
          </a:bodyPr>
          <a:lstStyle/>
          <a:p>
            <a:pPr marL="208915" indent="-208915">
              <a:lnSpc>
                <a:spcPct val="150000"/>
              </a:lnSpc>
              <a:spcAft>
                <a:spcPts val="80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Suplemen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makanan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mempunyai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nilai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gizi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atau</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efek</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fisiologis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dalam</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jumlah</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terkonsentrasi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id-ID"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08915" indent="-208915">
              <a:lnSpc>
                <a:spcPct val="150000"/>
              </a:lnSpc>
              <a:spcAft>
                <a:spcPts val="800"/>
              </a:spcAft>
            </a:pPr>
            <a:r>
              <a:rPr lang="id-ID"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sedangkan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pangan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fungsional</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tidak</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ct val="150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Suplemen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makanan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dimaksudkan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untuk</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melengkapi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kebutuhan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zat</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gizi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sedangkan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pangan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fungsional</a:t>
            </a:r>
            <a:endParaRPr lang="id-ID"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08915" indent="-208915">
              <a:lnSpc>
                <a:spcPct val="150000"/>
              </a:lnSpc>
              <a:spcAft>
                <a:spcPts val="800"/>
              </a:spcAft>
            </a:pPr>
            <a:r>
              <a:rPr lang="id-ID"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id-ID"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diperuntukkan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sebagai</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makanan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latin typeface="Calibri" panose="020F0502020204030204" pitchFamily="34" charset="0"/>
                <a:ea typeface="Times New Roman" panose="02020603050405020304" pitchFamily="18" charset="0"/>
              </a:rPr>
              <a:t>3.    </a:t>
            </a:r>
            <a:r>
              <a:rPr lang="en-US" sz="2000" dirty="0" err="1">
                <a:solidFill>
                  <a:srgbClr val="000000"/>
                </a:solidFill>
                <a:latin typeface="Calibri" panose="020F0502020204030204" pitchFamily="34" charset="0"/>
                <a:ea typeface="Times New Roman" panose="02020603050405020304" pitchFamily="18" charset="0"/>
              </a:rPr>
              <a:t>Suplemen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makanan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berupa</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sediaan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berbentuk</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pil</a:t>
            </a:r>
            <a:r>
              <a:rPr lang="en-US" sz="2000" dirty="0">
                <a:solidFill>
                  <a:srgbClr val="000000"/>
                </a:solidFill>
                <a:latin typeface="Calibri" panose="020F0502020204030204" pitchFamily="34" charset="0"/>
                <a:ea typeface="Times New Roman" panose="02020603050405020304" pitchFamily="18" charset="0"/>
              </a:rPr>
              <a:t>, tablet, </a:t>
            </a:r>
            <a:r>
              <a:rPr lang="en-US" sz="2000" dirty="0" err="1">
                <a:solidFill>
                  <a:srgbClr val="000000"/>
                </a:solidFill>
                <a:latin typeface="Calibri" panose="020F0502020204030204" pitchFamily="34" charset="0"/>
                <a:ea typeface="Times New Roman" panose="02020603050405020304" pitchFamily="18" charset="0"/>
              </a:rPr>
              <a:t>kapsul</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serbuk</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granul</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setengah</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padat</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dan</a:t>
            </a:r>
            <a:endParaRPr lang="id-ID" sz="2000" dirty="0">
              <a:solidFill>
                <a:srgbClr val="000000"/>
              </a:solidFill>
              <a:latin typeface="Calibri" panose="020F0502020204030204" pitchFamily="34" charset="0"/>
              <a:ea typeface="Times New Roman" panose="02020603050405020304" pitchFamily="18" charset="0"/>
            </a:endParaRPr>
          </a:p>
          <a:p>
            <a:r>
              <a:rPr lang="id-ID" sz="2000" dirty="0">
                <a:solidFill>
                  <a:srgbClr val="000000"/>
                </a:solidFill>
                <a:latin typeface="Calibri" panose="020F0502020204030204" pitchFamily="34" charset="0"/>
                <a:ea typeface="Times New Roman" panose="02020603050405020304" pitchFamily="18" charset="0"/>
              </a:rPr>
              <a:t>       </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cairan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sedangkan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pangan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fungsional</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berbentuk</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pangan</a:t>
            </a:r>
            <a:r>
              <a:rPr lang="en-US" sz="2000" dirty="0">
                <a:solidFill>
                  <a:srgbClr val="000000"/>
                </a:solidFill>
                <a:latin typeface="Calibri" panose="020F0502020204030204" pitchFamily="34" charset="0"/>
                <a:ea typeface="Times New Roman" panose="02020603050405020304" pitchFamily="18" charset="0"/>
              </a:rPr>
              <a:t> </a:t>
            </a:r>
            <a:r>
              <a:rPr lang="en-US" sz="2000" dirty="0" err="1">
                <a:solidFill>
                  <a:srgbClr val="000000"/>
                </a:solidFill>
                <a:latin typeface="Calibri" panose="020F0502020204030204" pitchFamily="34" charset="0"/>
                <a:ea typeface="Times New Roman" panose="02020603050405020304" pitchFamily="18" charset="0"/>
              </a:rPr>
              <a:t>olahan</a:t>
            </a:r>
            <a:r>
              <a:rPr lang="en-US" sz="2000" dirty="0">
                <a:solidFill>
                  <a:srgbClr val="000000"/>
                </a:solidFill>
                <a:latin typeface="Calibri" panose="020F0502020204030204" pitchFamily="34" charset="0"/>
                <a:ea typeface="Times New Roman" panose="02020603050405020304" pitchFamily="18" charset="0"/>
              </a:rPr>
              <a:t>. </a:t>
            </a:r>
            <a:endParaRPr lang="id-ID" sz="2000" dirty="0"/>
          </a:p>
        </p:txBody>
      </p:sp>
    </p:spTree>
    <p:extLst>
      <p:ext uri="{BB962C8B-B14F-4D97-AF65-F5344CB8AC3E}">
        <p14:creationId xmlns:p14="http://schemas.microsoft.com/office/powerpoint/2010/main" val="293047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807E4-1EA0-4677-9A4C-BE4E3C8BA8AB}"/>
              </a:ext>
            </a:extLst>
          </p:cNvPr>
          <p:cNvPicPr>
            <a:picLocks noChangeAspect="1"/>
          </p:cNvPicPr>
          <p:nvPr/>
        </p:nvPicPr>
        <p:blipFill>
          <a:blip r:embed="rId2"/>
          <a:stretch>
            <a:fillRect/>
          </a:stretch>
        </p:blipFill>
        <p:spPr>
          <a:xfrm>
            <a:off x="1294229" y="2014194"/>
            <a:ext cx="7019777" cy="4048981"/>
          </a:xfrm>
          <a:prstGeom prst="rect">
            <a:avLst/>
          </a:prstGeom>
        </p:spPr>
      </p:pic>
      <p:sp>
        <p:nvSpPr>
          <p:cNvPr id="2" name="Title 1">
            <a:extLst>
              <a:ext uri="{FF2B5EF4-FFF2-40B4-BE49-F238E27FC236}">
                <a16:creationId xmlns:a16="http://schemas.microsoft.com/office/drawing/2014/main" id="{58076BEF-DFC2-4B11-871B-561C471DD7B3}"/>
              </a:ext>
            </a:extLst>
          </p:cNvPr>
          <p:cNvSpPr>
            <a:spLocks noGrp="1"/>
          </p:cNvSpPr>
          <p:nvPr>
            <p:ph type="title"/>
          </p:nvPr>
        </p:nvSpPr>
        <p:spPr/>
        <p:txBody>
          <a:bodyPr>
            <a:normAutofit fontScale="90000"/>
          </a:bodyPr>
          <a:lstStyle/>
          <a:p>
            <a:r>
              <a:rPr lang="id-ID" dirty="0"/>
              <a:t>BEBERAPA JENIS PANGAN FUNGSIONAL ASAL HEWANI---SUSU</a:t>
            </a:r>
          </a:p>
        </p:txBody>
      </p:sp>
      <p:pic>
        <p:nvPicPr>
          <p:cNvPr id="6" name="Picture 5">
            <a:extLst>
              <a:ext uri="{FF2B5EF4-FFF2-40B4-BE49-F238E27FC236}">
                <a16:creationId xmlns:a16="http://schemas.microsoft.com/office/drawing/2014/main" id="{C7B8B42B-FCDD-43EE-BF2D-4CE97F808F49}"/>
              </a:ext>
            </a:extLst>
          </p:cNvPr>
          <p:cNvPicPr>
            <a:picLocks noChangeAspect="1"/>
          </p:cNvPicPr>
          <p:nvPr/>
        </p:nvPicPr>
        <p:blipFill rotWithShape="1">
          <a:blip r:embed="rId3">
            <a:extLst>
              <a:ext uri="{28A0092B-C50C-407E-A947-70E740481C1C}">
                <a14:useLocalDpi xmlns:a14="http://schemas.microsoft.com/office/drawing/2010/main" val="0"/>
              </a:ext>
            </a:extLst>
          </a:blip>
          <a:srcRect l="35282" r="26975"/>
          <a:stretch/>
        </p:blipFill>
        <p:spPr>
          <a:xfrm rot="5400000">
            <a:off x="8736035" y="1648434"/>
            <a:ext cx="2588455" cy="3319976"/>
          </a:xfrm>
          <a:prstGeom prst="rect">
            <a:avLst/>
          </a:prstGeom>
        </p:spPr>
      </p:pic>
      <p:pic>
        <p:nvPicPr>
          <p:cNvPr id="8" name="Picture 7">
            <a:extLst>
              <a:ext uri="{FF2B5EF4-FFF2-40B4-BE49-F238E27FC236}">
                <a16:creationId xmlns:a16="http://schemas.microsoft.com/office/drawing/2014/main" id="{6115755E-ECFE-4DC4-83E3-2414C7266273}"/>
              </a:ext>
            </a:extLst>
          </p:cNvPr>
          <p:cNvPicPr>
            <a:picLocks noChangeAspect="1"/>
          </p:cNvPicPr>
          <p:nvPr/>
        </p:nvPicPr>
        <p:blipFill rotWithShape="1">
          <a:blip r:embed="rId4">
            <a:extLst>
              <a:ext uri="{28A0092B-C50C-407E-A947-70E740481C1C}">
                <a14:useLocalDpi xmlns:a14="http://schemas.microsoft.com/office/drawing/2010/main" val="0"/>
              </a:ext>
            </a:extLst>
          </a:blip>
          <a:srcRect l="29369" t="12925" r="4001"/>
          <a:stretch/>
        </p:blipFill>
        <p:spPr>
          <a:xfrm rot="5400000">
            <a:off x="9199269" y="4547217"/>
            <a:ext cx="1944892" cy="2275818"/>
          </a:xfrm>
          <a:prstGeom prst="rect">
            <a:avLst/>
          </a:prstGeom>
        </p:spPr>
      </p:pic>
    </p:spTree>
    <p:extLst>
      <p:ext uri="{BB962C8B-B14F-4D97-AF65-F5344CB8AC3E}">
        <p14:creationId xmlns:p14="http://schemas.microsoft.com/office/powerpoint/2010/main" val="371207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F227-9FBF-4FDC-A0D4-B034D032443C}"/>
              </a:ext>
            </a:extLst>
          </p:cNvPr>
          <p:cNvSpPr>
            <a:spLocks noGrp="1"/>
          </p:cNvSpPr>
          <p:nvPr>
            <p:ph type="title"/>
          </p:nvPr>
        </p:nvSpPr>
        <p:spPr>
          <a:xfrm>
            <a:off x="2529840" y="473782"/>
            <a:ext cx="8595360" cy="820446"/>
          </a:xfrm>
          <a:solidFill>
            <a:srgbClr val="00B0F0"/>
          </a:solidFill>
          <a:ln w="28575">
            <a:solidFill>
              <a:srgbClr val="FF0000"/>
            </a:solidFill>
            <a:prstDash val="dashDot"/>
          </a:ln>
        </p:spPr>
        <p:txBody>
          <a:bodyPr>
            <a:normAutofit/>
          </a:bodyPr>
          <a:lstStyle/>
          <a:p>
            <a:r>
              <a:rPr lang="id-ID" sz="3200" dirty="0"/>
              <a:t>YOGURT SEBAGAI PANGAN FUNGSIONAL</a:t>
            </a:r>
          </a:p>
        </p:txBody>
      </p:sp>
      <p:sp>
        <p:nvSpPr>
          <p:cNvPr id="3" name="Content Placeholder 2">
            <a:extLst>
              <a:ext uri="{FF2B5EF4-FFF2-40B4-BE49-F238E27FC236}">
                <a16:creationId xmlns:a16="http://schemas.microsoft.com/office/drawing/2014/main" id="{EBE10EB3-2217-4D23-8E68-7782F03C55AD}"/>
              </a:ext>
            </a:extLst>
          </p:cNvPr>
          <p:cNvSpPr>
            <a:spLocks noGrp="1"/>
          </p:cNvSpPr>
          <p:nvPr>
            <p:ph idx="1"/>
          </p:nvPr>
        </p:nvSpPr>
        <p:spPr>
          <a:xfrm>
            <a:off x="351693" y="1652952"/>
            <a:ext cx="11645706" cy="49588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txBody>
          <a:bodyPr>
            <a:noAutofit/>
          </a:bodyPr>
          <a:lstStyle/>
          <a:p>
            <a:pPr marL="342900" indent="-342900">
              <a:buAutoNum type="arabicPeriod"/>
            </a:pPr>
            <a:r>
              <a:rPr lang="en-US" dirty="0" err="1"/>
              <a:t>Lebih</a:t>
            </a:r>
            <a:r>
              <a:rPr lang="en-US" dirty="0"/>
              <a:t> </a:t>
            </a:r>
            <a:r>
              <a:rPr lang="en-US" dirty="0" err="1"/>
              <a:t>mudah</a:t>
            </a:r>
            <a:r>
              <a:rPr lang="en-US" dirty="0"/>
              <a:t> </a:t>
            </a:r>
            <a:r>
              <a:rPr lang="en-US" dirty="0" err="1"/>
              <a:t>dicerna</a:t>
            </a:r>
            <a:r>
              <a:rPr lang="en-US" dirty="0"/>
              <a:t> </a:t>
            </a:r>
            <a:r>
              <a:rPr lang="en-US" dirty="0" err="1"/>
              <a:t>dibandingkan</a:t>
            </a:r>
            <a:r>
              <a:rPr lang="en-US" dirty="0"/>
              <a:t> </a:t>
            </a:r>
            <a:r>
              <a:rPr lang="en-US" dirty="0" err="1"/>
              <a:t>susu</a:t>
            </a:r>
            <a:endParaRPr lang="id-ID" dirty="0"/>
          </a:p>
          <a:p>
            <a:pPr marL="342900" indent="-342900">
              <a:buFont typeface="Garamond" pitchFamily="18" charset="0"/>
              <a:buAutoNum type="arabicPeriod"/>
            </a:pPr>
            <a:r>
              <a:rPr lang="en-US" dirty="0" err="1"/>
              <a:t>Meningkatkan</a:t>
            </a:r>
            <a:r>
              <a:rPr lang="en-US" dirty="0"/>
              <a:t> </a:t>
            </a:r>
            <a:r>
              <a:rPr lang="en-US" dirty="0" err="1"/>
              <a:t>kesehatan</a:t>
            </a:r>
            <a:r>
              <a:rPr lang="en-US" dirty="0"/>
              <a:t> </a:t>
            </a:r>
            <a:r>
              <a:rPr lang="en-US" dirty="0" err="1"/>
              <a:t>saluran</a:t>
            </a:r>
            <a:r>
              <a:rPr lang="en-US" dirty="0"/>
              <a:t> </a:t>
            </a:r>
            <a:r>
              <a:rPr lang="en-US" dirty="0" err="1"/>
              <a:t>pencernaan</a:t>
            </a:r>
            <a:endParaRPr lang="id-ID" dirty="0"/>
          </a:p>
          <a:p>
            <a:pPr marL="0" indent="0">
              <a:buNone/>
            </a:pPr>
            <a:r>
              <a:rPr lang="id-ID" dirty="0"/>
              <a:t>	a. Vili usus terjaga dengan baik dalam bentuk panjang dan sehat sehingga penyerapan 		      zat gizi berjalan dengan baik.</a:t>
            </a:r>
          </a:p>
          <a:p>
            <a:pPr marL="0" indent="0">
              <a:buNone/>
            </a:pPr>
            <a:r>
              <a:rPr lang="id-ID" dirty="0"/>
              <a:t>               b. mencegah menempelnya bakteri patogen dalam usus sehingga usus menjadi sehat.</a:t>
            </a:r>
          </a:p>
          <a:p>
            <a:pPr marL="0" indent="0">
              <a:buNone/>
            </a:pPr>
            <a:r>
              <a:rPr lang="id-ID" dirty="0"/>
              <a:t>               c. Bakteri asam laktat sebagai barrier/menjaga usus terhadap serangan bakteri dan toksin</a:t>
            </a:r>
          </a:p>
          <a:p>
            <a:pPr marL="0" indent="0">
              <a:buNone/>
            </a:pPr>
            <a:r>
              <a:rPr lang="id-ID" dirty="0"/>
              <a:t>                    yang berbahaya.</a:t>
            </a:r>
          </a:p>
          <a:p>
            <a:pPr marL="0" indent="0">
              <a:buNone/>
            </a:pPr>
            <a:r>
              <a:rPr lang="id-ID" dirty="0"/>
              <a:t>               d. Bakteri asam laktat menghasilkan imun yang berguna untuk memelihara sistem imum</a:t>
            </a:r>
          </a:p>
          <a:p>
            <a:pPr marL="0" indent="0">
              <a:buNone/>
            </a:pPr>
            <a:r>
              <a:rPr lang="id-ID" dirty="0"/>
              <a:t>                    saluran pencernaan.</a:t>
            </a:r>
          </a:p>
          <a:p>
            <a:pPr marL="0" indent="0">
              <a:buNone/>
            </a:pPr>
            <a:r>
              <a:rPr lang="id-ID" dirty="0"/>
              <a:t>3. </a:t>
            </a:r>
            <a:r>
              <a:rPr lang="en-US" dirty="0" err="1"/>
              <a:t>Meningkatkan</a:t>
            </a:r>
            <a:r>
              <a:rPr lang="en-US" dirty="0"/>
              <a:t> </a:t>
            </a:r>
            <a:r>
              <a:rPr lang="en-US" dirty="0" err="1"/>
              <a:t>penyerapan</a:t>
            </a:r>
            <a:r>
              <a:rPr lang="en-US" dirty="0"/>
              <a:t> </a:t>
            </a:r>
            <a:r>
              <a:rPr lang="en-US" dirty="0" err="1"/>
              <a:t>zat</a:t>
            </a:r>
            <a:r>
              <a:rPr lang="en-US" dirty="0"/>
              <a:t> </a:t>
            </a:r>
            <a:r>
              <a:rPr lang="en-US" dirty="0" err="1"/>
              <a:t>gizi</a:t>
            </a:r>
            <a:r>
              <a:rPr lang="en-US" dirty="0"/>
              <a:t> lain, </a:t>
            </a:r>
            <a:r>
              <a:rPr lang="en-US" dirty="0" err="1"/>
              <a:t>misalnya</a:t>
            </a:r>
            <a:r>
              <a:rPr lang="en-US" dirty="0"/>
              <a:t> </a:t>
            </a:r>
            <a:r>
              <a:rPr lang="en-US" dirty="0" err="1"/>
              <a:t>kalsium</a:t>
            </a:r>
            <a:endParaRPr lang="id-ID" dirty="0"/>
          </a:p>
          <a:p>
            <a:pPr marL="342900" indent="-342900">
              <a:buAutoNum type="arabicPeriod" startAt="4"/>
            </a:pPr>
            <a:r>
              <a:rPr lang="en-US" dirty="0" err="1"/>
              <a:t>Meningkatkan</a:t>
            </a:r>
            <a:r>
              <a:rPr lang="en-US" dirty="0"/>
              <a:t> </a:t>
            </a:r>
            <a:r>
              <a:rPr lang="en-US" dirty="0" err="1"/>
              <a:t>daya</a:t>
            </a:r>
            <a:r>
              <a:rPr lang="en-US" dirty="0"/>
              <a:t> </a:t>
            </a:r>
            <a:r>
              <a:rPr lang="en-US" dirty="0" err="1"/>
              <a:t>tahan</a:t>
            </a:r>
            <a:r>
              <a:rPr lang="en-US" dirty="0"/>
              <a:t> </a:t>
            </a:r>
            <a:r>
              <a:rPr lang="en-US" dirty="0" err="1"/>
              <a:t>tubuh</a:t>
            </a:r>
            <a:endParaRPr lang="id-ID" dirty="0"/>
          </a:p>
          <a:p>
            <a:pPr marL="0" indent="0">
              <a:buNone/>
            </a:pPr>
            <a:endParaRPr lang="id-ID" dirty="0"/>
          </a:p>
          <a:p>
            <a:pPr marL="0" indent="0">
              <a:buNone/>
            </a:pPr>
            <a:r>
              <a:rPr lang="id-ID" dirty="0"/>
              <a:t> </a:t>
            </a:r>
          </a:p>
        </p:txBody>
      </p:sp>
    </p:spTree>
    <p:extLst>
      <p:ext uri="{BB962C8B-B14F-4D97-AF65-F5344CB8AC3E}">
        <p14:creationId xmlns:p14="http://schemas.microsoft.com/office/powerpoint/2010/main" val="374408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E5B37-501B-4586-951F-D4C1FD3A2D54}"/>
              </a:ext>
            </a:extLst>
          </p:cNvPr>
          <p:cNvSpPr/>
          <p:nvPr/>
        </p:nvSpPr>
        <p:spPr>
          <a:xfrm>
            <a:off x="534572" y="663587"/>
            <a:ext cx="11437033" cy="5078313"/>
          </a:xfrm>
          <a:prstGeom prst="rect">
            <a:avLst/>
          </a:prstGeom>
          <a:blipFill>
            <a:blip r:embed="rId2"/>
            <a:tile tx="0" ty="0" sx="100000" sy="100000" flip="none" algn="tl"/>
          </a:blipFill>
          <a:ln w="38100">
            <a:solidFill>
              <a:schemeClr val="tx1"/>
            </a:solidFill>
          </a:ln>
        </p:spPr>
        <p:txBody>
          <a:bodyPr wrap="square">
            <a:spAutoFit/>
          </a:bodyPr>
          <a:lstStyle/>
          <a:p>
            <a:pPr marL="1257300" lvl="2" indent="-342900">
              <a:buFont typeface="Garamond" pitchFamily="18" charset="0"/>
              <a:buAutoNum type="arabicPeriod" startAt="4"/>
            </a:pPr>
            <a:r>
              <a:rPr lang="en-US" dirty="0" err="1"/>
              <a:t>Menekan</a:t>
            </a:r>
            <a:r>
              <a:rPr lang="en-US" dirty="0"/>
              <a:t> </a:t>
            </a:r>
            <a:r>
              <a:rPr lang="en-US" dirty="0" err="1"/>
              <a:t>pertumbuhan</a:t>
            </a:r>
            <a:r>
              <a:rPr lang="en-US" dirty="0"/>
              <a:t> </a:t>
            </a:r>
            <a:r>
              <a:rPr lang="en-US" dirty="0" err="1"/>
              <a:t>bakteri</a:t>
            </a:r>
            <a:r>
              <a:rPr lang="en-US" dirty="0"/>
              <a:t> pathogen</a:t>
            </a:r>
            <a:endParaRPr lang="id-ID" dirty="0"/>
          </a:p>
          <a:p>
            <a:endParaRPr lang="id-ID" dirty="0"/>
          </a:p>
          <a:p>
            <a:pPr lvl="2"/>
            <a:r>
              <a:rPr lang="id-ID" dirty="0"/>
              <a:t>a. Kompetisi  zat gizi dalam usus</a:t>
            </a:r>
          </a:p>
          <a:p>
            <a:pPr lvl="2"/>
            <a:r>
              <a:rPr lang="id-ID" dirty="0"/>
              <a:t>b. menempel pada permukaan mukosa usus sehingga tidak ada kesempatan bagi bakteri </a:t>
            </a:r>
          </a:p>
          <a:p>
            <a:pPr lvl="2"/>
            <a:r>
              <a:rPr lang="id-ID" dirty="0"/>
              <a:t>     patogen untuk menempati mukosa usus</a:t>
            </a:r>
          </a:p>
          <a:p>
            <a:pPr lvl="2"/>
            <a:r>
              <a:rPr lang="id-ID" dirty="0"/>
              <a:t>c. Menghasilkan zat yang mampu menghambat bakteri patogen termasuk asam organik,</a:t>
            </a:r>
          </a:p>
          <a:p>
            <a:pPr lvl="2"/>
            <a:r>
              <a:rPr lang="id-ID" dirty="0"/>
              <a:t>     hidrogen peroksida dan bakteriosin</a:t>
            </a:r>
          </a:p>
          <a:p>
            <a:pPr lvl="2"/>
            <a:r>
              <a:rPr lang="id-ID" dirty="0"/>
              <a:t>d. Menghancurkan reseptor toksin dan </a:t>
            </a:r>
          </a:p>
          <a:p>
            <a:pPr lvl="2"/>
            <a:r>
              <a:rPr lang="id-ID" dirty="0"/>
              <a:t>e. menstimulasi sistim kekebalan tubuh.</a:t>
            </a:r>
          </a:p>
          <a:p>
            <a:pPr lvl="2"/>
            <a:endParaRPr lang="id-ID" dirty="0"/>
          </a:p>
          <a:p>
            <a:pPr lvl="2"/>
            <a:r>
              <a:rPr lang="id-ID" dirty="0"/>
              <a:t>5. </a:t>
            </a:r>
            <a:r>
              <a:rPr lang="en-US" dirty="0" err="1"/>
              <a:t>Sumber</a:t>
            </a:r>
            <a:r>
              <a:rPr lang="en-US" dirty="0"/>
              <a:t> </a:t>
            </a:r>
            <a:r>
              <a:rPr lang="en-US" dirty="0" err="1"/>
              <a:t>kalsium</a:t>
            </a:r>
            <a:endParaRPr lang="id-ID" dirty="0"/>
          </a:p>
          <a:p>
            <a:pPr lvl="2"/>
            <a:r>
              <a:rPr lang="id-ID" dirty="0"/>
              <a:t>6. </a:t>
            </a:r>
            <a:r>
              <a:rPr lang="en-US" dirty="0" err="1"/>
              <a:t>Sumber</a:t>
            </a:r>
            <a:r>
              <a:rPr lang="en-US" dirty="0"/>
              <a:t> protein </a:t>
            </a:r>
            <a:r>
              <a:rPr lang="en-US" dirty="0" err="1"/>
              <a:t>dan</a:t>
            </a:r>
            <a:r>
              <a:rPr lang="en-US" dirty="0"/>
              <a:t> </a:t>
            </a:r>
            <a:r>
              <a:rPr lang="en-US" dirty="0" err="1"/>
              <a:t>asam</a:t>
            </a:r>
            <a:r>
              <a:rPr lang="en-US" dirty="0"/>
              <a:t> amino </a:t>
            </a:r>
            <a:r>
              <a:rPr lang="en-US" dirty="0" err="1"/>
              <a:t>esensial</a:t>
            </a:r>
            <a:endParaRPr lang="id-ID" dirty="0"/>
          </a:p>
          <a:p>
            <a:pPr lvl="2"/>
            <a:r>
              <a:rPr lang="id-ID" dirty="0"/>
              <a:t>7. </a:t>
            </a:r>
            <a:r>
              <a:rPr lang="en-US" dirty="0" err="1"/>
              <a:t>Menurunkan</a:t>
            </a:r>
            <a:r>
              <a:rPr lang="en-US" dirty="0"/>
              <a:t> </a:t>
            </a:r>
            <a:r>
              <a:rPr lang="en-US" dirty="0" err="1"/>
              <a:t>kolesterol</a:t>
            </a:r>
            <a:endParaRPr lang="id-ID" dirty="0"/>
          </a:p>
          <a:p>
            <a:pPr lvl="2"/>
            <a:endParaRPr lang="id-ID" dirty="0"/>
          </a:p>
          <a:p>
            <a:pPr lvl="2"/>
            <a:endParaRPr lang="id-ID" dirty="0"/>
          </a:p>
          <a:p>
            <a:pPr lvl="2"/>
            <a:endParaRPr lang="id-ID" dirty="0"/>
          </a:p>
          <a:p>
            <a:endParaRPr lang="id-ID" dirty="0"/>
          </a:p>
          <a:p>
            <a:endParaRPr lang="id-ID" dirty="0"/>
          </a:p>
        </p:txBody>
      </p:sp>
      <p:pic>
        <p:nvPicPr>
          <p:cNvPr id="6" name="Picture 5">
            <a:extLst>
              <a:ext uri="{FF2B5EF4-FFF2-40B4-BE49-F238E27FC236}">
                <a16:creationId xmlns:a16="http://schemas.microsoft.com/office/drawing/2014/main" id="{1373BE1A-FA69-4688-B4B3-B916954A24C4}"/>
              </a:ext>
            </a:extLst>
          </p:cNvPr>
          <p:cNvPicPr>
            <a:picLocks noChangeAspect="1"/>
          </p:cNvPicPr>
          <p:nvPr/>
        </p:nvPicPr>
        <p:blipFill>
          <a:blip r:embed="rId3"/>
          <a:stretch>
            <a:fillRect/>
          </a:stretch>
        </p:blipFill>
        <p:spPr>
          <a:xfrm>
            <a:off x="8098971" y="2452914"/>
            <a:ext cx="3872634" cy="3396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61940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130</TotalTime>
  <Words>583</Words>
  <Application>Microsoft Office PowerPoint</Application>
  <PresentationFormat>Widescreen</PresentationFormat>
  <Paragraphs>65</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Garamond</vt:lpstr>
      <vt:lpstr>Savon</vt:lpstr>
      <vt:lpstr>KETAHANAN PANGAN INDONESIA</vt:lpstr>
      <vt:lpstr>KETAHANAN PANGAN HEWANI</vt:lpstr>
      <vt:lpstr>PowerPoint Presentation</vt:lpstr>
      <vt:lpstr>KETAHANAN PANGAN HEWANI</vt:lpstr>
      <vt:lpstr>POLA PANGAN</vt:lpstr>
      <vt:lpstr>PANGAN FUNGSIONAL</vt:lpstr>
      <vt:lpstr>BEBERAPA JENIS PANGAN FUNGSIONAL ASAL HEWANI---SUSU</vt:lpstr>
      <vt:lpstr>YOGURT SEBAGAI PANGAN FUNGSIONAL</vt:lpstr>
      <vt:lpstr>PowerPoint Presentation</vt:lpstr>
      <vt:lpstr>KARAKTERISTIK HASIL TERNAK &amp; KOMPOSISINYA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KETAHANAN PANGAN INDONESIA</dc:title>
  <dc:creator>Bunda</dc:creator>
  <cp:lastModifiedBy>ASUS</cp:lastModifiedBy>
  <cp:revision>11</cp:revision>
  <dcterms:created xsi:type="dcterms:W3CDTF">2017-08-16T06:34:54Z</dcterms:created>
  <dcterms:modified xsi:type="dcterms:W3CDTF">2021-02-27T04:05:38Z</dcterms:modified>
</cp:coreProperties>
</file>