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9" r:id="rId10"/>
    <p:sldId id="270" r:id="rId11"/>
    <p:sldId id="271" r:id="rId12"/>
    <p:sldId id="268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16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file:///C:\Users\Rindang\Documents\ICI%20-%20GCI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dPt>
            <c:idx val="46"/>
            <c:marker>
              <c:spPr>
                <a:solidFill>
                  <a:srgbClr val="FF0000"/>
                </a:solidFill>
              </c:spPr>
            </c:marker>
            <c:bubble3D val="0"/>
          </c:dPt>
          <c:trendline>
            <c:trendlineType val="linear"/>
            <c:dispRSqr val="1"/>
            <c:dispEq val="1"/>
            <c:trendlineLbl>
              <c:layout>
                <c:manualLayout>
                  <c:x val="0.0298783918468435"/>
                  <c:y val="0.37378695262299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baseline="0" dirty="0"/>
                      <a:t>y = 0,051x + 1,6176
</a:t>
                    </a:r>
                    <a:r>
                      <a:rPr lang="id-ID" baseline="0" dirty="0" smtClean="0"/>
                      <a:t>Koef Korelasi</a:t>
                    </a:r>
                    <a:r>
                      <a:rPr lang="en-US" baseline="0" dirty="0" smtClean="0"/>
                      <a:t> </a:t>
                    </a:r>
                    <a:r>
                      <a:rPr lang="en-US" baseline="0" dirty="0"/>
                      <a:t>= </a:t>
                    </a:r>
                    <a:r>
                      <a:rPr lang="en-US" baseline="0" dirty="0" smtClean="0"/>
                      <a:t>0,</a:t>
                    </a:r>
                    <a:r>
                      <a:rPr lang="id-ID" baseline="0" dirty="0" smtClean="0"/>
                      <a:t>91</a:t>
                    </a:r>
                    <a:endParaRPr lang="en-US" dirty="0"/>
                  </a:p>
                </c:rich>
              </c:tx>
              <c:numFmt formatCode="General" sourceLinked="0"/>
            </c:trendlineLbl>
          </c:trendline>
          <c:trendline>
            <c:trendlineType val="linear"/>
            <c:dispRSqr val="0"/>
            <c:dispEq val="0"/>
          </c:trendline>
          <c:xVal>
            <c:numRef>
              <c:f>Sheet4!$B$2:$B$124</c:f>
              <c:numCache>
                <c:formatCode>General</c:formatCode>
                <c:ptCount val="123"/>
                <c:pt idx="0">
                  <c:v>42.5</c:v>
                </c:pt>
                <c:pt idx="1">
                  <c:v>49.3</c:v>
                </c:pt>
                <c:pt idx="2">
                  <c:v>69.4</c:v>
                </c:pt>
                <c:pt idx="3">
                  <c:v>66.7</c:v>
                </c:pt>
                <c:pt idx="4">
                  <c:v>53.8</c:v>
                </c:pt>
                <c:pt idx="5">
                  <c:v>57.0</c:v>
                </c:pt>
                <c:pt idx="6">
                  <c:v>38.6</c:v>
                </c:pt>
                <c:pt idx="7">
                  <c:v>66.1</c:v>
                </c:pt>
                <c:pt idx="8">
                  <c:v>41.9</c:v>
                </c:pt>
                <c:pt idx="9">
                  <c:v>47.5</c:v>
                </c:pt>
                <c:pt idx="10">
                  <c:v>48.9</c:v>
                </c:pt>
                <c:pt idx="11">
                  <c:v>45.3</c:v>
                </c:pt>
                <c:pt idx="12">
                  <c:v>57.4</c:v>
                </c:pt>
                <c:pt idx="13">
                  <c:v>37.4</c:v>
                </c:pt>
                <c:pt idx="14">
                  <c:v>37.1</c:v>
                </c:pt>
                <c:pt idx="15">
                  <c:v>73.6</c:v>
                </c:pt>
                <c:pt idx="16">
                  <c:v>27.4</c:v>
                </c:pt>
                <c:pt idx="17">
                  <c:v>58.3</c:v>
                </c:pt>
                <c:pt idx="18">
                  <c:v>49.9</c:v>
                </c:pt>
                <c:pt idx="19">
                  <c:v>49.4</c:v>
                </c:pt>
                <c:pt idx="20">
                  <c:v>51.3</c:v>
                </c:pt>
                <c:pt idx="21">
                  <c:v>32.8</c:v>
                </c:pt>
                <c:pt idx="22">
                  <c:v>53.2</c:v>
                </c:pt>
                <c:pt idx="23">
                  <c:v>55.2</c:v>
                </c:pt>
                <c:pt idx="24">
                  <c:v>57.8</c:v>
                </c:pt>
                <c:pt idx="25">
                  <c:v>74.3</c:v>
                </c:pt>
                <c:pt idx="26">
                  <c:v>45.5</c:v>
                </c:pt>
                <c:pt idx="27">
                  <c:v>44.6</c:v>
                </c:pt>
                <c:pt idx="28">
                  <c:v>46.6</c:v>
                </c:pt>
                <c:pt idx="29">
                  <c:v>48.0</c:v>
                </c:pt>
                <c:pt idx="30">
                  <c:v>60.5</c:v>
                </c:pt>
                <c:pt idx="31">
                  <c:v>39.2</c:v>
                </c:pt>
                <c:pt idx="32">
                  <c:v>76.1</c:v>
                </c:pt>
                <c:pt idx="33">
                  <c:v>65.3</c:v>
                </c:pt>
                <c:pt idx="34">
                  <c:v>55.0</c:v>
                </c:pt>
                <c:pt idx="35">
                  <c:v>68.9</c:v>
                </c:pt>
                <c:pt idx="36">
                  <c:v>46.4</c:v>
                </c:pt>
                <c:pt idx="37">
                  <c:v>49.9</c:v>
                </c:pt>
                <c:pt idx="38">
                  <c:v>44.7</c:v>
                </c:pt>
                <c:pt idx="39">
                  <c:v>32.1</c:v>
                </c:pt>
                <c:pt idx="40">
                  <c:v>28.3</c:v>
                </c:pt>
                <c:pt idx="41">
                  <c:v>43.4</c:v>
                </c:pt>
                <c:pt idx="42">
                  <c:v>71.4</c:v>
                </c:pt>
                <c:pt idx="43">
                  <c:v>56.8</c:v>
                </c:pt>
                <c:pt idx="44">
                  <c:v>69.0</c:v>
                </c:pt>
                <c:pt idx="45">
                  <c:v>44.2</c:v>
                </c:pt>
                <c:pt idx="46">
                  <c:v>46.0</c:v>
                </c:pt>
                <c:pt idx="47">
                  <c:v>44.5</c:v>
                </c:pt>
                <c:pt idx="48">
                  <c:v>69.1</c:v>
                </c:pt>
                <c:pt idx="49">
                  <c:v>67.5</c:v>
                </c:pt>
                <c:pt idx="50">
                  <c:v>56.7</c:v>
                </c:pt>
                <c:pt idx="51">
                  <c:v>45.5</c:v>
                </c:pt>
                <c:pt idx="52">
                  <c:v>70.2</c:v>
                </c:pt>
                <c:pt idx="53">
                  <c:v>53.7</c:v>
                </c:pt>
                <c:pt idx="54">
                  <c:v>53.1</c:v>
                </c:pt>
                <c:pt idx="55">
                  <c:v>41.4</c:v>
                </c:pt>
                <c:pt idx="56">
                  <c:v>72.1</c:v>
                </c:pt>
                <c:pt idx="57">
                  <c:v>51.3</c:v>
                </c:pt>
                <c:pt idx="58">
                  <c:v>58.7</c:v>
                </c:pt>
                <c:pt idx="59">
                  <c:v>44.3</c:v>
                </c:pt>
                <c:pt idx="60">
                  <c:v>59.6</c:v>
                </c:pt>
                <c:pt idx="61">
                  <c:v>72.2</c:v>
                </c:pt>
                <c:pt idx="62">
                  <c:v>55.3</c:v>
                </c:pt>
                <c:pt idx="63">
                  <c:v>42.1</c:v>
                </c:pt>
                <c:pt idx="64">
                  <c:v>39.1</c:v>
                </c:pt>
                <c:pt idx="65">
                  <c:v>56.4</c:v>
                </c:pt>
                <c:pt idx="66">
                  <c:v>35.0</c:v>
                </c:pt>
                <c:pt idx="67">
                  <c:v>54.6</c:v>
                </c:pt>
                <c:pt idx="68">
                  <c:v>36.0</c:v>
                </c:pt>
                <c:pt idx="69">
                  <c:v>54.7</c:v>
                </c:pt>
                <c:pt idx="70">
                  <c:v>50.2</c:v>
                </c:pt>
                <c:pt idx="71">
                  <c:v>44.2</c:v>
                </c:pt>
                <c:pt idx="72">
                  <c:v>39.8</c:v>
                </c:pt>
                <c:pt idx="73">
                  <c:v>46.0</c:v>
                </c:pt>
                <c:pt idx="74">
                  <c:v>40.8</c:v>
                </c:pt>
                <c:pt idx="75">
                  <c:v>72.8</c:v>
                </c:pt>
                <c:pt idx="76">
                  <c:v>71.3</c:v>
                </c:pt>
                <c:pt idx="77">
                  <c:v>41.5</c:v>
                </c:pt>
                <c:pt idx="78">
                  <c:v>36.8</c:v>
                </c:pt>
                <c:pt idx="79">
                  <c:v>72.0</c:v>
                </c:pt>
                <c:pt idx="80">
                  <c:v>51.8</c:v>
                </c:pt>
                <c:pt idx="81">
                  <c:v>40.8</c:v>
                </c:pt>
                <c:pt idx="82">
                  <c:v>49.4</c:v>
                </c:pt>
                <c:pt idx="83">
                  <c:v>44.2</c:v>
                </c:pt>
                <c:pt idx="84">
                  <c:v>48.7</c:v>
                </c:pt>
                <c:pt idx="85">
                  <c:v>45.3</c:v>
                </c:pt>
                <c:pt idx="86">
                  <c:v>56.3</c:v>
                </c:pt>
                <c:pt idx="87">
                  <c:v>56.7</c:v>
                </c:pt>
                <c:pt idx="88">
                  <c:v>55.9</c:v>
                </c:pt>
                <c:pt idx="89">
                  <c:v>53.0</c:v>
                </c:pt>
                <c:pt idx="90">
                  <c:v>52.8</c:v>
                </c:pt>
                <c:pt idx="91">
                  <c:v>43.2</c:v>
                </c:pt>
                <c:pt idx="92">
                  <c:v>54.1</c:v>
                </c:pt>
                <c:pt idx="93">
                  <c:v>38.6</c:v>
                </c:pt>
                <c:pt idx="94">
                  <c:v>76.7</c:v>
                </c:pt>
                <c:pt idx="95">
                  <c:v>56.7</c:v>
                </c:pt>
                <c:pt idx="96">
                  <c:v>59.1</c:v>
                </c:pt>
                <c:pt idx="97">
                  <c:v>53.2</c:v>
                </c:pt>
                <c:pt idx="98">
                  <c:v>58.8</c:v>
                </c:pt>
                <c:pt idx="99">
                  <c:v>44.4</c:v>
                </c:pt>
                <c:pt idx="100">
                  <c:v>38.4</c:v>
                </c:pt>
                <c:pt idx="101">
                  <c:v>80.3</c:v>
                </c:pt>
                <c:pt idx="102">
                  <c:v>78.1</c:v>
                </c:pt>
                <c:pt idx="103">
                  <c:v>72.5</c:v>
                </c:pt>
                <c:pt idx="104">
                  <c:v>41.9</c:v>
                </c:pt>
                <c:pt idx="105">
                  <c:v>54.8</c:v>
                </c:pt>
                <c:pt idx="106">
                  <c:v>47.7</c:v>
                </c:pt>
                <c:pt idx="107">
                  <c:v>50.2</c:v>
                </c:pt>
                <c:pt idx="108">
                  <c:v>39.7</c:v>
                </c:pt>
                <c:pt idx="109">
                  <c:v>58.9</c:v>
                </c:pt>
                <c:pt idx="110">
                  <c:v>71.3</c:v>
                </c:pt>
                <c:pt idx="111">
                  <c:v>74.8</c:v>
                </c:pt>
                <c:pt idx="112">
                  <c:v>52.8</c:v>
                </c:pt>
                <c:pt idx="113">
                  <c:v>40.4</c:v>
                </c:pt>
                <c:pt idx="114">
                  <c:v>47.1</c:v>
                </c:pt>
                <c:pt idx="115">
                  <c:v>36.3</c:v>
                </c:pt>
                <c:pt idx="116">
                  <c:v>42.5</c:v>
                </c:pt>
                <c:pt idx="117">
                  <c:v>29.6</c:v>
                </c:pt>
                <c:pt idx="118">
                  <c:v>52.8</c:v>
                </c:pt>
                <c:pt idx="119">
                  <c:v>40.4</c:v>
                </c:pt>
                <c:pt idx="120">
                  <c:v>47.1</c:v>
                </c:pt>
                <c:pt idx="121">
                  <c:v>36.3</c:v>
                </c:pt>
                <c:pt idx="122">
                  <c:v>42.5</c:v>
                </c:pt>
              </c:numCache>
            </c:numRef>
          </c:xVal>
          <c:yVal>
            <c:numRef>
              <c:f>Sheet4!$C$2:$C$124</c:f>
              <c:numCache>
                <c:formatCode>General</c:formatCode>
                <c:ptCount val="123"/>
                <c:pt idx="0">
                  <c:v>3.72</c:v>
                </c:pt>
                <c:pt idx="1">
                  <c:v>3.87</c:v>
                </c:pt>
                <c:pt idx="2">
                  <c:v>5.119999999999997</c:v>
                </c:pt>
                <c:pt idx="3">
                  <c:v>5.22</c:v>
                </c:pt>
                <c:pt idx="4">
                  <c:v>4.41</c:v>
                </c:pt>
                <c:pt idx="5">
                  <c:v>4.63</c:v>
                </c:pt>
                <c:pt idx="6">
                  <c:v>3.65</c:v>
                </c:pt>
                <c:pt idx="7">
                  <c:v>5.21</c:v>
                </c:pt>
                <c:pt idx="8">
                  <c:v>3.78</c:v>
                </c:pt>
                <c:pt idx="9">
                  <c:v>3.93</c:v>
                </c:pt>
                <c:pt idx="10">
                  <c:v>4.06</c:v>
                </c:pt>
                <c:pt idx="11">
                  <c:v>4.4</c:v>
                </c:pt>
                <c:pt idx="12">
                  <c:v>4.27</c:v>
                </c:pt>
                <c:pt idx="13">
                  <c:v>4.01</c:v>
                </c:pt>
                <c:pt idx="14">
                  <c:v>3.69</c:v>
                </c:pt>
                <c:pt idx="15">
                  <c:v>5.270000000000001</c:v>
                </c:pt>
                <c:pt idx="16">
                  <c:v>3.05</c:v>
                </c:pt>
                <c:pt idx="17">
                  <c:v>4.649999999999998</c:v>
                </c:pt>
                <c:pt idx="18">
                  <c:v>4.83</c:v>
                </c:pt>
                <c:pt idx="19">
                  <c:v>4.18</c:v>
                </c:pt>
                <c:pt idx="20">
                  <c:v>4.34</c:v>
                </c:pt>
                <c:pt idx="21">
                  <c:v>3.36</c:v>
                </c:pt>
                <c:pt idx="22">
                  <c:v>4.04</c:v>
                </c:pt>
                <c:pt idx="23">
                  <c:v>4.319999999999998</c:v>
                </c:pt>
                <c:pt idx="24">
                  <c:v>4.51</c:v>
                </c:pt>
                <c:pt idx="25">
                  <c:v>5.29</c:v>
                </c:pt>
                <c:pt idx="26">
                  <c:v>3.77</c:v>
                </c:pt>
                <c:pt idx="27">
                  <c:v>3.94</c:v>
                </c:pt>
                <c:pt idx="28">
                  <c:v>3.73</c:v>
                </c:pt>
                <c:pt idx="29">
                  <c:v>3.8</c:v>
                </c:pt>
                <c:pt idx="30">
                  <c:v>4.64</c:v>
                </c:pt>
                <c:pt idx="31">
                  <c:v>3.55</c:v>
                </c:pt>
                <c:pt idx="32">
                  <c:v>5.55</c:v>
                </c:pt>
                <c:pt idx="33">
                  <c:v>5.109999999999999</c:v>
                </c:pt>
                <c:pt idx="34">
                  <c:v>4.07</c:v>
                </c:pt>
                <c:pt idx="35">
                  <c:v>5.48</c:v>
                </c:pt>
                <c:pt idx="36">
                  <c:v>3.79</c:v>
                </c:pt>
                <c:pt idx="37">
                  <c:v>3.86</c:v>
                </c:pt>
                <c:pt idx="38">
                  <c:v>4.01</c:v>
                </c:pt>
                <c:pt idx="39">
                  <c:v>2.9</c:v>
                </c:pt>
                <c:pt idx="40">
                  <c:v>2.9</c:v>
                </c:pt>
                <c:pt idx="41">
                  <c:v>3.88</c:v>
                </c:pt>
                <c:pt idx="42">
                  <c:v>5.41</c:v>
                </c:pt>
                <c:pt idx="43">
                  <c:v>4.3</c:v>
                </c:pt>
                <c:pt idx="44">
                  <c:v>4.74</c:v>
                </c:pt>
                <c:pt idx="45">
                  <c:v>4.319999999999998</c:v>
                </c:pt>
                <c:pt idx="46">
                  <c:v>4.4</c:v>
                </c:pt>
                <c:pt idx="47">
                  <c:v>4.22</c:v>
                </c:pt>
                <c:pt idx="48">
                  <c:v>4.91</c:v>
                </c:pt>
                <c:pt idx="49">
                  <c:v>5.02</c:v>
                </c:pt>
                <c:pt idx="50">
                  <c:v>4.46</c:v>
                </c:pt>
                <c:pt idx="51">
                  <c:v>3.84</c:v>
                </c:pt>
                <c:pt idx="52">
                  <c:v>5.4</c:v>
                </c:pt>
                <c:pt idx="53">
                  <c:v>4.23</c:v>
                </c:pt>
                <c:pt idx="54">
                  <c:v>4.38</c:v>
                </c:pt>
                <c:pt idx="55">
                  <c:v>3.75</c:v>
                </c:pt>
                <c:pt idx="56">
                  <c:v>5.119999999999997</c:v>
                </c:pt>
                <c:pt idx="57">
                  <c:v>4.56</c:v>
                </c:pt>
                <c:pt idx="58">
                  <c:v>4.35</c:v>
                </c:pt>
                <c:pt idx="59">
                  <c:v>3.88</c:v>
                </c:pt>
                <c:pt idx="60">
                  <c:v>4.41</c:v>
                </c:pt>
                <c:pt idx="61">
                  <c:v>5.09</c:v>
                </c:pt>
                <c:pt idx="62">
                  <c:v>4.04</c:v>
                </c:pt>
                <c:pt idx="63">
                  <c:v>3.38</c:v>
                </c:pt>
                <c:pt idx="64">
                  <c:v>3.38</c:v>
                </c:pt>
                <c:pt idx="65">
                  <c:v>5.06</c:v>
                </c:pt>
                <c:pt idx="66">
                  <c:v>3.43</c:v>
                </c:pt>
                <c:pt idx="67">
                  <c:v>4.41</c:v>
                </c:pt>
                <c:pt idx="68">
                  <c:v>3.32</c:v>
                </c:pt>
                <c:pt idx="69">
                  <c:v>4.35</c:v>
                </c:pt>
                <c:pt idx="70">
                  <c:v>4.359999999999998</c:v>
                </c:pt>
                <c:pt idx="71">
                  <c:v>4.149999999999999</c:v>
                </c:pt>
                <c:pt idx="72">
                  <c:v>3.17</c:v>
                </c:pt>
                <c:pt idx="73">
                  <c:v>3.88</c:v>
                </c:pt>
                <c:pt idx="74">
                  <c:v>3.49</c:v>
                </c:pt>
                <c:pt idx="75">
                  <c:v>5.5</c:v>
                </c:pt>
                <c:pt idx="76">
                  <c:v>5.09</c:v>
                </c:pt>
                <c:pt idx="77">
                  <c:v>3.73</c:v>
                </c:pt>
                <c:pt idx="78">
                  <c:v>3.67</c:v>
                </c:pt>
                <c:pt idx="79">
                  <c:v>5.270000000000001</c:v>
                </c:pt>
                <c:pt idx="80">
                  <c:v>4.649999999999998</c:v>
                </c:pt>
                <c:pt idx="81">
                  <c:v>3.52</c:v>
                </c:pt>
                <c:pt idx="82">
                  <c:v>4.49</c:v>
                </c:pt>
                <c:pt idx="83">
                  <c:v>3.67</c:v>
                </c:pt>
                <c:pt idx="84">
                  <c:v>4.28</c:v>
                </c:pt>
                <c:pt idx="85">
                  <c:v>4.23</c:v>
                </c:pt>
                <c:pt idx="86">
                  <c:v>4.46</c:v>
                </c:pt>
                <c:pt idx="87">
                  <c:v>4.4</c:v>
                </c:pt>
                <c:pt idx="88">
                  <c:v>5.38</c:v>
                </c:pt>
                <c:pt idx="89">
                  <c:v>4.07</c:v>
                </c:pt>
                <c:pt idx="90">
                  <c:v>4.2</c:v>
                </c:pt>
                <c:pt idx="91">
                  <c:v>4.24</c:v>
                </c:pt>
                <c:pt idx="92">
                  <c:v>5.189999999999999</c:v>
                </c:pt>
                <c:pt idx="93">
                  <c:v>3.66</c:v>
                </c:pt>
                <c:pt idx="94">
                  <c:v>5.67</c:v>
                </c:pt>
                <c:pt idx="95">
                  <c:v>4.14</c:v>
                </c:pt>
                <c:pt idx="96">
                  <c:v>4.34</c:v>
                </c:pt>
                <c:pt idx="97">
                  <c:v>4.37</c:v>
                </c:pt>
                <c:pt idx="98">
                  <c:v>4.6</c:v>
                </c:pt>
                <c:pt idx="99">
                  <c:v>4.189999999999999</c:v>
                </c:pt>
                <c:pt idx="100">
                  <c:v>3.68</c:v>
                </c:pt>
                <c:pt idx="101">
                  <c:v>5.53</c:v>
                </c:pt>
                <c:pt idx="102">
                  <c:v>5.72</c:v>
                </c:pt>
                <c:pt idx="103">
                  <c:v>5.28</c:v>
                </c:pt>
                <c:pt idx="104">
                  <c:v>3.6</c:v>
                </c:pt>
                <c:pt idx="105">
                  <c:v>4.52</c:v>
                </c:pt>
                <c:pt idx="106">
                  <c:v>4.01</c:v>
                </c:pt>
                <c:pt idx="107">
                  <c:v>4.45</c:v>
                </c:pt>
                <c:pt idx="108">
                  <c:v>3.53</c:v>
                </c:pt>
                <c:pt idx="109">
                  <c:v>5.07</c:v>
                </c:pt>
                <c:pt idx="110">
                  <c:v>5.45</c:v>
                </c:pt>
                <c:pt idx="111">
                  <c:v>5.470000000000002</c:v>
                </c:pt>
                <c:pt idx="112">
                  <c:v>4.13</c:v>
                </c:pt>
                <c:pt idx="113">
                  <c:v>3.46</c:v>
                </c:pt>
                <c:pt idx="114">
                  <c:v>4.109999999999999</c:v>
                </c:pt>
                <c:pt idx="115">
                  <c:v>2.97</c:v>
                </c:pt>
                <c:pt idx="116">
                  <c:v>3.8</c:v>
                </c:pt>
                <c:pt idx="117">
                  <c:v>3.34</c:v>
                </c:pt>
                <c:pt idx="118">
                  <c:v>3.46</c:v>
                </c:pt>
                <c:pt idx="119">
                  <c:v>4.109999999999999</c:v>
                </c:pt>
                <c:pt idx="120">
                  <c:v>2.97</c:v>
                </c:pt>
                <c:pt idx="121">
                  <c:v>3.8</c:v>
                </c:pt>
                <c:pt idx="122">
                  <c:v>3.34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10211912"/>
        <c:axId val="2110217464"/>
      </c:scatterChart>
      <c:valAx>
        <c:axId val="21102119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id-ID" dirty="0" smtClean="0"/>
                  <a:t>Innovation</a:t>
                </a:r>
                <a:r>
                  <a:rPr lang="en-US" dirty="0" smtClean="0"/>
                  <a:t> Score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10217464"/>
        <c:crosses val="autoZero"/>
        <c:crossBetween val="midCat"/>
      </c:valAx>
      <c:valAx>
        <c:axId val="211021746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id-ID" dirty="0" smtClean="0"/>
                  <a:t>Competitiveness</a:t>
                </a:r>
                <a:r>
                  <a:rPr lang="en-US" dirty="0" smtClean="0"/>
                  <a:t> </a:t>
                </a:r>
                <a:r>
                  <a:rPr lang="en-US" dirty="0"/>
                  <a:t>Score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10211912"/>
        <c:crosses val="autoZero"/>
        <c:crossBetween val="midCat"/>
      </c:valAx>
      <c:spPr>
        <a:solidFill>
          <a:schemeClr val="accent6">
            <a:lumMod val="20000"/>
            <a:lumOff val="80000"/>
          </a:schemeClr>
        </a:solidFill>
      </c:spPr>
    </c:plotArea>
    <c:plotVisOnly val="1"/>
    <c:dispBlanksAs val="gap"/>
    <c:showDLblsOverMax val="0"/>
  </c:chart>
  <c:txPr>
    <a:bodyPr/>
    <a:lstStyle/>
    <a:p>
      <a:pPr>
        <a:defRPr sz="1600" b="1"/>
      </a:pPr>
      <a:endParaRPr lang="en-US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FFC7DC37-42C7-6D4E-9232-2EEE488453EB}" type="datetimeFigureOut">
              <a:rPr lang="en-US" smtClean="0"/>
              <a:t>09/07/19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DC37-42C7-6D4E-9232-2EEE488453EB}" type="datetimeFigureOut">
              <a:rPr lang="en-US" smtClean="0"/>
              <a:t>09/07/19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C3A5D-87CC-6C43-B598-FDB349BE840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DC37-42C7-6D4E-9232-2EEE488453EB}" type="datetimeFigureOut">
              <a:rPr lang="en-US" smtClean="0"/>
              <a:t>09/07/19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C3A5D-87CC-6C43-B598-FDB349BE84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DC37-42C7-6D4E-9232-2EEE488453EB}" type="datetimeFigureOut">
              <a:rPr lang="en-US" smtClean="0"/>
              <a:t>09/07/19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C3A5D-87CC-6C43-B598-FDB349BE84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FFC7DC37-42C7-6D4E-9232-2EEE488453EB}" type="datetimeFigureOut">
              <a:rPr lang="en-US" smtClean="0"/>
              <a:t>09/07/19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FFC7DC37-42C7-6D4E-9232-2EEE488453EB}" type="datetimeFigureOut">
              <a:rPr lang="en-US" smtClean="0"/>
              <a:t>09/07/19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C3A5D-87CC-6C43-B598-FDB349BE840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DC37-42C7-6D4E-9232-2EEE488453EB}" type="datetimeFigureOut">
              <a:rPr lang="en-US" smtClean="0"/>
              <a:t>09/07/19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C3A5D-87CC-6C43-B598-FDB349BE840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FC7DC37-42C7-6D4E-9232-2EEE488453EB}" type="datetimeFigureOut">
              <a:rPr lang="en-US" smtClean="0"/>
              <a:t>09/07/19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C3A5D-87CC-6C43-B598-FDB349BE840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FC7DC37-42C7-6D4E-9232-2EEE488453EB}" type="datetimeFigureOut">
              <a:rPr lang="en-US" smtClean="0"/>
              <a:t>09/07/19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C3A5D-87CC-6C43-B598-FDB349BE840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FFC7DC37-42C7-6D4E-9232-2EEE488453EB}" type="datetimeFigureOut">
              <a:rPr lang="en-US" smtClean="0"/>
              <a:t>09/07/19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C3A5D-87CC-6C43-B598-FDB349BE840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DC37-42C7-6D4E-9232-2EEE488453EB}" type="datetimeFigureOut">
              <a:rPr lang="en-US" smtClean="0"/>
              <a:t>09/07/19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C3A5D-87CC-6C43-B598-FDB349BE84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DC37-42C7-6D4E-9232-2EEE488453EB}" type="datetimeFigureOut">
              <a:rPr lang="en-US" smtClean="0"/>
              <a:t>09/07/19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C3A5D-87CC-6C43-B598-FDB349BE840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DC37-42C7-6D4E-9232-2EEE488453EB}" type="datetimeFigureOut">
              <a:rPr lang="en-US" smtClean="0"/>
              <a:t>09/07/19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C3A5D-87CC-6C43-B598-FDB349BE840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DC37-42C7-6D4E-9232-2EEE488453EB}" type="datetimeFigureOut">
              <a:rPr lang="en-US" smtClean="0"/>
              <a:t>09/07/19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C3A5D-87CC-6C43-B598-FDB349BE840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FFC7DC37-42C7-6D4E-9232-2EEE488453EB}" type="datetimeFigureOut">
              <a:rPr lang="en-US" smtClean="0"/>
              <a:t>09/07/19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FFC7DC37-42C7-6D4E-9232-2EEE488453EB}" type="datetimeFigureOut">
              <a:rPr lang="en-US" smtClean="0"/>
              <a:t>09/07/19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9FCC3A5D-87CC-6C43-B598-FDB349BE840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DC37-42C7-6D4E-9232-2EEE488453EB}" type="datetimeFigureOut">
              <a:rPr lang="en-US" smtClean="0"/>
              <a:t>09/07/19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C3A5D-87CC-6C43-B598-FDB349BE84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DC37-42C7-6D4E-9232-2EEE488453EB}" type="datetimeFigureOut">
              <a:rPr lang="en-US" smtClean="0"/>
              <a:t>09/07/19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C3A5D-87CC-6C43-B598-FDB349BE840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DC37-42C7-6D4E-9232-2EEE488453EB}" type="datetimeFigureOut">
              <a:rPr lang="en-US" smtClean="0"/>
              <a:t>09/07/19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9FCC3A5D-87CC-6C43-B598-FDB349BE84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DC37-42C7-6D4E-9232-2EEE488453EB}" type="datetimeFigureOut">
              <a:rPr lang="en-US" smtClean="0"/>
              <a:t>09/07/19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C3A5D-87CC-6C43-B598-FDB349BE840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C7DC37-42C7-6D4E-9232-2EEE488453EB}" type="datetimeFigureOut">
              <a:rPr lang="en-US" smtClean="0"/>
              <a:t>09/07/19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9FCC3A5D-87CC-6C43-B598-FDB349BE840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edtechreview.in/" TargetMode="External"/><Relationship Id="rId4" Type="http://schemas.openxmlformats.org/officeDocument/2006/relationships/hyperlink" Target="http://www.emergingedtech.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ybraryman.com/gamesined.html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Teacher and </a:t>
            </a:r>
            <a:r>
              <a:rPr lang="en-US" dirty="0" smtClean="0"/>
              <a:t>Teaching Creativity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593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Facts (guru </a:t>
            </a:r>
            <a:r>
              <a:rPr lang="en-US" dirty="0" err="1" smtClean="0"/>
              <a:t>dan</a:t>
            </a:r>
            <a:r>
              <a:rPr lang="en-US" dirty="0" smtClean="0"/>
              <a:t> media)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Berharap</a:t>
            </a:r>
            <a:r>
              <a:rPr lang="en-US" dirty="0"/>
              <a:t> agar </a:t>
            </a:r>
            <a:r>
              <a:rPr lang="en-US" dirty="0" err="1"/>
              <a:t>kelas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games. </a:t>
            </a:r>
            <a:r>
              <a:rPr lang="en-US" dirty="0" err="1"/>
              <a:t>Padahal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yang </a:t>
            </a:r>
            <a:r>
              <a:rPr lang="en-US" dirty="0" err="1"/>
              <a:t>kreatif</a:t>
            </a:r>
            <a:r>
              <a:rPr lang="en-US" dirty="0"/>
              <a:t> </a:t>
            </a:r>
            <a:r>
              <a:rPr lang="en-US" dirty="0" err="1"/>
              <a:t>lah</a:t>
            </a:r>
            <a:r>
              <a:rPr lang="en-US" dirty="0"/>
              <a:t> yang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kelas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.</a:t>
            </a:r>
          </a:p>
          <a:p>
            <a:r>
              <a:rPr lang="en-US" dirty="0" err="1" smtClean="0"/>
              <a:t>Terlalu</a:t>
            </a:r>
            <a:r>
              <a:rPr lang="en-US" dirty="0" smtClean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menguras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. </a:t>
            </a:r>
            <a:r>
              <a:rPr lang="en-US" dirty="0" err="1"/>
              <a:t>Jadinya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kehilangan</a:t>
            </a:r>
            <a:r>
              <a:rPr lang="en-US" dirty="0"/>
              <a:t> </a:t>
            </a:r>
            <a:r>
              <a:rPr lang="en-US" dirty="0" err="1"/>
              <a:t>energi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melanjutkan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.</a:t>
            </a:r>
          </a:p>
          <a:p>
            <a:r>
              <a:rPr lang="en-US" dirty="0" err="1" smtClean="0"/>
              <a:t>Mengganggu</a:t>
            </a:r>
            <a:r>
              <a:rPr lang="en-US" dirty="0" smtClean="0"/>
              <a:t> </a:t>
            </a:r>
            <a:r>
              <a:rPr lang="en-US" dirty="0" err="1"/>
              <a:t>kelas</a:t>
            </a:r>
            <a:r>
              <a:rPr lang="en-US" dirty="0"/>
              <a:t> lain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suara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keributan</a:t>
            </a:r>
            <a:r>
              <a:rPr lang="en-US" dirty="0"/>
              <a:t>.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kesepakatan</a:t>
            </a:r>
            <a:r>
              <a:rPr lang="en-US" dirty="0"/>
              <a:t> </a:t>
            </a:r>
            <a:r>
              <a:rPr lang="en-US" dirty="0" err="1"/>
              <a:t>sebelumnya</a:t>
            </a:r>
            <a:r>
              <a:rPr lang="en-US" dirty="0"/>
              <a:t>.</a:t>
            </a:r>
          </a:p>
          <a:p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/>
              <a:t>games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insight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berlangsung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6679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Facts (guru </a:t>
            </a:r>
            <a:r>
              <a:rPr lang="en-US" dirty="0" err="1" smtClean="0"/>
              <a:t>dan</a:t>
            </a:r>
            <a:r>
              <a:rPr lang="en-US" dirty="0" smtClean="0"/>
              <a:t> media)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Dianggap</a:t>
            </a:r>
            <a:r>
              <a:rPr lang="en-US" dirty="0"/>
              <a:t> </a:t>
            </a:r>
            <a:r>
              <a:rPr lang="en-US" dirty="0" err="1"/>
              <a:t>menghilangkan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mengajar</a:t>
            </a:r>
            <a:r>
              <a:rPr lang="en-US" dirty="0"/>
              <a:t> guru.</a:t>
            </a:r>
          </a:p>
          <a:p>
            <a:r>
              <a:rPr lang="en-US" dirty="0" err="1" smtClean="0"/>
              <a:t>Orientasi</a:t>
            </a:r>
            <a:r>
              <a:rPr lang="en-US" dirty="0" smtClean="0"/>
              <a:t> </a:t>
            </a:r>
            <a:r>
              <a:rPr lang="en-US" dirty="0"/>
              <a:t>guru yang </a:t>
            </a:r>
            <a:r>
              <a:rPr lang="en-US" dirty="0" err="1"/>
              <a:t>terlalu</a:t>
            </a:r>
            <a:r>
              <a:rPr lang="en-US" dirty="0"/>
              <a:t> </a:t>
            </a:r>
            <a:r>
              <a:rPr lang="en-US" dirty="0" err="1"/>
              <a:t>mengajarkan</a:t>
            </a:r>
            <a:r>
              <a:rPr lang="en-US" dirty="0"/>
              <a:t> text book alias </a:t>
            </a:r>
            <a:r>
              <a:rPr lang="en-US" dirty="0" err="1"/>
              <a:t>mengejar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kognitif</a:t>
            </a:r>
            <a:r>
              <a:rPr lang="en-US" dirty="0"/>
              <a:t>.</a:t>
            </a:r>
          </a:p>
          <a:p>
            <a:r>
              <a:rPr lang="en-US" dirty="0" smtClean="0"/>
              <a:t>Guru </a:t>
            </a:r>
            <a:r>
              <a:rPr lang="en-US" dirty="0" err="1"/>
              <a:t>memisahkan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bermain</a:t>
            </a:r>
            <a:r>
              <a:rPr lang="en-US" dirty="0"/>
              <a:t>. </a:t>
            </a:r>
            <a:r>
              <a:rPr lang="en-US" dirty="0" err="1"/>
              <a:t>Padahal</a:t>
            </a:r>
            <a:r>
              <a:rPr lang="en-US" dirty="0"/>
              <a:t> trend </a:t>
            </a:r>
            <a:r>
              <a:rPr lang="en-US" dirty="0" err="1"/>
              <a:t>terbaru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keterpaduan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keduanya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guru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fasilitator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695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http://cybraryman.com/</a:t>
            </a:r>
            <a:r>
              <a:rPr lang="en-US" dirty="0" smtClean="0">
                <a:hlinkClick r:id="rId2"/>
              </a:rPr>
              <a:t>gamesined.html</a:t>
            </a:r>
            <a:endParaRPr lang="en-US" dirty="0" smtClean="0"/>
          </a:p>
          <a:p>
            <a:r>
              <a:rPr lang="en-US" dirty="0">
                <a:hlinkClick r:id="rId3"/>
              </a:rPr>
              <a:t>http://edtechreview.in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www.emergingedtech.com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595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Kementerian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Kebudayaan</a:t>
            </a:r>
            <a:r>
              <a:rPr lang="en-US" dirty="0" smtClean="0"/>
              <a:t>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125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0975" y="1412875"/>
            <a:ext cx="3671888" cy="1008063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800" b="1" dirty="0">
                <a:solidFill>
                  <a:srgbClr val="FFFF00"/>
                </a:solidFill>
              </a:rPr>
              <a:t>Informasi</a:t>
            </a:r>
            <a:r>
              <a:rPr lang="id-ID" b="1" dirty="0"/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b="1" dirty="0"/>
              <a:t>(tersedia dimana saja, kapan saja)</a:t>
            </a:r>
          </a:p>
        </p:txBody>
      </p:sp>
      <p:sp>
        <p:nvSpPr>
          <p:cNvPr id="5" name="Rectangle 4"/>
          <p:cNvSpPr/>
          <p:nvPr/>
        </p:nvSpPr>
        <p:spPr>
          <a:xfrm>
            <a:off x="180975" y="2636838"/>
            <a:ext cx="3671888" cy="100806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800" b="1" dirty="0">
                <a:solidFill>
                  <a:srgbClr val="FFFF00"/>
                </a:solidFill>
              </a:rPr>
              <a:t>Komputasi</a:t>
            </a:r>
            <a:r>
              <a:rPr lang="id-ID" b="1" dirty="0"/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b="1" dirty="0"/>
              <a:t>(lebih cepat memakai mesin)</a:t>
            </a:r>
          </a:p>
        </p:txBody>
      </p:sp>
      <p:sp>
        <p:nvSpPr>
          <p:cNvPr id="6" name="Rectangle 5"/>
          <p:cNvSpPr/>
          <p:nvPr/>
        </p:nvSpPr>
        <p:spPr>
          <a:xfrm>
            <a:off x="180975" y="3860800"/>
            <a:ext cx="3671888" cy="1008063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800" b="1" dirty="0">
                <a:solidFill>
                  <a:srgbClr val="FFFF00"/>
                </a:solidFill>
              </a:rPr>
              <a:t>Otomasi</a:t>
            </a:r>
            <a:r>
              <a:rPr lang="id-ID" b="1" dirty="0"/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b="1" dirty="0"/>
              <a:t>(menjangkau segala pekerjaan rutin)</a:t>
            </a:r>
          </a:p>
        </p:txBody>
      </p:sp>
      <p:sp>
        <p:nvSpPr>
          <p:cNvPr id="7" name="Rectangle 6"/>
          <p:cNvSpPr/>
          <p:nvPr/>
        </p:nvSpPr>
        <p:spPr>
          <a:xfrm>
            <a:off x="180975" y="5084763"/>
            <a:ext cx="3671888" cy="100806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800" b="1" dirty="0">
                <a:solidFill>
                  <a:srgbClr val="FFFF00"/>
                </a:solidFill>
              </a:rPr>
              <a:t>Komunikasi</a:t>
            </a:r>
            <a:r>
              <a:rPr lang="id-ID" b="1" dirty="0"/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b="1" dirty="0"/>
              <a:t>(dari mana saja, ke mana saja)</a:t>
            </a:r>
          </a:p>
        </p:txBody>
      </p:sp>
      <p:sp>
        <p:nvSpPr>
          <p:cNvPr id="8" name="Right Arrow 7"/>
          <p:cNvSpPr/>
          <p:nvPr/>
        </p:nvSpPr>
        <p:spPr>
          <a:xfrm>
            <a:off x="3924300" y="1412875"/>
            <a:ext cx="504825" cy="1008063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9" name="Right Arrow 8"/>
          <p:cNvSpPr/>
          <p:nvPr/>
        </p:nvSpPr>
        <p:spPr>
          <a:xfrm>
            <a:off x="3924300" y="2636838"/>
            <a:ext cx="504825" cy="1008062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10" name="Right Arrow 9"/>
          <p:cNvSpPr/>
          <p:nvPr/>
        </p:nvSpPr>
        <p:spPr>
          <a:xfrm>
            <a:off x="3924300" y="3860800"/>
            <a:ext cx="504825" cy="1008063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11" name="Right Arrow 10"/>
          <p:cNvSpPr/>
          <p:nvPr/>
        </p:nvSpPr>
        <p:spPr>
          <a:xfrm>
            <a:off x="3924300" y="5084763"/>
            <a:ext cx="504825" cy="1008062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12" name="Rectangle 11"/>
          <p:cNvSpPr/>
          <p:nvPr/>
        </p:nvSpPr>
        <p:spPr>
          <a:xfrm>
            <a:off x="4500563" y="1412875"/>
            <a:ext cx="4464050" cy="1008063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600" b="1" dirty="0"/>
              <a:t>Pembelajaran diarahkan untuk mendorong peserta didik </a:t>
            </a:r>
            <a:r>
              <a:rPr lang="id-ID" sz="1600" b="1" dirty="0">
                <a:solidFill>
                  <a:srgbClr val="FFFF00"/>
                </a:solidFill>
              </a:rPr>
              <a:t>mencari tahu </a:t>
            </a:r>
            <a:r>
              <a:rPr lang="id-ID" sz="1600" b="1" dirty="0"/>
              <a:t>dari berbagai sumber observasi, bukan diberi tahu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500563" y="2636838"/>
            <a:ext cx="4464050" cy="100806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600" b="1" dirty="0"/>
              <a:t>Pembelajaran diarahkan untuk mampu </a:t>
            </a:r>
            <a:r>
              <a:rPr lang="id-ID" sz="1600" b="1" dirty="0">
                <a:solidFill>
                  <a:srgbClr val="FFFF00"/>
                </a:solidFill>
              </a:rPr>
              <a:t>merumuskan masalah [menanya], </a:t>
            </a:r>
            <a:r>
              <a:rPr lang="id-ID" sz="1600" b="1" dirty="0"/>
              <a:t>bukan hanya  menyelesaikan masalah [menjawab]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500563" y="3860800"/>
            <a:ext cx="4464050" cy="1008063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600" b="1" dirty="0"/>
              <a:t>Pembelajaran diarahkan untuk melatih berfikir </a:t>
            </a:r>
            <a:r>
              <a:rPr lang="id-ID" sz="1600" b="1" dirty="0">
                <a:solidFill>
                  <a:srgbClr val="FFFF00"/>
                </a:solidFill>
              </a:rPr>
              <a:t>analitis [pengambilan keputusan] </a:t>
            </a:r>
            <a:r>
              <a:rPr lang="id-ID" sz="1600" b="1" dirty="0"/>
              <a:t>bukan berfikir mekanistis [rutin]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500563" y="5084763"/>
            <a:ext cx="4464050" cy="100806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600" b="1" dirty="0"/>
              <a:t>Pembelajaran menekankan pentingnya </a:t>
            </a:r>
            <a:r>
              <a:rPr lang="id-ID" sz="1600" b="1" dirty="0">
                <a:solidFill>
                  <a:srgbClr val="FFFF00"/>
                </a:solidFill>
              </a:rPr>
              <a:t>kerjasama dan kolaborasi</a:t>
            </a:r>
            <a:r>
              <a:rPr lang="id-ID" sz="1600" b="1" dirty="0"/>
              <a:t> dalam menyelesaikan masalah</a:t>
            </a:r>
          </a:p>
        </p:txBody>
      </p:sp>
      <p:sp>
        <p:nvSpPr>
          <p:cNvPr id="14349" name="Title 6"/>
          <p:cNvSpPr txBox="1">
            <a:spLocks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id-ID" sz="3200" b="1" dirty="0">
                <a:solidFill>
                  <a:srgbClr val="31859C"/>
                </a:solidFill>
                <a:latin typeface="Calibri" charset="0"/>
              </a:rPr>
              <a:t>Pergeseran Paradigma Belajar Abad 21</a:t>
            </a:r>
            <a:endParaRPr lang="id-ID" sz="3200" b="1" dirty="0">
              <a:solidFill>
                <a:srgbClr val="E46C0A"/>
              </a:solidFill>
              <a:latin typeface="Calibri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0" y="762000"/>
            <a:ext cx="91440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351" name="TextBox 17"/>
          <p:cNvSpPr txBox="1">
            <a:spLocks noChangeArrowheads="1"/>
          </p:cNvSpPr>
          <p:nvPr/>
        </p:nvSpPr>
        <p:spPr bwMode="auto">
          <a:xfrm>
            <a:off x="5219700" y="908050"/>
            <a:ext cx="27813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id-ID">
                <a:latin typeface="Calibri" charset="0"/>
              </a:rPr>
              <a:t>Model Pembelajaran</a:t>
            </a:r>
          </a:p>
        </p:txBody>
      </p:sp>
      <p:sp>
        <p:nvSpPr>
          <p:cNvPr id="14352" name="TextBox 18"/>
          <p:cNvSpPr txBox="1">
            <a:spLocks noChangeArrowheads="1"/>
          </p:cNvSpPr>
          <p:nvPr/>
        </p:nvSpPr>
        <p:spPr bwMode="auto">
          <a:xfrm>
            <a:off x="1042988" y="908050"/>
            <a:ext cx="16954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id-ID">
                <a:latin typeface="Calibri" charset="0"/>
              </a:rPr>
              <a:t>Ciri Abad 21</a:t>
            </a:r>
          </a:p>
        </p:txBody>
      </p:sp>
    </p:spTree>
    <p:extLst>
      <p:ext uri="{BB962C8B-B14F-4D97-AF65-F5344CB8AC3E}">
        <p14:creationId xmlns:p14="http://schemas.microsoft.com/office/powerpoint/2010/main" val="2273419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3088" y="2487613"/>
            <a:ext cx="5995987" cy="404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ular Callout 5"/>
          <p:cNvSpPr/>
          <p:nvPr/>
        </p:nvSpPr>
        <p:spPr>
          <a:xfrm>
            <a:off x="3203575" y="1196975"/>
            <a:ext cx="3384550" cy="1152525"/>
          </a:xfrm>
          <a:prstGeom prst="wedgeRectCallout">
            <a:avLst>
              <a:gd name="adj1" fmla="val 23122"/>
              <a:gd name="adj2" fmla="val 93915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id-ID" sz="1600" b="1">
                <a:solidFill>
                  <a:schemeClr val="tx1"/>
                </a:solidFill>
                <a:latin typeface="Calibri" charset="0"/>
                <a:ea typeface="ＭＳ Ｐゴシック" charset="0"/>
              </a:rPr>
              <a:t>Pembelajaran dan Inovasi</a:t>
            </a:r>
          </a:p>
          <a:p>
            <a:pPr>
              <a:defRPr/>
            </a:pPr>
            <a:r>
              <a:rPr lang="en-US" sz="1600">
                <a:solidFill>
                  <a:schemeClr val="tx1"/>
                </a:solidFill>
                <a:latin typeface="Calibri" charset="0"/>
                <a:ea typeface="ＭＳ Ｐゴシック" charset="0"/>
              </a:rPr>
              <a:t>• </a:t>
            </a:r>
            <a:r>
              <a:rPr lang="id-ID" sz="1600">
                <a:solidFill>
                  <a:schemeClr val="tx1"/>
                </a:solidFill>
                <a:latin typeface="Calibri" charset="0"/>
                <a:ea typeface="ＭＳ Ｐゴシック" charset="0"/>
              </a:rPr>
              <a:t>Kreatif dan inovasi</a:t>
            </a:r>
            <a:endParaRPr lang="en-US" sz="1600">
              <a:solidFill>
                <a:schemeClr val="tx1"/>
              </a:solidFill>
              <a:latin typeface="Calibri" charset="0"/>
              <a:ea typeface="ＭＳ Ｐゴシック" charset="0"/>
            </a:endParaRPr>
          </a:p>
          <a:p>
            <a:pPr>
              <a:defRPr/>
            </a:pPr>
            <a:r>
              <a:rPr lang="id-ID" sz="1600">
                <a:solidFill>
                  <a:schemeClr val="tx1"/>
                </a:solidFill>
                <a:latin typeface="Calibri" charset="0"/>
                <a:ea typeface="ＭＳ Ｐゴシック" charset="0"/>
              </a:rPr>
              <a:t>• Berfikir kritis menyelesaikan masalah</a:t>
            </a:r>
          </a:p>
          <a:p>
            <a:pPr>
              <a:defRPr/>
            </a:pPr>
            <a:r>
              <a:rPr lang="id-ID" sz="1600">
                <a:solidFill>
                  <a:schemeClr val="tx1"/>
                </a:solidFill>
                <a:latin typeface="Calibri" charset="0"/>
                <a:ea typeface="ＭＳ Ｐゴシック" charset="0"/>
              </a:rPr>
              <a:t>• Komunikasi dan kolaborasi</a:t>
            </a:r>
          </a:p>
        </p:txBody>
      </p:sp>
      <p:sp>
        <p:nvSpPr>
          <p:cNvPr id="7" name="Rectangular Callout 6"/>
          <p:cNvSpPr/>
          <p:nvPr/>
        </p:nvSpPr>
        <p:spPr>
          <a:xfrm>
            <a:off x="6732588" y="1201738"/>
            <a:ext cx="2376487" cy="1223962"/>
          </a:xfrm>
          <a:prstGeom prst="wedgeRectCallout">
            <a:avLst>
              <a:gd name="adj1" fmla="val 3555"/>
              <a:gd name="adj2" fmla="val 165909"/>
            </a:avLst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id-ID" sz="1600" b="1">
                <a:solidFill>
                  <a:srgbClr val="FFFFFF"/>
                </a:solidFill>
                <a:latin typeface="Calibri" charset="0"/>
                <a:ea typeface="ＭＳ Ｐゴシック" charset="0"/>
              </a:rPr>
              <a:t>Informasi, Media and Teknologi</a:t>
            </a:r>
          </a:p>
          <a:p>
            <a:pPr>
              <a:defRPr/>
            </a:pPr>
            <a:r>
              <a:rPr lang="id-ID" sz="1600">
                <a:solidFill>
                  <a:srgbClr val="FFFFFF"/>
                </a:solidFill>
                <a:latin typeface="Calibri" charset="0"/>
                <a:ea typeface="ＭＳ Ｐゴシック" charset="0"/>
              </a:rPr>
              <a:t>• Melek informasi</a:t>
            </a:r>
          </a:p>
          <a:p>
            <a:pPr>
              <a:defRPr/>
            </a:pPr>
            <a:r>
              <a:rPr lang="id-ID" sz="1600">
                <a:solidFill>
                  <a:srgbClr val="FFFFFF"/>
                </a:solidFill>
                <a:latin typeface="Calibri" charset="0"/>
                <a:ea typeface="ＭＳ Ｐゴシック" charset="0"/>
              </a:rPr>
              <a:t>• Melek Media</a:t>
            </a:r>
          </a:p>
          <a:p>
            <a:pPr>
              <a:defRPr/>
            </a:pPr>
            <a:r>
              <a:rPr lang="id-ID" sz="1600">
                <a:solidFill>
                  <a:srgbClr val="FFFFFF"/>
                </a:solidFill>
                <a:latin typeface="Calibri" charset="0"/>
                <a:ea typeface="ＭＳ Ｐゴシック" charset="0"/>
              </a:rPr>
              <a:t>• Melek TIK</a:t>
            </a:r>
          </a:p>
        </p:txBody>
      </p:sp>
      <p:sp>
        <p:nvSpPr>
          <p:cNvPr id="8" name="Rectangular Callout 7"/>
          <p:cNvSpPr/>
          <p:nvPr/>
        </p:nvSpPr>
        <p:spPr>
          <a:xfrm>
            <a:off x="71438" y="1184275"/>
            <a:ext cx="3060700" cy="1511300"/>
          </a:xfrm>
          <a:prstGeom prst="wedgeRectCallout">
            <a:avLst>
              <a:gd name="adj1" fmla="val 90675"/>
              <a:gd name="adj2" fmla="val 130921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id-ID" sz="1600" b="1" dirty="0">
                <a:solidFill>
                  <a:srgbClr val="FFFFFF"/>
                </a:solidFill>
                <a:latin typeface="Calibri" charset="0"/>
                <a:ea typeface="ＭＳ Ｐゴシック" charset="0"/>
              </a:rPr>
              <a:t>Kehidupan dan Karir</a:t>
            </a:r>
          </a:p>
          <a:p>
            <a:pPr>
              <a:defRPr/>
            </a:pPr>
            <a:r>
              <a:rPr lang="id-ID" sz="1600" dirty="0">
                <a:solidFill>
                  <a:srgbClr val="FFFFFF"/>
                </a:solidFill>
                <a:latin typeface="Calibri" charset="0"/>
                <a:ea typeface="ＭＳ Ｐゴシック" charset="0"/>
              </a:rPr>
              <a:t>• Fleksibel dan adaptif</a:t>
            </a:r>
          </a:p>
          <a:p>
            <a:pPr>
              <a:defRPr/>
            </a:pPr>
            <a:r>
              <a:rPr lang="id-ID" sz="1600" dirty="0">
                <a:solidFill>
                  <a:srgbClr val="FFFFFF"/>
                </a:solidFill>
                <a:latin typeface="Calibri" charset="0"/>
                <a:ea typeface="ＭＳ Ｐゴシック" charset="0"/>
              </a:rPr>
              <a:t>• Berinisiatif dan mandiri</a:t>
            </a:r>
          </a:p>
          <a:p>
            <a:pPr>
              <a:defRPr/>
            </a:pPr>
            <a:r>
              <a:rPr lang="en-US" sz="1600" dirty="0">
                <a:solidFill>
                  <a:srgbClr val="FFFFFF"/>
                </a:solidFill>
                <a:latin typeface="Calibri" charset="0"/>
                <a:ea typeface="ＭＳ Ｐゴシック" charset="0"/>
              </a:rPr>
              <a:t>• K</a:t>
            </a:r>
            <a:r>
              <a:rPr lang="id-ID" sz="1600" dirty="0">
                <a:solidFill>
                  <a:srgbClr val="FFFFFF"/>
                </a:solidFill>
                <a:latin typeface="Calibri" charset="0"/>
                <a:ea typeface="ＭＳ Ｐゴシック" charset="0"/>
              </a:rPr>
              <a:t>eterampilan sosial dan budaya</a:t>
            </a:r>
            <a:endParaRPr lang="en-US" sz="1600" dirty="0">
              <a:solidFill>
                <a:srgbClr val="FFFFFF"/>
              </a:solidFill>
              <a:latin typeface="Calibri" charset="0"/>
              <a:ea typeface="ＭＳ Ｐゴシック" charset="0"/>
            </a:endParaRPr>
          </a:p>
          <a:p>
            <a:pPr>
              <a:defRPr/>
            </a:pPr>
            <a:r>
              <a:rPr lang="id-ID" sz="1600" dirty="0">
                <a:solidFill>
                  <a:srgbClr val="FFFFFF"/>
                </a:solidFill>
                <a:latin typeface="Calibri" charset="0"/>
                <a:ea typeface="ＭＳ Ｐゴシック" charset="0"/>
              </a:rPr>
              <a:t>• Produktif dan akuntabel</a:t>
            </a:r>
          </a:p>
          <a:p>
            <a:pPr>
              <a:defRPr/>
            </a:pPr>
            <a:r>
              <a:rPr lang="id-ID" sz="1600" dirty="0">
                <a:solidFill>
                  <a:srgbClr val="FFFFFF"/>
                </a:solidFill>
                <a:latin typeface="Calibri" charset="0"/>
                <a:ea typeface="ＭＳ Ｐゴシック" charset="0"/>
              </a:rPr>
              <a:t>• Kepemimpinan&amp;tanggung jawab</a:t>
            </a:r>
          </a:p>
        </p:txBody>
      </p:sp>
      <p:sp>
        <p:nvSpPr>
          <p:cNvPr id="15365" name="TextBox 8"/>
          <p:cNvSpPr txBox="1">
            <a:spLocks noChangeArrowheads="1"/>
          </p:cNvSpPr>
          <p:nvPr/>
        </p:nvSpPr>
        <p:spPr bwMode="auto">
          <a:xfrm>
            <a:off x="0" y="676275"/>
            <a:ext cx="9144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id-ID" sz="1800">
                <a:latin typeface="Calibri" charset="0"/>
              </a:rPr>
              <a:t>Sumber: 21st Century Skills, Education, Competitiveness. Partnership for 21st Century, 2008</a:t>
            </a:r>
          </a:p>
        </p:txBody>
      </p:sp>
      <p:sp>
        <p:nvSpPr>
          <p:cNvPr id="15366" name="Title 6"/>
          <p:cNvSpPr txBox="1">
            <a:spLocks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id-ID" sz="3600" b="1">
                <a:solidFill>
                  <a:srgbClr val="31859C"/>
                </a:solidFill>
                <a:latin typeface="Calibri" charset="0"/>
              </a:rPr>
              <a:t>Kerangka Kompetensi Abad 21</a:t>
            </a:r>
            <a:endParaRPr lang="id-ID" sz="3600" b="1">
              <a:solidFill>
                <a:srgbClr val="E46C0A"/>
              </a:solidFill>
              <a:latin typeface="Calibri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9125"/>
            <a:ext cx="91440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69850" y="3390900"/>
            <a:ext cx="3133725" cy="3267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600" dirty="0">
                <a:solidFill>
                  <a:srgbClr val="0070C0"/>
                </a:solidFill>
              </a:rPr>
              <a:t>Kerangka ini menunjukkan bahwa </a:t>
            </a:r>
            <a:r>
              <a:rPr lang="id-ID" sz="1600" b="1" dirty="0">
                <a:solidFill>
                  <a:srgbClr val="C00000"/>
                </a:solidFill>
              </a:rPr>
              <a:t>berpengetahuan</a:t>
            </a:r>
            <a:r>
              <a:rPr lang="id-ID" sz="1600" dirty="0">
                <a:solidFill>
                  <a:srgbClr val="0070C0"/>
                </a:solidFill>
              </a:rPr>
              <a:t> [melalui </a:t>
            </a:r>
            <a:r>
              <a:rPr lang="id-ID" sz="1600" i="1" dirty="0">
                <a:solidFill>
                  <a:srgbClr val="0070C0"/>
                </a:solidFill>
              </a:rPr>
              <a:t>core subjects</a:t>
            </a:r>
            <a:r>
              <a:rPr lang="id-ID" sz="1600" dirty="0">
                <a:solidFill>
                  <a:srgbClr val="0070C0"/>
                </a:solidFill>
              </a:rPr>
              <a:t>] saja tidak cukup, harus dilengkapi: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id-ID" sz="1600" b="1" dirty="0">
                <a:solidFill>
                  <a:srgbClr val="C00000"/>
                </a:solidFill>
              </a:rPr>
              <a:t>Berkemampuan kreatif</a:t>
            </a:r>
            <a:r>
              <a:rPr lang="id-ID" sz="1600" dirty="0">
                <a:solidFill>
                  <a:srgbClr val="0070C0"/>
                </a:solidFill>
              </a:rPr>
              <a:t> - kritis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id-ID" sz="1600" b="1" dirty="0">
                <a:solidFill>
                  <a:srgbClr val="C00000"/>
                </a:solidFill>
              </a:rPr>
              <a:t>Berkarakter</a:t>
            </a:r>
            <a:r>
              <a:rPr lang="id-ID" sz="1600" b="1" dirty="0">
                <a:solidFill>
                  <a:srgbClr val="0070C0"/>
                </a:solidFill>
              </a:rPr>
              <a:t> </a:t>
            </a:r>
            <a:r>
              <a:rPr lang="id-ID" sz="1600" dirty="0">
                <a:solidFill>
                  <a:srgbClr val="0070C0"/>
                </a:solidFill>
              </a:rPr>
              <a:t>kuat [bertanggung jawab, sosial, toleran, produktif, adaptif,...]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600" dirty="0">
                <a:solidFill>
                  <a:srgbClr val="0070C0"/>
                </a:solidFill>
              </a:rPr>
              <a:t>Disamping itu didukung dengan kemampuan </a:t>
            </a:r>
            <a:r>
              <a:rPr lang="id-ID" sz="1600" b="1" dirty="0">
                <a:solidFill>
                  <a:srgbClr val="FF0000"/>
                </a:solidFill>
              </a:rPr>
              <a:t>memanfaatkan informasi dan berkomunikasi</a:t>
            </a:r>
          </a:p>
        </p:txBody>
      </p:sp>
      <p:sp>
        <p:nvSpPr>
          <p:cNvPr id="15369" name="TextBox 9"/>
          <p:cNvSpPr txBox="1">
            <a:spLocks noChangeArrowheads="1"/>
          </p:cNvSpPr>
          <p:nvPr/>
        </p:nvSpPr>
        <p:spPr bwMode="auto">
          <a:xfrm>
            <a:off x="3203575" y="6453188"/>
            <a:ext cx="5492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id-ID" sz="1800" dirty="0">
                <a:latin typeface="Calibri" charset="0"/>
              </a:rPr>
              <a:t>Partnership: Perusahaan, Asosiasi Pendidikan, Yayasan,...</a:t>
            </a:r>
          </a:p>
        </p:txBody>
      </p:sp>
    </p:spTree>
    <p:extLst>
      <p:ext uri="{BB962C8B-B14F-4D97-AF65-F5344CB8AC3E}">
        <p14:creationId xmlns:p14="http://schemas.microsoft.com/office/powerpoint/2010/main" val="37196915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5"/>
          <p:cNvSpPr>
            <a:spLocks noChangeArrowheads="1"/>
          </p:cNvSpPr>
          <p:nvPr/>
        </p:nvSpPr>
        <p:spPr bwMode="auto">
          <a:xfrm>
            <a:off x="0" y="6334125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400">
                <a:latin typeface="Calibri" charset="0"/>
              </a:rPr>
              <a:t>Sumber:  </a:t>
            </a:r>
            <a:r>
              <a:rPr lang="id-ID" sz="1400">
                <a:latin typeface="Calibri" charset="0"/>
              </a:rPr>
              <a:t>	</a:t>
            </a:r>
            <a:r>
              <a:rPr lang="en-US" sz="1400">
                <a:latin typeface="Calibri" charset="0"/>
              </a:rPr>
              <a:t>World Economic Forum. The Global Competitiveness Report  2012–2013. </a:t>
            </a:r>
          </a:p>
          <a:p>
            <a:r>
              <a:rPr lang="id-ID" sz="1400">
                <a:latin typeface="Calibri" charset="0"/>
              </a:rPr>
              <a:t>	</a:t>
            </a:r>
            <a:r>
              <a:rPr lang="en-US" sz="1400">
                <a:latin typeface="Calibri" charset="0"/>
              </a:rPr>
              <a:t>Augusto López-Claros. The Innovation for Development Report 2010–2011.</a:t>
            </a:r>
          </a:p>
        </p:txBody>
      </p:sp>
      <p:graphicFrame>
        <p:nvGraphicFramePr>
          <p:cNvPr id="7" name="Chart 6"/>
          <p:cNvGraphicFramePr/>
          <p:nvPr/>
        </p:nvGraphicFramePr>
        <p:xfrm>
          <a:off x="107504" y="692697"/>
          <a:ext cx="8888631" cy="5782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9" name="Straight Arrow Connector 8"/>
          <p:cNvCxnSpPr>
            <a:stCxn id="18436" idx="2"/>
          </p:cNvCxnSpPr>
          <p:nvPr/>
        </p:nvCxnSpPr>
        <p:spPr>
          <a:xfrm rot="16200000" flipH="1">
            <a:off x="4156075" y="1955801"/>
            <a:ext cx="638175" cy="723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36" name="TextBox 9"/>
          <p:cNvSpPr txBox="1">
            <a:spLocks noChangeArrowheads="1"/>
          </p:cNvSpPr>
          <p:nvPr/>
        </p:nvSpPr>
        <p:spPr bwMode="auto">
          <a:xfrm>
            <a:off x="3563938" y="1628775"/>
            <a:ext cx="10985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id-ID" sz="1800">
                <a:latin typeface="Calibri" charset="0"/>
              </a:rPr>
              <a:t>Indonesia</a:t>
            </a:r>
          </a:p>
        </p:txBody>
      </p:sp>
      <p:sp>
        <p:nvSpPr>
          <p:cNvPr id="18437" name="TextBox 11"/>
          <p:cNvSpPr txBox="1">
            <a:spLocks noChangeArrowheads="1"/>
          </p:cNvSpPr>
          <p:nvPr/>
        </p:nvSpPr>
        <p:spPr bwMode="auto">
          <a:xfrm>
            <a:off x="1619250" y="4508500"/>
            <a:ext cx="34115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id-ID" sz="1800">
                <a:latin typeface="Calibri" charset="0"/>
              </a:rPr>
              <a:t>GCI: Global Competitiveness Index</a:t>
            </a:r>
          </a:p>
          <a:p>
            <a:pPr eaLnBrk="1" hangingPunct="1"/>
            <a:r>
              <a:rPr lang="id-ID" sz="1800">
                <a:latin typeface="Calibri" charset="0"/>
              </a:rPr>
              <a:t>ICI: Innovation Capability Index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0" y="-26988"/>
            <a:ext cx="9144000" cy="647701"/>
          </a:xfrm>
          <a:solidFill>
            <a:schemeClr val="accent5">
              <a:lumMod val="75000"/>
            </a:schemeClr>
          </a:solidFill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err="1" smtClean="0">
                <a:solidFill>
                  <a:schemeClr val="bg1"/>
                </a:solidFill>
                <a:ea typeface="+mj-ea"/>
                <a:cs typeface="+mj-cs"/>
              </a:rPr>
              <a:t>Grafik</a:t>
            </a:r>
            <a:r>
              <a:rPr lang="en-US" sz="3200" dirty="0" smtClean="0">
                <a:solidFill>
                  <a:schemeClr val="bg1"/>
                </a:solidFill>
                <a:ea typeface="+mj-ea"/>
                <a:cs typeface="+mj-cs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a typeface="+mj-ea"/>
                <a:cs typeface="+mj-cs"/>
              </a:rPr>
              <a:t>Hubungan</a:t>
            </a:r>
            <a:r>
              <a:rPr lang="en-US" sz="3200" dirty="0" smtClean="0">
                <a:solidFill>
                  <a:schemeClr val="bg1"/>
                </a:solidFill>
                <a:ea typeface="+mj-ea"/>
                <a:cs typeface="+mj-cs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a typeface="+mj-ea"/>
                <a:cs typeface="+mj-cs"/>
              </a:rPr>
              <a:t>Inova</a:t>
            </a:r>
            <a:r>
              <a:rPr lang="id-ID" sz="3200" dirty="0" smtClean="0">
                <a:solidFill>
                  <a:schemeClr val="bg1"/>
                </a:solidFill>
                <a:ea typeface="+mj-ea"/>
                <a:cs typeface="+mj-cs"/>
              </a:rPr>
              <a:t>si</a:t>
            </a:r>
            <a:r>
              <a:rPr lang="en-US" sz="3200" dirty="0" smtClean="0">
                <a:solidFill>
                  <a:schemeClr val="bg1"/>
                </a:solidFill>
                <a:ea typeface="+mj-ea"/>
                <a:cs typeface="+mj-cs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a typeface="+mj-ea"/>
                <a:cs typeface="+mj-cs"/>
              </a:rPr>
              <a:t>dan</a:t>
            </a:r>
            <a:r>
              <a:rPr lang="en-US" sz="3200" dirty="0" smtClean="0">
                <a:solidFill>
                  <a:schemeClr val="bg1"/>
                </a:solidFill>
                <a:ea typeface="+mj-ea"/>
                <a:cs typeface="+mj-cs"/>
              </a:rPr>
              <a:t> </a:t>
            </a:r>
            <a:r>
              <a:rPr lang="id-ID" sz="3200" dirty="0" smtClean="0">
                <a:solidFill>
                  <a:schemeClr val="bg1"/>
                </a:solidFill>
                <a:ea typeface="+mj-ea"/>
                <a:cs typeface="+mj-cs"/>
              </a:rPr>
              <a:t>Daya Saing</a:t>
            </a:r>
            <a:endParaRPr lang="id-ID" sz="3200" dirty="0">
              <a:solidFill>
                <a:schemeClr val="bg1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59854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60350"/>
            <a:ext cx="8456613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ounded Rectangle 2"/>
          <p:cNvSpPr>
            <a:spLocks noChangeArrowheads="1"/>
          </p:cNvSpPr>
          <p:nvPr/>
        </p:nvSpPr>
        <p:spPr bwMode="auto">
          <a:xfrm>
            <a:off x="1447800" y="4038600"/>
            <a:ext cx="304800" cy="228600"/>
          </a:xfrm>
          <a:prstGeom prst="roundRect">
            <a:avLst>
              <a:gd name="adj" fmla="val 16667"/>
            </a:avLst>
          </a:prstGeom>
          <a:solidFill>
            <a:schemeClr val="accent2">
              <a:alpha val="20000"/>
            </a:schemeClr>
          </a:solidFill>
          <a:ln w="9525">
            <a:solidFill>
              <a:schemeClr val="accent2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6550025"/>
            <a:ext cx="9144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400">
                <a:latin typeface="Calibri" charset="0"/>
              </a:rPr>
              <a:t>Source: Martin Prosperity Institute. 2011. Creativity and Prosperity: The Global Creativity Index.</a:t>
            </a:r>
          </a:p>
        </p:txBody>
      </p:sp>
      <p:sp>
        <p:nvSpPr>
          <p:cNvPr id="5" name="Rectangle 4"/>
          <p:cNvSpPr/>
          <p:nvPr/>
        </p:nvSpPr>
        <p:spPr>
          <a:xfrm>
            <a:off x="7019925" y="5021089"/>
            <a:ext cx="1871663" cy="568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600" b="1" dirty="0"/>
              <a:t>Koef Korelasi = 0,84</a:t>
            </a:r>
          </a:p>
        </p:txBody>
      </p:sp>
    </p:spTree>
    <p:extLst>
      <p:ext uri="{BB962C8B-B14F-4D97-AF65-F5344CB8AC3E}">
        <p14:creationId xmlns:p14="http://schemas.microsoft.com/office/powerpoint/2010/main" val="1060702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3"/>
          <p:cNvSpPr>
            <a:spLocks noChangeArrowheads="1"/>
          </p:cNvSpPr>
          <p:nvPr/>
        </p:nvSpPr>
        <p:spPr bwMode="auto">
          <a:xfrm>
            <a:off x="0" y="6524625"/>
            <a:ext cx="91440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d-ID" sz="1600">
                <a:latin typeface="Calibri" charset="0"/>
              </a:rPr>
              <a:t>Anuscha </a:t>
            </a:r>
            <a:r>
              <a:rPr lang="it-IT" sz="1600">
                <a:latin typeface="Calibri" charset="0"/>
              </a:rPr>
              <a:t>Ferrari</a:t>
            </a:r>
            <a:r>
              <a:rPr lang="id-ID" sz="1600">
                <a:latin typeface="Calibri" charset="0"/>
              </a:rPr>
              <a:t> et al</a:t>
            </a:r>
            <a:r>
              <a:rPr lang="en-US" sz="1600">
                <a:latin typeface="Calibri" charset="0"/>
              </a:rPr>
              <a:t>. 2009. Innovation and Creativity in Education and Training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9851361"/>
              </p:ext>
            </p:extLst>
          </p:nvPr>
        </p:nvGraphicFramePr>
        <p:xfrm>
          <a:off x="107505" y="1383726"/>
          <a:ext cx="8964488" cy="5093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82244"/>
                <a:gridCol w="4482244"/>
              </a:tblGrid>
              <a:tr h="452987"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>
                          <a:solidFill>
                            <a:schemeClr val="bg1"/>
                          </a:solidFill>
                        </a:rPr>
                        <a:t>Pemahaman</a:t>
                      </a:r>
                      <a:r>
                        <a:rPr lang="id-ID" sz="2400" baseline="0" dirty="0" smtClean="0">
                          <a:solidFill>
                            <a:schemeClr val="bg1"/>
                          </a:solidFill>
                        </a:rPr>
                        <a:t> Lama</a:t>
                      </a:r>
                      <a:endParaRPr lang="id-ID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>
                          <a:solidFill>
                            <a:schemeClr val="bg1"/>
                          </a:solidFill>
                        </a:rPr>
                        <a:t>Pemahaman Baru</a:t>
                      </a:r>
                      <a:endParaRPr lang="id-ID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719450">
                <a:tc>
                  <a:txBody>
                    <a:bodyPr/>
                    <a:lstStyle/>
                    <a:p>
                      <a:r>
                        <a:rPr lang="id-ID" sz="2000" b="1" dirty="0" smtClean="0">
                          <a:solidFill>
                            <a:schemeClr val="tx1"/>
                          </a:solidFill>
                        </a:rPr>
                        <a:t>Terbatas untuk seni</a:t>
                      </a:r>
                      <a:endParaRPr lang="id-ID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id-ID" sz="2000" b="1" dirty="0" smtClean="0">
                          <a:solidFill>
                            <a:schemeClr val="tx1"/>
                          </a:solidFill>
                        </a:rPr>
                        <a:t>Untuk semua mata pelajaran</a:t>
                      </a:r>
                      <a:endParaRPr lang="id-ID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719450">
                <a:tc>
                  <a:txBody>
                    <a:bodyPr/>
                    <a:lstStyle/>
                    <a:p>
                      <a:r>
                        <a:rPr lang="id-ID" sz="2000" b="1" dirty="0" smtClean="0">
                          <a:solidFill>
                            <a:schemeClr val="tx1"/>
                          </a:solidFill>
                        </a:rPr>
                        <a:t>Murni bakat</a:t>
                      </a:r>
                      <a:endParaRPr lang="id-ID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id-ID" sz="2000" b="1" dirty="0" smtClean="0">
                          <a:solidFill>
                            <a:schemeClr val="tx1"/>
                          </a:solidFill>
                        </a:rPr>
                        <a:t>Keterampilan yang dapat dipelajari</a:t>
                      </a:r>
                      <a:endParaRPr lang="id-ID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719450">
                <a:tc>
                  <a:txBody>
                    <a:bodyPr/>
                    <a:lstStyle/>
                    <a:p>
                      <a:r>
                        <a:rPr lang="id-ID" sz="2000" b="1" dirty="0" smtClean="0">
                          <a:solidFill>
                            <a:schemeClr val="tx1"/>
                          </a:solidFill>
                        </a:rPr>
                        <a:t>Originalitas</a:t>
                      </a:r>
                      <a:endParaRPr lang="id-ID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id-ID" sz="2000" b="1" dirty="0" smtClean="0">
                          <a:solidFill>
                            <a:schemeClr val="tx1"/>
                          </a:solidFill>
                        </a:rPr>
                        <a:t>Originalitas dan nilai (asas manfaat)</a:t>
                      </a:r>
                      <a:endParaRPr lang="id-ID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719450">
                <a:tc>
                  <a:txBody>
                    <a:bodyPr/>
                    <a:lstStyle/>
                    <a:p>
                      <a:r>
                        <a:rPr lang="id-ID" sz="2000" b="1" dirty="0" smtClean="0">
                          <a:solidFill>
                            <a:schemeClr val="tx1"/>
                          </a:solidFill>
                        </a:rPr>
                        <a:t>Tidak perlu pengetahuan pendukung</a:t>
                      </a:r>
                      <a:endParaRPr lang="id-ID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id-ID" sz="2000" b="1" dirty="0" smtClean="0">
                          <a:solidFill>
                            <a:schemeClr val="tx1"/>
                          </a:solidFill>
                        </a:rPr>
                        <a:t>Pengetahuan lapangan sangat diperlukan</a:t>
                      </a:r>
                      <a:endParaRPr lang="id-ID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1039206">
                <a:tc>
                  <a:txBody>
                    <a:bodyPr/>
                    <a:lstStyle/>
                    <a:p>
                      <a:r>
                        <a:rPr lang="id-ID" sz="2000" b="1" dirty="0" smtClean="0">
                          <a:solidFill>
                            <a:schemeClr val="tx1"/>
                          </a:solidFill>
                        </a:rPr>
                        <a:t>Terobosan besar</a:t>
                      </a:r>
                      <a:endParaRPr lang="id-ID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id-ID" sz="2000" b="1" dirty="0" smtClean="0">
                          <a:solidFill>
                            <a:schemeClr val="tx1"/>
                          </a:solidFill>
                        </a:rPr>
                        <a:t>Keterampilan berfikir (kontribusi dalam pengembangan)</a:t>
                      </a:r>
                      <a:endParaRPr lang="id-ID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719450">
                <a:tc>
                  <a:txBody>
                    <a:bodyPr/>
                    <a:lstStyle/>
                    <a:p>
                      <a:r>
                        <a:rPr lang="id-ID" sz="2000" b="1" dirty="0" smtClean="0">
                          <a:solidFill>
                            <a:schemeClr val="tx1"/>
                          </a:solidFill>
                        </a:rPr>
                        <a:t>Free</a:t>
                      </a:r>
                      <a:r>
                        <a:rPr lang="id-ID" sz="2000" b="1" baseline="0" dirty="0" smtClean="0">
                          <a:solidFill>
                            <a:schemeClr val="tx1"/>
                          </a:solidFill>
                        </a:rPr>
                        <a:t> play (bebas) dan discovery</a:t>
                      </a:r>
                      <a:endParaRPr lang="id-ID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id-ID" sz="2000" b="1" dirty="0" smtClean="0">
                          <a:solidFill>
                            <a:schemeClr val="tx1"/>
                          </a:solidFill>
                        </a:rPr>
                        <a:t>Stimulation play (terarah) dan discovery</a:t>
                      </a:r>
                      <a:endParaRPr lang="id-ID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-26988"/>
            <a:ext cx="9144000" cy="647701"/>
          </a:xfrm>
          <a:solidFill>
            <a:schemeClr val="accent5">
              <a:lumMod val="75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 sz="3200" dirty="0" smtClean="0">
                <a:solidFill>
                  <a:schemeClr val="bg1"/>
                </a:solidFill>
                <a:ea typeface="+mj-ea"/>
                <a:cs typeface="+mj-cs"/>
              </a:rPr>
              <a:t>Pergeseran Pengertian tentang Kreativitas</a:t>
            </a:r>
            <a:endParaRPr lang="id-ID" sz="3200" dirty="0">
              <a:solidFill>
                <a:schemeClr val="bg1"/>
              </a:solidFill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6363" y="693738"/>
            <a:ext cx="9037637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400" dirty="0">
                <a:latin typeface="+mn-lt"/>
                <a:ea typeface="+mn-ea"/>
                <a:cs typeface="+mn-cs"/>
              </a:rPr>
              <a:t>Banyak penelitian menunjukkan bahwa kreativitas dapat dipelajari dan dapat diterapkan dimana saja, sehingga pendidikan harus diarahkan pada penguatan keterampilan kreatif</a:t>
            </a:r>
          </a:p>
        </p:txBody>
      </p:sp>
    </p:spTree>
    <p:extLst>
      <p:ext uri="{BB962C8B-B14F-4D97-AF65-F5344CB8AC3E}">
        <p14:creationId xmlns:p14="http://schemas.microsoft.com/office/powerpoint/2010/main" val="30708955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5095791"/>
              </p:ext>
            </p:extLst>
          </p:nvPr>
        </p:nvGraphicFramePr>
        <p:xfrm>
          <a:off x="107506" y="1295400"/>
          <a:ext cx="9001000" cy="44481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60840"/>
                <a:gridCol w="1440160"/>
              </a:tblGrid>
              <a:tr h="845972"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>
                          <a:solidFill>
                            <a:schemeClr val="bg1"/>
                          </a:solidFill>
                        </a:rPr>
                        <a:t>Pengertian Kreativitas</a:t>
                      </a:r>
                      <a:endParaRPr lang="id-ID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</a:rPr>
                        <a:t>%</a:t>
                      </a:r>
                      <a:r>
                        <a:rPr lang="id-ID" sz="2000" b="1" dirty="0" smtClean="0">
                          <a:solidFill>
                            <a:schemeClr val="bg1"/>
                          </a:solidFill>
                        </a:rPr>
                        <a:t> Setuju</a:t>
                      </a:r>
                      <a:endParaRPr lang="id-ID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cell3D prstMaterial="dkEdge">
                      <a:bevel w="50800" prst="hardEdge"/>
                      <a:lightRig rig="flood" dir="t"/>
                    </a:cell3D>
                  </a:tcPr>
                </a:tc>
              </a:tr>
              <a:tr h="409341">
                <a:tc>
                  <a:txBody>
                    <a:bodyPr/>
                    <a:lstStyle/>
                    <a:p>
                      <a:r>
                        <a:rPr lang="id-ID" sz="1800" b="1" dirty="0" smtClean="0">
                          <a:solidFill>
                            <a:schemeClr val="tx1"/>
                          </a:solidFill>
                        </a:rPr>
                        <a:t>Berlaku</a:t>
                      </a:r>
                      <a:r>
                        <a:rPr lang="id-ID" sz="1800" b="1" baseline="0" dirty="0" smtClean="0">
                          <a:solidFill>
                            <a:schemeClr val="tx1"/>
                          </a:solidFill>
                        </a:rPr>
                        <a:t> untuk setiap ranah pengetahuan</a:t>
                      </a:r>
                      <a:endParaRPr lang="id-ID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 98</a:t>
                      </a:r>
                      <a:endParaRPr lang="id-ID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cell3D prstMaterial="dkEdge">
                      <a:bevel w="50800" prst="hardEdge"/>
                      <a:lightRig rig="flood" dir="t"/>
                    </a:cell3D>
                  </a:tcPr>
                </a:tc>
              </a:tr>
              <a:tr h="409341">
                <a:tc>
                  <a:txBody>
                    <a:bodyPr/>
                    <a:lstStyle/>
                    <a:p>
                      <a:r>
                        <a:rPr lang="id-ID" sz="1800" b="1" dirty="0" smtClean="0">
                          <a:solidFill>
                            <a:schemeClr val="tx1"/>
                          </a:solidFill>
                        </a:rPr>
                        <a:t>Berlaku untuk tiap</a:t>
                      </a:r>
                      <a:r>
                        <a:rPr lang="id-ID" sz="1800" b="1" baseline="0" dirty="0" smtClean="0">
                          <a:solidFill>
                            <a:schemeClr val="tx1"/>
                          </a:solidFill>
                        </a:rPr>
                        <a:t> mata pelajaran</a:t>
                      </a:r>
                      <a:endParaRPr lang="id-ID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96</a:t>
                      </a:r>
                      <a:endParaRPr lang="id-ID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cell3D prstMaterial="dkEdge">
                      <a:bevel w="50800" prst="hardEdge"/>
                      <a:lightRig rig="flood" dir="t"/>
                    </a:cell3D>
                  </a:tcPr>
                </a:tc>
              </a:tr>
              <a:tr h="409341">
                <a:tc>
                  <a:txBody>
                    <a:bodyPr/>
                    <a:lstStyle/>
                    <a:p>
                      <a:r>
                        <a:rPr lang="id-ID" sz="1800" b="1" dirty="0" smtClean="0">
                          <a:solidFill>
                            <a:schemeClr val="tx1"/>
                          </a:solidFill>
                        </a:rPr>
                        <a:t>Tidak terbatas pada seni</a:t>
                      </a:r>
                      <a:endParaRPr lang="id-ID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86</a:t>
                      </a:r>
                      <a:endParaRPr lang="id-ID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cell3D prstMaterial="dkEdge">
                      <a:bevel w="50800" prst="hardEdge"/>
                      <a:lightRig rig="flood" dir="t"/>
                    </a:cell3D>
                  </a:tcPr>
                </a:tc>
              </a:tr>
              <a:tr h="409341">
                <a:tc>
                  <a:txBody>
                    <a:bodyPr/>
                    <a:lstStyle/>
                    <a:p>
                      <a:r>
                        <a:rPr lang="id-ID" sz="1800" b="1" dirty="0" smtClean="0">
                          <a:solidFill>
                            <a:schemeClr val="tx1"/>
                          </a:solidFill>
                        </a:rPr>
                        <a:t>Tiap orang dapat menjadi kreatif</a:t>
                      </a:r>
                      <a:endParaRPr lang="id-ID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88</a:t>
                      </a:r>
                      <a:endParaRPr lang="id-ID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cell3D prstMaterial="dkEdge">
                      <a:bevel w="50800" prst="hardEdge"/>
                      <a:lightRig rig="flood" dir="t"/>
                    </a:cell3D>
                  </a:tcPr>
                </a:tc>
              </a:tr>
              <a:tr h="409341">
                <a:tc>
                  <a:txBody>
                    <a:bodyPr/>
                    <a:lstStyle/>
                    <a:p>
                      <a:r>
                        <a:rPr lang="id-ID" sz="1800" b="1" dirty="0" smtClean="0">
                          <a:solidFill>
                            <a:schemeClr val="tx1"/>
                          </a:solidFill>
                        </a:rPr>
                        <a:t>Bakat bawaan lahir</a:t>
                      </a:r>
                      <a:endParaRPr lang="id-ID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id-ID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cell3D prstMaterial="dkEdge">
                      <a:bevel w="50800" prst="hardEdge"/>
                      <a:lightRig rig="flood" dir="t"/>
                    </a:cell3D>
                  </a:tcPr>
                </a:tc>
              </a:tr>
              <a:tr h="736814">
                <a:tc>
                  <a:txBody>
                    <a:bodyPr/>
                    <a:lstStyle/>
                    <a:p>
                      <a:r>
                        <a:rPr lang="id-ID" sz="1800" b="1" dirty="0" smtClean="0">
                          <a:solidFill>
                            <a:schemeClr val="tx1"/>
                          </a:solidFill>
                        </a:rPr>
                        <a:t>Keterampilan dasar yang sebaiknya dikembangkan di sekolah</a:t>
                      </a:r>
                      <a:endParaRPr lang="id-ID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id-ID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cell3D prstMaterial="dkEdge">
                      <a:bevel w="50800" prst="hardEdge"/>
                      <a:lightRig rig="flood" dir="t"/>
                    </a:cell3D>
                  </a:tcPr>
                </a:tc>
              </a:tr>
              <a:tr h="409341">
                <a:tc>
                  <a:txBody>
                    <a:bodyPr/>
                    <a:lstStyle/>
                    <a:p>
                      <a:r>
                        <a:rPr lang="id-ID" sz="1800" b="1" dirty="0" smtClean="0">
                          <a:solidFill>
                            <a:schemeClr val="tx1"/>
                          </a:solidFill>
                        </a:rPr>
                        <a:t>Dapat diajarkan</a:t>
                      </a:r>
                      <a:endParaRPr lang="id-ID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id-ID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cell3D prstMaterial="dkEdge">
                      <a:bevel w="50800" prst="hardEdge"/>
                      <a:lightRig rig="flood" dir="t"/>
                    </a:cell3D>
                  </a:tcPr>
                </a:tc>
              </a:tr>
              <a:tr h="409341">
                <a:tc>
                  <a:txBody>
                    <a:bodyPr/>
                    <a:lstStyle/>
                    <a:p>
                      <a:r>
                        <a:rPr lang="id-ID" sz="1800" b="1" dirty="0" smtClean="0">
                          <a:solidFill>
                            <a:srgbClr val="C00000"/>
                          </a:solidFill>
                        </a:rPr>
                        <a:t>Dapat dinilai</a:t>
                      </a:r>
                      <a:endParaRPr lang="id-ID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50</a:t>
                      </a:r>
                      <a:endParaRPr lang="id-ID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cell3D prstMaterial="dkEdge">
                      <a:bevel w="50800" prst="hardEdge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21506" name="TextBox 3"/>
          <p:cNvSpPr txBox="1">
            <a:spLocks noChangeArrowheads="1"/>
          </p:cNvSpPr>
          <p:nvPr/>
        </p:nvSpPr>
        <p:spPr bwMode="auto">
          <a:xfrm>
            <a:off x="0" y="6237288"/>
            <a:ext cx="9144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n-US" sz="1800">
                <a:latin typeface="Calibri" charset="0"/>
              </a:rPr>
              <a:t>R</a:t>
            </a:r>
            <a:r>
              <a:rPr lang="id-ID" sz="1800">
                <a:latin typeface="Calibri" charset="0"/>
              </a:rPr>
              <a:t>.</a:t>
            </a:r>
            <a:r>
              <a:rPr lang="en-US" sz="1800">
                <a:latin typeface="Calibri" charset="0"/>
              </a:rPr>
              <a:t> Cachia and A</a:t>
            </a:r>
            <a:r>
              <a:rPr lang="id-ID" sz="1800">
                <a:latin typeface="Calibri" charset="0"/>
              </a:rPr>
              <a:t>.</a:t>
            </a:r>
            <a:r>
              <a:rPr lang="en-US" sz="1800">
                <a:latin typeface="Calibri" charset="0"/>
              </a:rPr>
              <a:t> Ferrari. 2010. Creativity in Schools</a:t>
            </a:r>
            <a:r>
              <a:rPr lang="id-ID" sz="1800">
                <a:latin typeface="Calibri" charset="0"/>
              </a:rPr>
              <a:t>:</a:t>
            </a:r>
            <a:r>
              <a:rPr lang="en-US" sz="1800">
                <a:latin typeface="Calibri" charset="0"/>
              </a:rPr>
              <a:t> A survey of Teachers in Europe. </a:t>
            </a:r>
            <a:endParaRPr lang="id-ID" sz="1800">
              <a:latin typeface="Calibri" charset="0"/>
            </a:endParaRPr>
          </a:p>
          <a:p>
            <a:pPr algn="just" eaLnBrk="1" hangingPunct="1"/>
            <a:r>
              <a:rPr lang="en-US" sz="1800">
                <a:latin typeface="Calibri" charset="0"/>
              </a:rPr>
              <a:t>JRC Scientific</a:t>
            </a:r>
            <a:r>
              <a:rPr lang="id-ID" sz="1800">
                <a:latin typeface="Calibri" charset="0"/>
              </a:rPr>
              <a:t> &amp;</a:t>
            </a:r>
            <a:r>
              <a:rPr lang="en-US" sz="1800">
                <a:latin typeface="Calibri" charset="0"/>
              </a:rPr>
              <a:t> Technical Reports.</a:t>
            </a:r>
            <a:endParaRPr lang="id-ID" sz="1800">
              <a:latin typeface="Calibri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-26988"/>
            <a:ext cx="9144000" cy="719138"/>
          </a:xfrm>
          <a:solidFill>
            <a:schemeClr val="accent5">
              <a:lumMod val="75000"/>
            </a:schemeClr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 sz="3600" dirty="0" smtClean="0">
                <a:solidFill>
                  <a:schemeClr val="bg1"/>
                </a:solidFill>
                <a:ea typeface="+mj-ea"/>
                <a:cs typeface="+mj-cs"/>
              </a:rPr>
              <a:t>Persepsi &amp; Pemahaman Guru Ttg Kreativitas</a:t>
            </a:r>
            <a:endParaRPr lang="id-ID" sz="3600" dirty="0">
              <a:solidFill>
                <a:schemeClr val="bg1"/>
              </a:solidFill>
              <a:ea typeface="+mj-ea"/>
              <a:cs typeface="+mj-cs"/>
            </a:endParaRPr>
          </a:p>
        </p:txBody>
      </p:sp>
      <p:sp>
        <p:nvSpPr>
          <p:cNvPr id="21509" name="TextBox 6"/>
          <p:cNvSpPr txBox="1">
            <a:spLocks noChangeArrowheads="1"/>
          </p:cNvSpPr>
          <p:nvPr/>
        </p:nvSpPr>
        <p:spPr bwMode="auto">
          <a:xfrm>
            <a:off x="151625" y="5836618"/>
            <a:ext cx="83232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id-ID" sz="1800" dirty="0">
                <a:latin typeface="Calibri" charset="0"/>
              </a:rPr>
              <a:t>(tidak mudah menilai kreativitas </a:t>
            </a:r>
            <a:r>
              <a:rPr lang="id-ID" sz="1800" dirty="0">
                <a:latin typeface="Calibri" charset="0"/>
                <a:sym typeface="Wingdings" charset="0"/>
              </a:rPr>
              <a:t> tantangan bagi sistem pendidikan, bukan dihindari)</a:t>
            </a:r>
            <a:endParaRPr lang="id-ID" sz="1800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0279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6"/>
          <p:cNvSpPr txBox="1">
            <a:spLocks/>
          </p:cNvSpPr>
          <p:nvPr/>
        </p:nvSpPr>
        <p:spPr bwMode="auto">
          <a:xfrm>
            <a:off x="119063" y="0"/>
            <a:ext cx="7797924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id-ID" sz="2800" b="1" dirty="0">
                <a:solidFill>
                  <a:srgbClr val="31859C"/>
                </a:solidFill>
                <a:latin typeface="Calibri" charset="0"/>
              </a:rPr>
              <a:t>Proses Pembelajaran yang Mendukung Kreativitas</a:t>
            </a:r>
            <a:endParaRPr lang="id-ID" sz="2800" b="1" dirty="0">
              <a:solidFill>
                <a:srgbClr val="E46C0A"/>
              </a:solidFill>
              <a:latin typeface="Calibri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620713"/>
            <a:ext cx="91440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84150" y="836613"/>
            <a:ext cx="8853488" cy="38465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400" b="1" dirty="0">
                <a:solidFill>
                  <a:srgbClr val="0070C0"/>
                </a:solidFill>
                <a:latin typeface="Calibri"/>
                <a:ea typeface="+mn-ea"/>
                <a:cs typeface="+mn-cs"/>
              </a:rPr>
              <a:t>Dyers, J.H. et al [2011], Innovators DNA, Harvard Business Review: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d-ID" sz="2400" dirty="0">
                <a:solidFill>
                  <a:srgbClr val="C00000"/>
                </a:solidFill>
                <a:latin typeface="Calibri"/>
                <a:ea typeface="+mn-ea"/>
                <a:cs typeface="+mn-cs"/>
              </a:rPr>
              <a:t>2/3 dari kemampuan kreativitas seseorang diperoleh melalui pendidikan</a:t>
            </a:r>
            <a:r>
              <a:rPr lang="id-ID" sz="24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, 1/3 sisanya berasal dari genetik.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d-ID" sz="24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Kebalikannya berlaku untuk kemampuan kecerdasan yaitu: 1/3 dari pendidikan, 2/3 sisanya dari genetik.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d-ID" sz="24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Kemampuan kreativitas diperoleh melalui:</a:t>
            </a:r>
          </a:p>
          <a:p>
            <a:pPr lvl="2" indent="-45720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id-ID" sz="20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Observing [mengamat]</a:t>
            </a:r>
          </a:p>
          <a:p>
            <a:pPr lvl="2" indent="-45720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id-ID" sz="20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Questioning [menanya]</a:t>
            </a:r>
          </a:p>
          <a:p>
            <a:pPr lvl="2" indent="-45720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id-ID" sz="20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Experimenting [mencoba] </a:t>
            </a:r>
          </a:p>
          <a:p>
            <a:pPr lvl="2" indent="-45720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id-ID" sz="20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Associating [menalar]</a:t>
            </a:r>
          </a:p>
          <a:p>
            <a:pPr lvl="2" indent="-45720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id-ID" sz="20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Networking [Membentuk jejaring]</a:t>
            </a:r>
          </a:p>
        </p:txBody>
      </p:sp>
      <p:sp>
        <p:nvSpPr>
          <p:cNvPr id="8" name="Right Brace 7"/>
          <p:cNvSpPr>
            <a:spLocks/>
          </p:cNvSpPr>
          <p:nvPr/>
        </p:nvSpPr>
        <p:spPr bwMode="auto">
          <a:xfrm>
            <a:off x="4315793" y="3129793"/>
            <a:ext cx="358775" cy="1150937"/>
          </a:xfrm>
          <a:prstGeom prst="rightBrace">
            <a:avLst>
              <a:gd name="adj1" fmla="val 32169"/>
              <a:gd name="adj2" fmla="val 50000"/>
            </a:avLst>
          </a:prstGeom>
          <a:noFill/>
          <a:ln w="25400">
            <a:solidFill>
              <a:srgbClr val="F79646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>
              <a:latin typeface="+mn-lt"/>
              <a:ea typeface="+mn-ea"/>
              <a:cs typeface="+mn-cs"/>
            </a:endParaRPr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4623768" y="3552068"/>
            <a:ext cx="9858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id-ID" sz="1800">
                <a:latin typeface="Calibri" charset="0"/>
              </a:rPr>
              <a:t>Personal</a:t>
            </a:r>
          </a:p>
        </p:txBody>
      </p:sp>
      <p:cxnSp>
        <p:nvCxnSpPr>
          <p:cNvPr id="11" name="Straight Arrow Connector 10"/>
          <p:cNvCxnSpPr>
            <a:cxnSpLocks noChangeShapeType="1"/>
          </p:cNvCxnSpPr>
          <p:nvPr/>
        </p:nvCxnSpPr>
        <p:spPr bwMode="auto">
          <a:xfrm>
            <a:off x="5284635" y="4477508"/>
            <a:ext cx="649288" cy="0"/>
          </a:xfrm>
          <a:prstGeom prst="straightConnector1">
            <a:avLst/>
          </a:prstGeom>
          <a:noFill/>
          <a:ln w="25400">
            <a:solidFill>
              <a:srgbClr val="F79646"/>
            </a:solidFill>
            <a:round/>
            <a:headEnd/>
            <a:tailEnd type="arrow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37" name="TextBox 12"/>
          <p:cNvSpPr txBox="1">
            <a:spLocks noChangeArrowheads="1"/>
          </p:cNvSpPr>
          <p:nvPr/>
        </p:nvSpPr>
        <p:spPr bwMode="auto">
          <a:xfrm>
            <a:off x="5883123" y="4294945"/>
            <a:ext cx="15128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id-ID" sz="1800" dirty="0">
                <a:latin typeface="Calibri" charset="0"/>
              </a:rPr>
              <a:t>Inter-personal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062663" y="2941992"/>
            <a:ext cx="2828925" cy="13849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400" dirty="0">
                <a:latin typeface="+mn-lt"/>
                <a:ea typeface="+mn-ea"/>
                <a:cs typeface="+mn-cs"/>
              </a:rPr>
              <a:t>Pembelajaran berbasis kecerdasan tidak akan memberikan hasil siginifikan (hanya peningkatan 50%) dibandingkan yang berbasis kreativitas (sampai 200%)</a:t>
            </a:r>
          </a:p>
        </p:txBody>
      </p:sp>
    </p:spTree>
    <p:extLst>
      <p:ext uri="{BB962C8B-B14F-4D97-AF65-F5344CB8AC3E}">
        <p14:creationId xmlns:p14="http://schemas.microsoft.com/office/powerpoint/2010/main" val="23243644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Guru, Media </a:t>
            </a:r>
            <a:r>
              <a:rPr lang="en-US" dirty="0" err="1" smtClean="0"/>
              <a:t>dan</a:t>
            </a:r>
            <a:r>
              <a:rPr lang="en-US" dirty="0" smtClean="0"/>
              <a:t> Games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suasana</a:t>
            </a:r>
            <a:r>
              <a:rPr lang="en-US" dirty="0"/>
              <a:t> yang </a:t>
            </a:r>
            <a:r>
              <a:rPr lang="en-US" dirty="0" err="1"/>
              <a:t>tadinya</a:t>
            </a:r>
            <a:r>
              <a:rPr lang="en-US" dirty="0"/>
              <a:t> </a:t>
            </a:r>
            <a:r>
              <a:rPr lang="en-US" dirty="0" err="1"/>
              <a:t>kaku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cair</a:t>
            </a:r>
            <a:r>
              <a:rPr lang="en-US" dirty="0"/>
              <a:t>.</a:t>
            </a:r>
          </a:p>
          <a:p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/>
              <a:t>kelas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.</a:t>
            </a:r>
          </a:p>
          <a:p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/>
              <a:t>siswa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paham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belajar</a:t>
            </a:r>
            <a:r>
              <a:rPr lang="en-US" dirty="0" smtClean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 smtClean="0"/>
              <a:t>bermain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membagi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. </a:t>
            </a:r>
          </a:p>
          <a:p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/>
              <a:t>siswa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fokus</a:t>
            </a:r>
            <a:r>
              <a:rPr lang="en-US" dirty="0"/>
              <a:t> </a:t>
            </a:r>
            <a:r>
              <a:rPr lang="en-US" dirty="0" err="1"/>
              <a:t>kembali</a:t>
            </a:r>
            <a:endParaRPr lang="en-US" dirty="0"/>
          </a:p>
          <a:p>
            <a:r>
              <a:rPr lang="en-US" dirty="0" err="1" smtClean="0"/>
              <a:t>Sarana</a:t>
            </a:r>
            <a:r>
              <a:rPr lang="en-US" dirty="0" smtClean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lakukan</a:t>
            </a:r>
            <a:r>
              <a:rPr lang="en-US" dirty="0"/>
              <a:t> </a:t>
            </a:r>
            <a:r>
              <a:rPr lang="en-US" dirty="0" smtClean="0"/>
              <a:t>review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/>
              <a:t>refleksi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sebelumnya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yang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.</a:t>
            </a:r>
          </a:p>
          <a:p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/>
              <a:t>siswa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arti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sportivitas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kejujuran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7506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708</TotalTime>
  <Words>744</Words>
  <Application>Microsoft Macintosh PowerPoint</Application>
  <PresentationFormat>On-screen Show (4:3)</PresentationFormat>
  <Paragraphs>122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Advantage</vt:lpstr>
      <vt:lpstr>Teacher and Teaching Creativity </vt:lpstr>
      <vt:lpstr>PowerPoint Presentation</vt:lpstr>
      <vt:lpstr>PowerPoint Presentation</vt:lpstr>
      <vt:lpstr>Grafik Hubungan Inovasi dan Daya Saing</vt:lpstr>
      <vt:lpstr>PowerPoint Presentation</vt:lpstr>
      <vt:lpstr>Pergeseran Pengertian tentang Kreativitas</vt:lpstr>
      <vt:lpstr>Persepsi &amp; Pemahaman Guru Ttg Kreativitas</vt:lpstr>
      <vt:lpstr>PowerPoint Presentation</vt:lpstr>
      <vt:lpstr>Guru, Media dan Games</vt:lpstr>
      <vt:lpstr>The Facts (guru dan media)</vt:lpstr>
      <vt:lpstr>The Facts (guru dan media)</vt:lpstr>
      <vt:lpstr>Sources</vt:lpstr>
      <vt:lpstr>References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Teacher and Teaching</dc:title>
  <dc:creator>ghendrastomo</dc:creator>
  <cp:lastModifiedBy>ghendrastomo</cp:lastModifiedBy>
  <cp:revision>14</cp:revision>
  <dcterms:created xsi:type="dcterms:W3CDTF">2015-09-21T01:24:34Z</dcterms:created>
  <dcterms:modified xsi:type="dcterms:W3CDTF">2019-07-09T08:00:56Z</dcterms:modified>
</cp:coreProperties>
</file>