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82" r:id="rId3"/>
    <p:sldId id="269" r:id="rId4"/>
    <p:sldId id="270" r:id="rId5"/>
    <p:sldId id="259" r:id="rId6"/>
    <p:sldId id="271" r:id="rId7"/>
    <p:sldId id="272" r:id="rId8"/>
    <p:sldId id="276" r:id="rId9"/>
    <p:sldId id="261" r:id="rId10"/>
    <p:sldId id="278" r:id="rId11"/>
    <p:sldId id="280" r:id="rId12"/>
    <p:sldId id="262" r:id="rId13"/>
    <p:sldId id="273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0371F-259C-4910-865E-B5449913422F}" type="datetimeFigureOut">
              <a:rPr lang="id-ID" smtClean="0"/>
              <a:pPr/>
              <a:t>25/09/19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9425F-A263-44AE-9D63-6FCB998B38C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9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B24D4C-EABC-4853-9B70-E53961379A0F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18023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FF6950A-637C-4DA5-853D-A103EBAC6272}" type="datetimeFigureOut">
              <a:rPr lang="id-ID" smtClean="0"/>
              <a:pPr/>
              <a:t>25/09/19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654248-76D0-41E2-AB02-BCEEAA4AA03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950A-637C-4DA5-853D-A103EBAC6272}" type="datetimeFigureOut">
              <a:rPr lang="id-ID" smtClean="0"/>
              <a:pPr/>
              <a:t>25/09/19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4248-76D0-41E2-AB02-BCEEAA4AA03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FF6950A-637C-4DA5-853D-A103EBAC6272}" type="datetimeFigureOut">
              <a:rPr lang="id-ID" smtClean="0"/>
              <a:pPr/>
              <a:t>25/09/19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8654248-76D0-41E2-AB02-BCEEAA4AA03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950A-637C-4DA5-853D-A103EBAC6272}" type="datetimeFigureOut">
              <a:rPr lang="id-ID" smtClean="0"/>
              <a:pPr/>
              <a:t>25/09/19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654248-76D0-41E2-AB02-BCEEAA4AA03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950A-637C-4DA5-853D-A103EBAC6272}" type="datetimeFigureOut">
              <a:rPr lang="id-ID" smtClean="0"/>
              <a:pPr/>
              <a:t>25/09/19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8654248-76D0-41E2-AB02-BCEEAA4AA03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F6950A-637C-4DA5-853D-A103EBAC6272}" type="datetimeFigureOut">
              <a:rPr lang="id-ID" smtClean="0"/>
              <a:pPr/>
              <a:t>25/09/19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8654248-76D0-41E2-AB02-BCEEAA4AA03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FF6950A-637C-4DA5-853D-A103EBAC6272}" type="datetimeFigureOut">
              <a:rPr lang="id-ID" smtClean="0"/>
              <a:pPr/>
              <a:t>25/09/19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8654248-76D0-41E2-AB02-BCEEAA4AA03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950A-637C-4DA5-853D-A103EBAC6272}" type="datetimeFigureOut">
              <a:rPr lang="id-ID" smtClean="0"/>
              <a:pPr/>
              <a:t>25/09/19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654248-76D0-41E2-AB02-BCEEAA4AA03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950A-637C-4DA5-853D-A103EBAC6272}" type="datetimeFigureOut">
              <a:rPr lang="id-ID" smtClean="0"/>
              <a:pPr/>
              <a:t>25/09/19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654248-76D0-41E2-AB02-BCEEAA4AA03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950A-637C-4DA5-853D-A103EBAC6272}" type="datetimeFigureOut">
              <a:rPr lang="id-ID" smtClean="0"/>
              <a:pPr/>
              <a:t>25/09/19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8654248-76D0-41E2-AB02-BCEEAA4AA03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FF6950A-637C-4DA5-853D-A103EBAC6272}" type="datetimeFigureOut">
              <a:rPr lang="id-ID" smtClean="0"/>
              <a:pPr/>
              <a:t>25/09/19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8654248-76D0-41E2-AB02-BCEEAA4AA03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FF6950A-637C-4DA5-853D-A103EBAC6272}" type="datetimeFigureOut">
              <a:rPr lang="id-ID" smtClean="0"/>
              <a:pPr/>
              <a:t>25/09/19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8654248-76D0-41E2-AB02-BCEEAA4AA03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4" Type="http://schemas.openxmlformats.org/officeDocument/2006/relationships/image" Target="../media/image6.gif"/><Relationship Id="rId5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Media </a:t>
            </a:r>
            <a:r>
              <a:rPr lang="en-GB" dirty="0" err="1" smtClean="0"/>
              <a:t>Pembelajaran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Fungsi</a:t>
            </a:r>
            <a:r>
              <a:rPr lang="en-GB" dirty="0" smtClean="0"/>
              <a:t> Media </a:t>
            </a:r>
            <a:r>
              <a:rPr lang="en-GB" dirty="0" err="1" smtClean="0"/>
              <a:t>Pembelajaran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d-ID" dirty="0" smtClean="0"/>
              <a:t>Fungsi Atensi</a:t>
            </a:r>
            <a:endParaRPr lang="en-GB" dirty="0" smtClean="0"/>
          </a:p>
          <a:p>
            <a:pPr lvl="1"/>
            <a:r>
              <a:rPr lang="id-ID" dirty="0" smtClean="0"/>
              <a:t>Media berfungsi untuk menarik dan mengarahkan perhatian siswa</a:t>
            </a:r>
          </a:p>
          <a:p>
            <a:r>
              <a:rPr lang="id-ID" dirty="0" smtClean="0"/>
              <a:t>Fungsi Afektif</a:t>
            </a:r>
            <a:endParaRPr lang="en-GB" dirty="0" smtClean="0"/>
          </a:p>
          <a:p>
            <a:pPr lvl="1"/>
            <a:r>
              <a:rPr lang="id-ID" dirty="0" smtClean="0"/>
              <a:t>Media visual dapat terlihat dari tingkat penikmatan siswa ketika belajar, mengugah emosi dan sikap siswa.</a:t>
            </a:r>
          </a:p>
          <a:p>
            <a:r>
              <a:rPr lang="id-ID" dirty="0" smtClean="0"/>
              <a:t>Fungsi Kognitif</a:t>
            </a:r>
            <a:endParaRPr lang="en-GB" dirty="0" smtClean="0"/>
          </a:p>
          <a:p>
            <a:pPr lvl="1"/>
            <a:r>
              <a:rPr lang="id-ID" dirty="0" smtClean="0"/>
              <a:t>Media memperlancar pencapaian tujuan untuk memahami dan mengingat informasi atau pesan yang terkandung dalam media.</a:t>
            </a:r>
          </a:p>
          <a:p>
            <a:r>
              <a:rPr lang="id-ID" dirty="0" smtClean="0"/>
              <a:t>Fungsi Kompensatoris</a:t>
            </a:r>
            <a:endParaRPr lang="en-GB" dirty="0" smtClean="0"/>
          </a:p>
          <a:p>
            <a:pPr lvl="1"/>
            <a:r>
              <a:rPr lang="id-ID" dirty="0" smtClean="0"/>
              <a:t>Media pembelajaran membantu mengakomodasikan siswa yang lemah dan lambat menerima dan memaham</a:t>
            </a:r>
            <a:endParaRPr lang="id-ID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Nilai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Manfaat</a:t>
            </a:r>
            <a:r>
              <a:rPr lang="en-GB" dirty="0"/>
              <a:t> media </a:t>
            </a:r>
            <a:r>
              <a:rPr lang="en-GB" dirty="0" err="1"/>
              <a:t>pembelajaran</a:t>
            </a:r>
            <a:r>
              <a:rPr lang="en-GB" dirty="0"/>
              <a:t>, </a:t>
            </a:r>
            <a:r>
              <a:rPr lang="en-GB" sz="2200" dirty="0"/>
              <a:t>(</a:t>
            </a:r>
            <a:r>
              <a:rPr lang="en-GB" sz="2200" dirty="0" err="1"/>
              <a:t>Levie</a:t>
            </a:r>
            <a:r>
              <a:rPr lang="en-GB" sz="2200" dirty="0"/>
              <a:t> &amp; Lentz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Media </a:t>
            </a:r>
            <a:r>
              <a:rPr lang="en-GB" dirty="0" err="1"/>
              <a:t>pembelajaran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mempertinggi</a:t>
            </a:r>
            <a:r>
              <a:rPr lang="en-GB" dirty="0"/>
              <a:t> proses </a:t>
            </a:r>
            <a:r>
              <a:rPr lang="en-GB" dirty="0" err="1"/>
              <a:t>belajar</a:t>
            </a:r>
            <a:r>
              <a:rPr lang="en-GB" dirty="0"/>
              <a:t> </a:t>
            </a:r>
            <a:r>
              <a:rPr lang="en-GB" dirty="0" err="1"/>
              <a:t>siswa</a:t>
            </a:r>
            <a:r>
              <a:rPr lang="en-GB" dirty="0"/>
              <a:t>, </a:t>
            </a:r>
            <a:endParaRPr lang="en-GB" dirty="0" smtClean="0"/>
          </a:p>
          <a:p>
            <a:r>
              <a:rPr lang="en-GB" dirty="0" err="1"/>
              <a:t>P</a:t>
            </a:r>
            <a:r>
              <a:rPr lang="en-GB" dirty="0" err="1" smtClean="0"/>
              <a:t>engajaran</a:t>
            </a:r>
            <a:r>
              <a:rPr lang="en-GB" dirty="0" smtClean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lebih</a:t>
            </a:r>
            <a:r>
              <a:rPr lang="en-GB" dirty="0"/>
              <a:t> </a:t>
            </a:r>
            <a:r>
              <a:rPr lang="en-GB" dirty="0" err="1"/>
              <a:t>menarik</a:t>
            </a:r>
            <a:r>
              <a:rPr lang="en-GB" dirty="0"/>
              <a:t> </a:t>
            </a:r>
            <a:r>
              <a:rPr lang="en-GB" dirty="0" err="1"/>
              <a:t>perhatian</a:t>
            </a:r>
            <a:r>
              <a:rPr lang="en-GB" dirty="0"/>
              <a:t>, </a:t>
            </a:r>
          </a:p>
          <a:p>
            <a:r>
              <a:rPr lang="en-GB" dirty="0" err="1"/>
              <a:t>Menumbuhkan</a:t>
            </a:r>
            <a:r>
              <a:rPr lang="en-GB" dirty="0"/>
              <a:t> </a:t>
            </a:r>
            <a:r>
              <a:rPr lang="en-GB" dirty="0" err="1"/>
              <a:t>motivasi</a:t>
            </a:r>
            <a:r>
              <a:rPr lang="en-GB" dirty="0"/>
              <a:t> </a:t>
            </a:r>
            <a:r>
              <a:rPr lang="en-GB" dirty="0" err="1"/>
              <a:t>belajar</a:t>
            </a:r>
            <a:r>
              <a:rPr lang="en-GB" dirty="0"/>
              <a:t>; </a:t>
            </a:r>
          </a:p>
          <a:p>
            <a:r>
              <a:rPr lang="en-GB" dirty="0" err="1"/>
              <a:t>Bahan</a:t>
            </a:r>
            <a:r>
              <a:rPr lang="en-GB" dirty="0"/>
              <a:t> </a:t>
            </a:r>
            <a:r>
              <a:rPr lang="en-GB" dirty="0" err="1"/>
              <a:t>pengajaran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lebih</a:t>
            </a:r>
            <a:r>
              <a:rPr lang="en-GB" dirty="0"/>
              <a:t> </a:t>
            </a:r>
            <a:r>
              <a:rPr lang="en-GB" dirty="0" err="1"/>
              <a:t>jelas</a:t>
            </a:r>
            <a:r>
              <a:rPr lang="en-GB" dirty="0"/>
              <a:t> </a:t>
            </a:r>
            <a:r>
              <a:rPr lang="en-GB" dirty="0" err="1"/>
              <a:t>maknanya</a:t>
            </a:r>
            <a:r>
              <a:rPr lang="en-GB" dirty="0"/>
              <a:t>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lebih</a:t>
            </a:r>
            <a:r>
              <a:rPr lang="en-GB" dirty="0"/>
              <a:t> </a:t>
            </a:r>
            <a:r>
              <a:rPr lang="en-GB" dirty="0" err="1"/>
              <a:t>mudah</a:t>
            </a:r>
            <a:r>
              <a:rPr lang="en-GB" dirty="0"/>
              <a:t> </a:t>
            </a:r>
            <a:r>
              <a:rPr lang="en-GB" dirty="0" err="1"/>
              <a:t>dipahami</a:t>
            </a:r>
            <a:r>
              <a:rPr lang="en-GB" dirty="0"/>
              <a:t>; </a:t>
            </a:r>
          </a:p>
          <a:p>
            <a:r>
              <a:rPr lang="en-GB" dirty="0" err="1"/>
              <a:t>Metode</a:t>
            </a:r>
            <a:r>
              <a:rPr lang="en-GB" dirty="0"/>
              <a:t> </a:t>
            </a:r>
            <a:r>
              <a:rPr lang="en-GB" dirty="0" err="1"/>
              <a:t>pengajaran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lebih</a:t>
            </a:r>
            <a:r>
              <a:rPr lang="en-GB" dirty="0"/>
              <a:t> </a:t>
            </a:r>
            <a:r>
              <a:rPr lang="en-GB" dirty="0" err="1"/>
              <a:t>bervariasi</a:t>
            </a:r>
            <a:r>
              <a:rPr lang="en-GB" dirty="0"/>
              <a:t>; </a:t>
            </a:r>
          </a:p>
          <a:p>
            <a:r>
              <a:rPr lang="en-GB" dirty="0" err="1"/>
              <a:t>Siswa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lebih</a:t>
            </a:r>
            <a:r>
              <a:rPr lang="en-GB" dirty="0"/>
              <a:t> </a:t>
            </a:r>
            <a:r>
              <a:rPr lang="en-GB" dirty="0" err="1"/>
              <a:t>banyak</a:t>
            </a:r>
            <a:r>
              <a:rPr lang="en-GB" dirty="0"/>
              <a:t> </a:t>
            </a:r>
            <a:r>
              <a:rPr lang="en-GB" dirty="0" err="1"/>
              <a:t>melakukan</a:t>
            </a:r>
            <a:r>
              <a:rPr lang="en-GB" dirty="0"/>
              <a:t> </a:t>
            </a:r>
            <a:r>
              <a:rPr lang="en-GB" dirty="0" err="1"/>
              <a:t>kegiatan</a:t>
            </a:r>
            <a:r>
              <a:rPr lang="en-GB" dirty="0"/>
              <a:t> </a:t>
            </a:r>
            <a:r>
              <a:rPr lang="en-GB" dirty="0" err="1"/>
              <a:t>belajar</a:t>
            </a:r>
            <a:r>
              <a:rPr lang="en-GB" dirty="0"/>
              <a:t>. </a:t>
            </a:r>
          </a:p>
          <a:p>
            <a:r>
              <a:rPr lang="en-GB" dirty="0" err="1"/>
              <a:t>Dengan</a:t>
            </a:r>
            <a:r>
              <a:rPr lang="en-GB" dirty="0"/>
              <a:t> media </a:t>
            </a:r>
            <a:r>
              <a:rPr lang="en-GB" dirty="0" err="1"/>
              <a:t>maka</a:t>
            </a:r>
            <a:r>
              <a:rPr lang="en-GB" dirty="0"/>
              <a:t> </a:t>
            </a:r>
            <a:r>
              <a:rPr lang="en-GB" dirty="0" err="1"/>
              <a:t>hal-hal</a:t>
            </a:r>
            <a:r>
              <a:rPr lang="en-GB" dirty="0"/>
              <a:t> yang </a:t>
            </a:r>
            <a:r>
              <a:rPr lang="en-GB" dirty="0" err="1"/>
              <a:t>abstrak</a:t>
            </a:r>
            <a:r>
              <a:rPr lang="en-GB" dirty="0"/>
              <a:t> </a:t>
            </a:r>
            <a:r>
              <a:rPr lang="en-GB" dirty="0" err="1"/>
              <a:t>bisa</a:t>
            </a:r>
            <a:r>
              <a:rPr lang="en-GB" dirty="0"/>
              <a:t> </a:t>
            </a:r>
            <a:r>
              <a:rPr lang="en-GB" dirty="0" err="1"/>
              <a:t>dikonkretkan</a:t>
            </a:r>
            <a:r>
              <a:rPr lang="en-GB" dirty="0"/>
              <a:t>, yang </a:t>
            </a:r>
            <a:r>
              <a:rPr lang="en-GB" dirty="0" err="1"/>
              <a:t>kompleks</a:t>
            </a:r>
            <a:r>
              <a:rPr lang="en-GB" dirty="0"/>
              <a:t> </a:t>
            </a:r>
            <a:r>
              <a:rPr lang="en-GB" dirty="0" err="1"/>
              <a:t>bisa</a:t>
            </a:r>
            <a:r>
              <a:rPr lang="en-GB" dirty="0"/>
              <a:t> </a:t>
            </a:r>
            <a:r>
              <a:rPr lang="en-GB" dirty="0" err="1"/>
              <a:t>disederhanakan</a:t>
            </a:r>
            <a:r>
              <a:rPr lang="en-GB" dirty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689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Kontribusi</a:t>
            </a:r>
            <a:r>
              <a:rPr lang="en-GB" dirty="0" smtClean="0"/>
              <a:t> Media </a:t>
            </a:r>
            <a:r>
              <a:rPr lang="en-GB" dirty="0" err="1" smtClean="0"/>
              <a:t>Pembelajaran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 fontScale="92500" lnSpcReduction="20000"/>
          </a:bodyPr>
          <a:lstStyle/>
          <a:p>
            <a:r>
              <a:rPr lang="id-ID" dirty="0" smtClean="0"/>
              <a:t>Penyampaian pesan pembelajaran dapat lebih terstandar</a:t>
            </a:r>
          </a:p>
          <a:p>
            <a:r>
              <a:rPr lang="id-ID" dirty="0" smtClean="0"/>
              <a:t>Pembelajaran dapat lebih menarik</a:t>
            </a:r>
          </a:p>
          <a:p>
            <a:r>
              <a:rPr lang="id-ID" dirty="0" smtClean="0"/>
              <a:t>Pembelajaran menjadi lebih interaktif dengan menerapkan teori belajar</a:t>
            </a:r>
          </a:p>
          <a:p>
            <a:r>
              <a:rPr lang="id-ID" dirty="0" smtClean="0"/>
              <a:t>Waktu pelaksanaan pembelajaran dapat diperpendek</a:t>
            </a:r>
          </a:p>
          <a:p>
            <a:r>
              <a:rPr lang="id-ID" dirty="0" smtClean="0"/>
              <a:t>Kualitas pembelajaran dapat ditingkatkan</a:t>
            </a:r>
          </a:p>
          <a:p>
            <a:r>
              <a:rPr lang="id-ID" dirty="0" smtClean="0"/>
              <a:t>Proses pembelajaran dapat berlangsung kapanpun dan dimanapun diperlukan</a:t>
            </a:r>
          </a:p>
          <a:p>
            <a:r>
              <a:rPr lang="id-ID" dirty="0" smtClean="0"/>
              <a:t>Sikap positif siswa terhadap materi pembelajaran serta proses pembelajaran dapat ditingkatkan</a:t>
            </a:r>
          </a:p>
          <a:p>
            <a:r>
              <a:rPr lang="id-ID" dirty="0" smtClean="0"/>
              <a:t>Peran guru berubahan kearah yang positif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Perkembangan</a:t>
            </a:r>
            <a:r>
              <a:rPr lang="en-GB" dirty="0" smtClean="0"/>
              <a:t> Media </a:t>
            </a:r>
            <a:r>
              <a:rPr lang="en-GB" dirty="0" err="1" smtClean="0"/>
              <a:t>Pembelajaran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Mulanya media sebagai alat bantu mengajar (teaching aids)  yang bersifat visual : gambar, model, obyek dan alat-alat yang dapat memberikan pengalaman kongkrit, motivasi belajar, dan mempertinggi daya serap.</a:t>
            </a:r>
          </a:p>
          <a:p>
            <a:r>
              <a:rPr lang="id-ID" dirty="0" smtClean="0"/>
              <a:t>Dengan masuknya pengaruh teknologi audio pada abad 20, pesan lebih menarik dilihat sekaligus didengar dengan </a:t>
            </a:r>
            <a:r>
              <a:rPr lang="en-GB" dirty="0" smtClean="0"/>
              <a:t>Audio Visual</a:t>
            </a:r>
            <a:endParaRPr lang="id-ID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Media?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Media </a:t>
            </a:r>
            <a:r>
              <a:rPr lang="en-US" dirty="0" err="1" smtClean="0"/>
              <a:t>Pembelajaran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Guna</a:t>
            </a:r>
            <a:r>
              <a:rPr lang="en-US" dirty="0" smtClean="0"/>
              <a:t> Media?</a:t>
            </a:r>
          </a:p>
          <a:p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Kontribusi</a:t>
            </a:r>
            <a:r>
              <a:rPr lang="en-US" dirty="0" smtClean="0"/>
              <a:t> Media?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5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Apa</a:t>
            </a:r>
            <a:r>
              <a:rPr lang="en-GB" dirty="0" smtClean="0"/>
              <a:t> </a:t>
            </a:r>
            <a:r>
              <a:rPr lang="en-GB" dirty="0" err="1" smtClean="0"/>
              <a:t>itu</a:t>
            </a:r>
            <a:r>
              <a:rPr lang="en-GB" dirty="0" smtClean="0"/>
              <a:t> Media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</a:t>
            </a:r>
            <a:r>
              <a:rPr lang="id-ID" dirty="0" smtClean="0"/>
              <a:t>erasal dari bahasa Latin, bentuk jamak dari medium, artinya sesuatu yg terletak ditengah “perantara” atau “pengantar pesan” dari pengirim ke penerima </a:t>
            </a:r>
            <a:r>
              <a:rPr lang="en-GB" dirty="0" smtClean="0"/>
              <a:t>p</a:t>
            </a:r>
            <a:r>
              <a:rPr lang="id-ID" dirty="0" smtClean="0"/>
              <a:t>esan</a:t>
            </a:r>
          </a:p>
          <a:p>
            <a:r>
              <a:rPr lang="id-ID" dirty="0" smtClean="0"/>
              <a:t>Media dan Alat Peraga pd dasanya sama</a:t>
            </a:r>
            <a:r>
              <a:rPr lang="en-GB" dirty="0" smtClean="0"/>
              <a:t> </a:t>
            </a:r>
            <a:r>
              <a:rPr lang="id-ID" dirty="0" smtClean="0"/>
              <a:t>Perbedaan pada Fungsinya</a:t>
            </a:r>
          </a:p>
          <a:p>
            <a:pPr lvl="1"/>
            <a:r>
              <a:rPr lang="id-ID" dirty="0" smtClean="0"/>
              <a:t>Alat Peraga:fungsinya semata sbg alat bantu utk memperjelas pesan.</a:t>
            </a:r>
          </a:p>
          <a:p>
            <a:pPr lvl="1"/>
            <a:r>
              <a:rPr lang="id-ID" dirty="0" smtClean="0"/>
              <a:t>Media:merupkan bagian integral (memperjelas, menyampaikan pesan dng sendirinya)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Media ...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Segala sesuatu yg dpt digunakan utk menyalurkan pesan dari pengirim ke penerima sehingga dapat merangsang pikiran, perasaan, perhatian, dan minat siswa sedemikian rupa, sehingga proses belajar terjadi</a:t>
            </a:r>
            <a:endParaRPr lang="id-ID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Media </a:t>
            </a:r>
            <a:r>
              <a:rPr lang="en-GB" dirty="0" err="1" smtClean="0"/>
              <a:t>Pembelajaran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M</a:t>
            </a:r>
            <a:r>
              <a:rPr lang="id-ID" dirty="0" smtClean="0"/>
              <a:t>edia yang digunakan sebagai alat dan bahan kegiatan pembelajaran</a:t>
            </a:r>
            <a:endParaRPr lang="en-GB" dirty="0" smtClean="0"/>
          </a:p>
          <a:p>
            <a:r>
              <a:rPr lang="en-GB" dirty="0" smtClean="0"/>
              <a:t>Media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konteks</a:t>
            </a:r>
            <a:r>
              <a:rPr lang="en-GB" dirty="0" smtClean="0"/>
              <a:t> </a:t>
            </a:r>
            <a:r>
              <a:rPr lang="en-GB" dirty="0" err="1" smtClean="0"/>
              <a:t>belajar-mengajar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sekolah</a:t>
            </a:r>
            <a:r>
              <a:rPr lang="en-GB" dirty="0" smtClean="0"/>
              <a:t> </a:t>
            </a:r>
            <a:r>
              <a:rPr lang="en-GB" dirty="0" err="1" smtClean="0"/>
              <a:t>disederhanakan</a:t>
            </a:r>
            <a:r>
              <a:rPr lang="en-GB" dirty="0" smtClean="0"/>
              <a:t> </a:t>
            </a:r>
            <a:r>
              <a:rPr lang="en-GB" dirty="0" err="1" smtClean="0"/>
              <a:t>menjadi</a:t>
            </a:r>
            <a:r>
              <a:rPr lang="en-GB" dirty="0" smtClean="0"/>
              <a:t> </a:t>
            </a:r>
            <a:r>
              <a:rPr lang="en-GB" dirty="0" err="1" smtClean="0"/>
              <a:t>alat</a:t>
            </a:r>
            <a:r>
              <a:rPr lang="en-GB" dirty="0" smtClean="0"/>
              <a:t> bantu guru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menerangkan</a:t>
            </a:r>
            <a:r>
              <a:rPr lang="en-GB" dirty="0" smtClean="0"/>
              <a:t> </a:t>
            </a:r>
            <a:r>
              <a:rPr lang="en-GB" dirty="0" err="1" smtClean="0"/>
              <a:t>materi</a:t>
            </a:r>
            <a:r>
              <a:rPr lang="en-GB" dirty="0" smtClean="0"/>
              <a:t> ajar </a:t>
            </a:r>
            <a:r>
              <a:rPr lang="en-GB" dirty="0" err="1" smtClean="0"/>
              <a:t>kepada</a:t>
            </a:r>
            <a:r>
              <a:rPr lang="en-GB" dirty="0" smtClean="0"/>
              <a:t> </a:t>
            </a:r>
            <a:r>
              <a:rPr lang="en-GB" dirty="0" err="1" smtClean="0"/>
              <a:t>siswa</a:t>
            </a:r>
            <a:r>
              <a:rPr lang="en-GB" dirty="0" smtClean="0"/>
              <a:t>, agar </a:t>
            </a:r>
            <a:r>
              <a:rPr lang="en-GB" dirty="0" err="1" smtClean="0"/>
              <a:t>pemahaman</a:t>
            </a:r>
            <a:r>
              <a:rPr lang="en-GB" dirty="0" smtClean="0"/>
              <a:t> </a:t>
            </a:r>
            <a:r>
              <a:rPr lang="en-GB" dirty="0" err="1" smtClean="0"/>
              <a:t>siswa</a:t>
            </a:r>
            <a:r>
              <a:rPr lang="en-GB" dirty="0" smtClean="0"/>
              <a:t> </a:t>
            </a:r>
            <a:r>
              <a:rPr lang="en-GB" dirty="0" err="1" smtClean="0"/>
              <a:t>terhadap</a:t>
            </a:r>
            <a:r>
              <a:rPr lang="en-GB" dirty="0" smtClean="0"/>
              <a:t> </a:t>
            </a:r>
            <a:r>
              <a:rPr lang="en-GB" dirty="0" err="1" smtClean="0"/>
              <a:t>materi</a:t>
            </a:r>
            <a:r>
              <a:rPr lang="en-GB" dirty="0" smtClean="0"/>
              <a:t> </a:t>
            </a:r>
            <a:r>
              <a:rPr lang="en-GB" dirty="0" err="1" smtClean="0"/>
              <a:t>menjadi</a:t>
            </a:r>
            <a:r>
              <a:rPr lang="en-GB" dirty="0" smtClean="0"/>
              <a:t> </a:t>
            </a:r>
            <a:r>
              <a:rPr lang="en-GB" dirty="0" err="1" smtClean="0"/>
              <a:t>lebih</a:t>
            </a:r>
            <a:r>
              <a:rPr lang="en-GB" dirty="0" smtClean="0"/>
              <a:t> </a:t>
            </a:r>
            <a:r>
              <a:rPr lang="en-GB" dirty="0" err="1" smtClean="0"/>
              <a:t>mendalam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terekam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memorinya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jangka</a:t>
            </a:r>
            <a:r>
              <a:rPr lang="en-GB" dirty="0" smtClean="0"/>
              <a:t> </a:t>
            </a:r>
            <a:r>
              <a:rPr lang="en-GB" dirty="0" err="1" smtClean="0"/>
              <a:t>waktu</a:t>
            </a:r>
            <a:r>
              <a:rPr lang="en-GB" dirty="0" smtClean="0"/>
              <a:t> yang lama. </a:t>
            </a:r>
          </a:p>
          <a:p>
            <a:r>
              <a:rPr lang="en-GB" dirty="0" err="1" smtClean="0"/>
              <a:t>Alat</a:t>
            </a:r>
            <a:r>
              <a:rPr lang="en-GB" dirty="0" smtClean="0"/>
              <a:t> bantu </a:t>
            </a:r>
            <a:r>
              <a:rPr lang="en-GB" dirty="0" err="1" smtClean="0"/>
              <a:t>kemudian</a:t>
            </a:r>
            <a:r>
              <a:rPr lang="en-GB" dirty="0" smtClean="0"/>
              <a:t> </a:t>
            </a:r>
            <a:r>
              <a:rPr lang="en-GB" dirty="0" err="1" smtClean="0"/>
              <a:t>diterjemahkan</a:t>
            </a:r>
            <a:r>
              <a:rPr lang="en-GB" dirty="0" smtClean="0"/>
              <a:t> </a:t>
            </a:r>
            <a:r>
              <a:rPr lang="en-GB" dirty="0" err="1" smtClean="0"/>
              <a:t>seperti</a:t>
            </a:r>
            <a:r>
              <a:rPr lang="en-GB" dirty="0" smtClean="0"/>
              <a:t> </a:t>
            </a:r>
            <a:r>
              <a:rPr lang="en-GB" dirty="0" err="1" smtClean="0"/>
              <a:t>grafis</a:t>
            </a:r>
            <a:r>
              <a:rPr lang="en-GB" dirty="0" smtClean="0"/>
              <a:t>, </a:t>
            </a:r>
            <a:r>
              <a:rPr lang="en-GB" dirty="0" err="1" smtClean="0"/>
              <a:t>foto</a:t>
            </a:r>
            <a:r>
              <a:rPr lang="en-GB" dirty="0" smtClean="0"/>
              <a:t>, </a:t>
            </a:r>
            <a:r>
              <a:rPr lang="en-GB" dirty="0" err="1" smtClean="0"/>
              <a:t>kaset</a:t>
            </a:r>
            <a:r>
              <a:rPr lang="en-GB" dirty="0" smtClean="0"/>
              <a:t> </a:t>
            </a:r>
            <a:r>
              <a:rPr lang="en-GB" dirty="0" err="1" smtClean="0"/>
              <a:t>rekaman</a:t>
            </a:r>
            <a:r>
              <a:rPr lang="en-GB" dirty="0" smtClean="0"/>
              <a:t>, video, </a:t>
            </a:r>
            <a:r>
              <a:rPr lang="en-GB" dirty="0" err="1" smtClean="0"/>
              <a:t>permainan</a:t>
            </a:r>
            <a:r>
              <a:rPr lang="en-GB" dirty="0" smtClean="0"/>
              <a:t>, </a:t>
            </a:r>
            <a:r>
              <a:rPr lang="en-GB" dirty="0" err="1" smtClean="0"/>
              <a:t>hingga</a:t>
            </a:r>
            <a:r>
              <a:rPr lang="en-GB" dirty="0" smtClean="0"/>
              <a:t> </a:t>
            </a:r>
            <a:r>
              <a:rPr lang="en-GB" dirty="0" err="1" smtClean="0"/>
              <a:t>alat</a:t>
            </a:r>
            <a:r>
              <a:rPr lang="en-GB" dirty="0" smtClean="0"/>
              <a:t> </a:t>
            </a:r>
            <a:r>
              <a:rPr lang="en-GB" dirty="0" err="1" smtClean="0"/>
              <a:t>praktek</a:t>
            </a:r>
            <a:r>
              <a:rPr lang="en-GB" dirty="0" smtClean="0"/>
              <a:t> yang </a:t>
            </a:r>
            <a:r>
              <a:rPr lang="en-GB" dirty="0" err="1" smtClean="0"/>
              <a:t>diwujudkan</a:t>
            </a:r>
            <a:r>
              <a:rPr lang="en-GB" dirty="0" smtClean="0"/>
              <a:t> </a:t>
            </a:r>
            <a:r>
              <a:rPr lang="en-GB" dirty="0" err="1" smtClean="0"/>
              <a:t>sesuai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aslinya</a:t>
            </a:r>
            <a:r>
              <a:rPr lang="en-GB" dirty="0" smtClean="0"/>
              <a:t> (</a:t>
            </a:r>
            <a:r>
              <a:rPr lang="en-GB" dirty="0" err="1" smtClean="0"/>
              <a:t>misal</a:t>
            </a:r>
            <a:r>
              <a:rPr lang="en-GB" dirty="0" smtClean="0"/>
              <a:t> </a:t>
            </a:r>
            <a:r>
              <a:rPr lang="en-GB" dirty="0" err="1" smtClean="0"/>
              <a:t>boneka</a:t>
            </a:r>
            <a:r>
              <a:rPr lang="en-GB" dirty="0" smtClean="0"/>
              <a:t>/</a:t>
            </a:r>
            <a:r>
              <a:rPr lang="en-GB" dirty="0" err="1" smtClean="0"/>
              <a:t>manekin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err="1" smtClean="0"/>
              <a:t>Mengapa</a:t>
            </a:r>
            <a:r>
              <a:rPr lang="en-GB" dirty="0" smtClean="0"/>
              <a:t> </a:t>
            </a:r>
            <a:r>
              <a:rPr lang="en-GB" dirty="0" err="1" smtClean="0"/>
              <a:t>perlu</a:t>
            </a:r>
            <a:r>
              <a:rPr lang="en-GB" dirty="0" smtClean="0"/>
              <a:t> media </a:t>
            </a:r>
            <a:r>
              <a:rPr lang="en-GB" dirty="0" err="1" smtClean="0"/>
              <a:t>pembelajaran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Apa</a:t>
            </a:r>
            <a:r>
              <a:rPr lang="en-GB" dirty="0" smtClean="0"/>
              <a:t> </a:t>
            </a:r>
            <a:r>
              <a:rPr lang="en-GB" dirty="0" err="1" smtClean="0"/>
              <a:t>fungsi</a:t>
            </a:r>
            <a:r>
              <a:rPr lang="en-GB" dirty="0" smtClean="0"/>
              <a:t> media?</a:t>
            </a:r>
            <a:endParaRPr lang="id-ID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Posisi</a:t>
            </a:r>
            <a:r>
              <a:rPr lang="en-GB" dirty="0" smtClean="0"/>
              <a:t> Media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 </a:t>
            </a:r>
            <a:r>
              <a:rPr lang="en-GB" dirty="0" err="1" smtClean="0"/>
              <a:t>Pembelajaran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3" y="1643050"/>
            <a:ext cx="8486775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 </a:t>
            </a:r>
            <a:r>
              <a:rPr lang="en-GB" dirty="0" err="1" smtClean="0"/>
              <a:t>Posisi</a:t>
            </a:r>
            <a:r>
              <a:rPr lang="en-GB" dirty="0" smtClean="0"/>
              <a:t> Guru, Media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Siswa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285992"/>
            <a:ext cx="8569222" cy="266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aalaundr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383338" y="762000"/>
            <a:ext cx="808037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Line 5"/>
          <p:cNvSpPr>
            <a:spLocks noChangeShapeType="1"/>
          </p:cNvSpPr>
          <p:nvPr/>
        </p:nvSpPr>
        <p:spPr bwMode="auto">
          <a:xfrm flipH="1">
            <a:off x="5748338" y="1676400"/>
            <a:ext cx="720725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0" name="Line 6"/>
          <p:cNvSpPr>
            <a:spLocks noChangeShapeType="1"/>
          </p:cNvSpPr>
          <p:nvPr/>
        </p:nvSpPr>
        <p:spPr bwMode="auto">
          <a:xfrm flipH="1" flipV="1">
            <a:off x="3581400" y="990600"/>
            <a:ext cx="720725" cy="685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1" name="Line 7"/>
          <p:cNvSpPr>
            <a:spLocks noChangeShapeType="1"/>
          </p:cNvSpPr>
          <p:nvPr/>
        </p:nvSpPr>
        <p:spPr bwMode="auto">
          <a:xfrm flipH="1">
            <a:off x="3657600" y="1676400"/>
            <a:ext cx="682625" cy="6096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2" name="Line 8"/>
          <p:cNvSpPr>
            <a:spLocks noChangeShapeType="1"/>
          </p:cNvSpPr>
          <p:nvPr/>
        </p:nvSpPr>
        <p:spPr bwMode="auto">
          <a:xfrm flipH="1">
            <a:off x="2514600" y="1676400"/>
            <a:ext cx="32766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 flipH="1">
            <a:off x="1828800" y="533400"/>
            <a:ext cx="519113" cy="6413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Comic Sans MS" pitchFamily="66" charset="0"/>
              </a:rPr>
              <a:t>A</a:t>
            </a:r>
          </a:p>
        </p:txBody>
      </p:sp>
      <p:pic>
        <p:nvPicPr>
          <p:cNvPr id="19464" name="Picture 10" descr="aastudent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784475" y="228600"/>
            <a:ext cx="644525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11" descr="aastudent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124200" y="2057400"/>
            <a:ext cx="6080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12" descr="aastudent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1752600" y="1219200"/>
            <a:ext cx="7604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7" name="Text Box 13"/>
          <p:cNvSpPr txBox="1">
            <a:spLocks noChangeArrowheads="1"/>
          </p:cNvSpPr>
          <p:nvPr/>
        </p:nvSpPr>
        <p:spPr bwMode="auto">
          <a:xfrm flipH="1">
            <a:off x="5486400" y="349250"/>
            <a:ext cx="998538" cy="6413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Comic Sans MS" pitchFamily="66" charset="0"/>
              </a:rPr>
              <a:t>A??</a:t>
            </a:r>
          </a:p>
        </p:txBody>
      </p:sp>
      <p:sp>
        <p:nvSpPr>
          <p:cNvPr id="19468" name="Text Box 14"/>
          <p:cNvSpPr txBox="1">
            <a:spLocks noChangeArrowheads="1"/>
          </p:cNvSpPr>
          <p:nvPr/>
        </p:nvSpPr>
        <p:spPr bwMode="auto">
          <a:xfrm flipH="1">
            <a:off x="3657600" y="38100"/>
            <a:ext cx="725488" cy="6413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Comic Sans MS" pitchFamily="66" charset="0"/>
              </a:rPr>
              <a:t>A1</a:t>
            </a:r>
          </a:p>
        </p:txBody>
      </p:sp>
      <p:sp>
        <p:nvSpPr>
          <p:cNvPr id="19469" name="Text Box 15"/>
          <p:cNvSpPr txBox="1">
            <a:spLocks noChangeArrowheads="1"/>
          </p:cNvSpPr>
          <p:nvPr/>
        </p:nvSpPr>
        <p:spPr bwMode="auto">
          <a:xfrm flipH="1">
            <a:off x="4191000" y="1905000"/>
            <a:ext cx="911225" cy="6413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Comic Sans MS" pitchFamily="66" charset="0"/>
              </a:rPr>
              <a:t>BX!</a:t>
            </a:r>
          </a:p>
        </p:txBody>
      </p:sp>
      <p:sp>
        <p:nvSpPr>
          <p:cNvPr id="109585" name="Line 19"/>
          <p:cNvSpPr>
            <a:spLocks noChangeShapeType="1"/>
          </p:cNvSpPr>
          <p:nvPr/>
        </p:nvSpPr>
        <p:spPr bwMode="auto">
          <a:xfrm flipH="1">
            <a:off x="4346575" y="5029200"/>
            <a:ext cx="1704975" cy="1588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9586" name="Line 20"/>
          <p:cNvSpPr>
            <a:spLocks noChangeShapeType="1"/>
          </p:cNvSpPr>
          <p:nvPr/>
        </p:nvSpPr>
        <p:spPr bwMode="auto">
          <a:xfrm flipH="1" flipV="1">
            <a:off x="3221038" y="4343400"/>
            <a:ext cx="1704975" cy="6858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9587" name="Line 21"/>
          <p:cNvSpPr>
            <a:spLocks noChangeShapeType="1"/>
          </p:cNvSpPr>
          <p:nvPr/>
        </p:nvSpPr>
        <p:spPr bwMode="auto">
          <a:xfrm flipH="1">
            <a:off x="3200400" y="5029200"/>
            <a:ext cx="1725613" cy="762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9588" name="Line 22"/>
          <p:cNvSpPr>
            <a:spLocks noChangeShapeType="1"/>
          </p:cNvSpPr>
          <p:nvPr/>
        </p:nvSpPr>
        <p:spPr bwMode="auto">
          <a:xfrm flipH="1">
            <a:off x="1608138" y="5029200"/>
            <a:ext cx="3317875" cy="1588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09589" name="Text Box 23"/>
          <p:cNvSpPr txBox="1">
            <a:spLocks noChangeArrowheads="1"/>
          </p:cNvSpPr>
          <p:nvPr/>
        </p:nvSpPr>
        <p:spPr bwMode="auto">
          <a:xfrm flipH="1">
            <a:off x="6218238" y="3810000"/>
            <a:ext cx="528637" cy="650875"/>
          </a:xfrm>
          <a:prstGeom prst="rect">
            <a:avLst/>
          </a:prstGeom>
          <a:solidFill>
            <a:schemeClr val="bg2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Comic Sans MS" pitchFamily="66" charset="0"/>
              </a:rPr>
              <a:t>A</a:t>
            </a:r>
          </a:p>
        </p:txBody>
      </p:sp>
      <p:pic>
        <p:nvPicPr>
          <p:cNvPr id="109590" name="Picture 24" descr="aastudent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482850" y="3733800"/>
            <a:ext cx="12557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91" name="Picture 25" descr="aastudent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2478088" y="5689600"/>
            <a:ext cx="12557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9592" name="Picture 26" descr="aastudent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1295400" y="4572000"/>
            <a:ext cx="1255713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93" name="Text Box 27"/>
          <p:cNvSpPr txBox="1">
            <a:spLocks noChangeArrowheads="1"/>
          </p:cNvSpPr>
          <p:nvPr/>
        </p:nvSpPr>
        <p:spPr bwMode="auto">
          <a:xfrm flipH="1">
            <a:off x="1828800" y="3810000"/>
            <a:ext cx="528638" cy="650875"/>
          </a:xfrm>
          <a:prstGeom prst="rect">
            <a:avLst/>
          </a:prstGeom>
          <a:solidFill>
            <a:schemeClr val="bg2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Comic Sans MS" pitchFamily="66" charset="0"/>
              </a:rPr>
              <a:t>A</a:t>
            </a:r>
          </a:p>
        </p:txBody>
      </p:sp>
      <p:sp>
        <p:nvSpPr>
          <p:cNvPr id="109594" name="Text Box 28"/>
          <p:cNvSpPr txBox="1">
            <a:spLocks noChangeArrowheads="1"/>
          </p:cNvSpPr>
          <p:nvPr/>
        </p:nvSpPr>
        <p:spPr bwMode="auto">
          <a:xfrm flipH="1">
            <a:off x="3352800" y="3352800"/>
            <a:ext cx="528638" cy="650875"/>
          </a:xfrm>
          <a:prstGeom prst="rect">
            <a:avLst/>
          </a:prstGeom>
          <a:solidFill>
            <a:schemeClr val="bg2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Comic Sans MS" pitchFamily="66" charset="0"/>
              </a:rPr>
              <a:t>A</a:t>
            </a:r>
          </a:p>
        </p:txBody>
      </p:sp>
      <p:sp>
        <p:nvSpPr>
          <p:cNvPr id="19480" name="Text Box 29"/>
          <p:cNvSpPr txBox="1">
            <a:spLocks noChangeArrowheads="1"/>
          </p:cNvSpPr>
          <p:nvPr/>
        </p:nvSpPr>
        <p:spPr bwMode="auto">
          <a:xfrm flipH="1">
            <a:off x="1905000" y="5638800"/>
            <a:ext cx="528638" cy="650875"/>
          </a:xfrm>
          <a:prstGeom prst="rect">
            <a:avLst/>
          </a:prstGeom>
          <a:solidFill>
            <a:schemeClr val="bg2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600">
                <a:latin typeface="Comic Sans MS" pitchFamily="66" charset="0"/>
              </a:rPr>
              <a:t>A</a:t>
            </a:r>
          </a:p>
        </p:txBody>
      </p:sp>
      <p:pic>
        <p:nvPicPr>
          <p:cNvPr id="109596" name="Picture 31" descr="4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5557838" y="4495800"/>
            <a:ext cx="1681162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2" name="Line 30"/>
          <p:cNvSpPr>
            <a:spLocks noChangeShapeType="1"/>
          </p:cNvSpPr>
          <p:nvPr/>
        </p:nvSpPr>
        <p:spPr bwMode="auto">
          <a:xfrm>
            <a:off x="0" y="3276600"/>
            <a:ext cx="91440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7" name="Rounded Rectangle 26"/>
          <p:cNvSpPr/>
          <p:nvPr/>
        </p:nvSpPr>
        <p:spPr>
          <a:xfrm>
            <a:off x="76200" y="533400"/>
            <a:ext cx="1219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/>
              <a:t>saja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76200" y="3429000"/>
            <a:ext cx="1295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Dengan</a:t>
            </a:r>
            <a:r>
              <a:rPr lang="en-US" dirty="0"/>
              <a:t> Media</a:t>
            </a:r>
          </a:p>
        </p:txBody>
      </p:sp>
      <p:sp>
        <p:nvSpPr>
          <p:cNvPr id="29" name="Oval 28"/>
          <p:cNvSpPr/>
          <p:nvPr/>
        </p:nvSpPr>
        <p:spPr>
          <a:xfrm>
            <a:off x="7010400" y="609600"/>
            <a:ext cx="20574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Perpsepsi</a:t>
            </a:r>
            <a:endParaRPr lang="en-US" dirty="0"/>
          </a:p>
          <a:p>
            <a:pPr algn="ctr">
              <a:defRPr/>
            </a:pP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beda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7000892" y="3352800"/>
            <a:ext cx="20574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/>
              <a:t>Perpsepsi</a:t>
            </a:r>
            <a:endParaRPr lang="en-US" dirty="0"/>
          </a:p>
          <a:p>
            <a:pPr algn="ctr">
              <a:defRPr/>
            </a:pP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sama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Guna</a:t>
            </a:r>
            <a:r>
              <a:rPr lang="en-GB" dirty="0" smtClean="0"/>
              <a:t> Media</a:t>
            </a:r>
            <a:endParaRPr lang="id-ID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</a:t>
            </a:r>
            <a:r>
              <a:rPr lang="id-ID" dirty="0" smtClean="0"/>
              <a:t>emperjelas pesan agar tidak terlalu verbalistis.</a:t>
            </a:r>
          </a:p>
          <a:p>
            <a:r>
              <a:rPr lang="en-GB" dirty="0" smtClean="0"/>
              <a:t>M</a:t>
            </a:r>
            <a:r>
              <a:rPr lang="id-ID" dirty="0" smtClean="0"/>
              <a:t>engatasi keterbatasan ruang, waktu tenaga dan daya indra.</a:t>
            </a:r>
          </a:p>
          <a:p>
            <a:r>
              <a:rPr lang="en-GB" dirty="0" smtClean="0"/>
              <a:t>Men</a:t>
            </a:r>
            <a:r>
              <a:rPr lang="id-ID" dirty="0" smtClean="0"/>
              <a:t>gairah belajar, interaksi lebih langsung antara murid dengan sumber belajar.</a:t>
            </a:r>
          </a:p>
          <a:p>
            <a:r>
              <a:rPr lang="en-GB" dirty="0" smtClean="0"/>
              <a:t>M</a:t>
            </a:r>
            <a:r>
              <a:rPr lang="id-ID" dirty="0" smtClean="0"/>
              <a:t>emungkinkan anak belajar mandiri sesuai dengan bakat dan kemampuan visual, auditori &amp; kinestetiknya.</a:t>
            </a:r>
          </a:p>
          <a:p>
            <a:r>
              <a:rPr lang="en-GB" dirty="0" smtClean="0"/>
              <a:t>M</a:t>
            </a:r>
            <a:r>
              <a:rPr lang="id-ID" dirty="0" smtClean="0"/>
              <a:t>emberi rangsangan yang sama, mempersamakan pengalaman &amp; menimbulkan persepsi yang sama.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1261</TotalTime>
  <Words>547</Words>
  <Application>Microsoft Macintosh PowerPoint</Application>
  <PresentationFormat>On-screen Show (4:3)</PresentationFormat>
  <Paragraphs>72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Media Pembelajaran</vt:lpstr>
      <vt:lpstr>Outline</vt:lpstr>
      <vt:lpstr>Apa itu Media</vt:lpstr>
      <vt:lpstr>Media ...</vt:lpstr>
      <vt:lpstr>Media Pembelajaran</vt:lpstr>
      <vt:lpstr>Posisi Media dalam Sistem Pembelajaran</vt:lpstr>
      <vt:lpstr> Posisi Guru, Media dan Siswa</vt:lpstr>
      <vt:lpstr>PowerPoint Presentation</vt:lpstr>
      <vt:lpstr>Guna Media</vt:lpstr>
      <vt:lpstr>Fungsi Media Pembelajaran</vt:lpstr>
      <vt:lpstr>Nilai dan Manfaat media pembelajaran, (Levie &amp; Lentz )</vt:lpstr>
      <vt:lpstr>Kontribusi Media Pembelajaran</vt:lpstr>
      <vt:lpstr>Perkembangan Media Pembelajaran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Pembelajaran</dc:title>
  <dc:creator>toshiba</dc:creator>
  <cp:lastModifiedBy>ghendrastomo</cp:lastModifiedBy>
  <cp:revision>49</cp:revision>
  <dcterms:created xsi:type="dcterms:W3CDTF">2011-09-07T02:11:27Z</dcterms:created>
  <dcterms:modified xsi:type="dcterms:W3CDTF">2019-09-24T21:49:26Z</dcterms:modified>
</cp:coreProperties>
</file>